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5.xml" ContentType="application/vnd.openxmlformats-officedocument.themeOverride+xml"/>
  <Override PartName="/ppt/drawings/drawing1.xml" ContentType="application/vnd.openxmlformats-officedocument.drawingml.chartshapes+xml"/>
  <Override PartName="/ppt/charts/chart16.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6.xml" ContentType="application/vnd.openxmlformats-officedocument.themeOverride+xml"/>
  <Override PartName="/ppt/drawings/drawing2.xml" ContentType="application/vnd.openxmlformats-officedocument.drawingml.chartshapes+xml"/>
  <Override PartName="/ppt/charts/chart17.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7.xml" ContentType="application/vnd.openxmlformats-officedocument.themeOverride+xml"/>
  <Override PartName="/ppt/drawings/drawing3.xml" ContentType="application/vnd.openxmlformats-officedocument.drawingml.chartshapes+xml"/>
  <Override PartName="/ppt/charts/chart18.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8.xml" ContentType="application/vnd.openxmlformats-officedocument.themeOverride+xml"/>
  <Override PartName="/ppt/drawings/drawing4.xml" ContentType="application/vnd.openxmlformats-officedocument.drawingml.chartshapes+xml"/>
  <Override PartName="/ppt/charts/chart19.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5.xml" ContentType="application/vnd.openxmlformats-officedocument.drawingml.chartshapes+xml"/>
  <Override PartName="/ppt/charts/chart20.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9.xml" ContentType="application/vnd.openxmlformats-officedocument.themeOverride+xml"/>
  <Override PartName="/ppt/drawings/drawing6.xml" ContentType="application/vnd.openxmlformats-officedocument.drawingml.chartshapes+xml"/>
  <Override PartName="/ppt/charts/chart21.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7.xml" ContentType="application/vnd.openxmlformats-officedocument.drawingml.chartshapes+xml"/>
  <Override PartName="/ppt/charts/chart22.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20.xml" ContentType="application/vnd.openxmlformats-officedocument.themeOverride+xml"/>
  <Override PartName="/ppt/charts/chart23.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21.xml" ContentType="application/vnd.openxmlformats-officedocument.themeOverride+xml"/>
  <Override PartName="/ppt/charts/chart24.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22.xml" ContentType="application/vnd.openxmlformats-officedocument.themeOverride+xml"/>
  <Override PartName="/ppt/charts/chart25.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23.xml" ContentType="application/vnd.openxmlformats-officedocument.themeOverride+xml"/>
  <Override PartName="/ppt/charts/chart26.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4.xml" ContentType="application/vnd.openxmlformats-officedocument.themeOverride+xml"/>
  <Override PartName="/ppt/charts/chart27.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5.xml" ContentType="application/vnd.openxmlformats-officedocument.themeOverride+xml"/>
  <Override PartName="/ppt/charts/chart28.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6.xml" ContentType="application/vnd.openxmlformats-officedocument.themeOverride+xml"/>
  <Override PartName="/ppt/charts/chart29.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7.xml" ContentType="application/vnd.openxmlformats-officedocument.themeOverride+xml"/>
  <Override PartName="/ppt/charts/chart30.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8.xml" ContentType="application/vnd.openxmlformats-officedocument.themeOverride+xml"/>
  <Override PartName="/ppt/charts/chart31.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9.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charts/chart32.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30.xml" ContentType="application/vnd.openxmlformats-officedocument.themeOverr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33.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3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handoutMasterIdLst>
    <p:handoutMasterId r:id="rId46"/>
  </p:handoutMasterIdLst>
  <p:sldIdLst>
    <p:sldId id="258" r:id="rId2"/>
    <p:sldId id="298" r:id="rId3"/>
    <p:sldId id="488" r:id="rId4"/>
    <p:sldId id="458" r:id="rId5"/>
    <p:sldId id="396" r:id="rId6"/>
    <p:sldId id="460" r:id="rId7"/>
    <p:sldId id="395" r:id="rId8"/>
    <p:sldId id="384" r:id="rId9"/>
    <p:sldId id="371" r:id="rId10"/>
    <p:sldId id="401" r:id="rId11"/>
    <p:sldId id="376" r:id="rId12"/>
    <p:sldId id="372" r:id="rId13"/>
    <p:sldId id="373" r:id="rId14"/>
    <p:sldId id="374" r:id="rId15"/>
    <p:sldId id="461" r:id="rId16"/>
    <p:sldId id="462" r:id="rId17"/>
    <p:sldId id="463" r:id="rId18"/>
    <p:sldId id="471" r:id="rId19"/>
    <p:sldId id="475" r:id="rId20"/>
    <p:sldId id="484" r:id="rId21"/>
    <p:sldId id="483" r:id="rId22"/>
    <p:sldId id="489" r:id="rId23"/>
    <p:sldId id="485" r:id="rId24"/>
    <p:sldId id="486" r:id="rId25"/>
    <p:sldId id="487" r:id="rId26"/>
    <p:sldId id="472" r:id="rId27"/>
    <p:sldId id="560" r:id="rId28"/>
    <p:sldId id="464" r:id="rId29"/>
    <p:sldId id="482" r:id="rId30"/>
    <p:sldId id="465" r:id="rId31"/>
    <p:sldId id="466" r:id="rId32"/>
    <p:sldId id="467" r:id="rId33"/>
    <p:sldId id="468" r:id="rId34"/>
    <p:sldId id="469" r:id="rId35"/>
    <p:sldId id="470" r:id="rId36"/>
    <p:sldId id="473" r:id="rId37"/>
    <p:sldId id="474" r:id="rId38"/>
    <p:sldId id="476" r:id="rId39"/>
    <p:sldId id="477" r:id="rId40"/>
    <p:sldId id="478" r:id="rId41"/>
    <p:sldId id="479" r:id="rId42"/>
    <p:sldId id="480" r:id="rId43"/>
    <p:sldId id="481" r:id="rId44"/>
  </p:sldIdLst>
  <p:sldSz cx="12192000" cy="6858000"/>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FFCCFF"/>
    <a:srgbClr val="6699FF"/>
    <a:srgbClr val="33CC33"/>
    <a:srgbClr val="A8E2C5"/>
    <a:srgbClr val="CDEFDE"/>
    <a:srgbClr val="00CC99"/>
    <a:srgbClr val="CCFCCC"/>
    <a:srgbClr val="FF6699"/>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2" autoAdjust="0"/>
    <p:restoredTop sz="94660"/>
  </p:normalViewPr>
  <p:slideViewPr>
    <p:cSldViewPr snapToGrid="0">
      <p:cViewPr varScale="1">
        <p:scale>
          <a:sx n="82" d="100"/>
          <a:sy n="82" d="100"/>
        </p:scale>
        <p:origin x="62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1.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2.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3.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2.xml"/><Relationship Id="rId1" Type="http://schemas.microsoft.com/office/2011/relationships/chartStyle" Target="style12.xml"/><Relationship Id="rId5" Type="http://schemas.openxmlformats.org/officeDocument/2006/relationships/chartUserShapes" Target="../drawings/drawing4.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5.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4.xml"/><Relationship Id="rId1" Type="http://schemas.microsoft.com/office/2011/relationships/chartStyle" Target="style14.xml"/><Relationship Id="rId5" Type="http://schemas.openxmlformats.org/officeDocument/2006/relationships/chartUserShapes" Target="../drawings/drawing6.xml"/><Relationship Id="rId4"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7.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3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B Titr" panose="00000700000000000000" pitchFamily="2" charset="-78"/>
              </a:defRPr>
            </a:pPr>
            <a:r>
              <a:rPr lang="fa-IR" sz="1600" baseline="0">
                <a:solidFill>
                  <a:schemeClr val="tx1"/>
                </a:solidFill>
                <a:cs typeface="B Titr" panose="00000700000000000000" pitchFamily="2" charset="-78"/>
              </a:rPr>
              <a:t> تعداد موارد بستری و بستری موقت</a:t>
            </a:r>
          </a:p>
        </c:rich>
      </c:tx>
      <c:layout>
        <c:manualLayout>
          <c:xMode val="edge"/>
          <c:yMode val="edge"/>
          <c:x val="0.21865974887110406"/>
          <c:y val="6.8414617923362949E-5"/>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B Titr" panose="00000700000000000000" pitchFamily="2" charset="-78"/>
            </a:defRPr>
          </a:pPr>
          <a:endParaRPr lang="en-US"/>
        </a:p>
      </c:txPr>
    </c:title>
    <c:autoTitleDeleted val="0"/>
    <c:plotArea>
      <c:layout>
        <c:manualLayout>
          <c:layoutTarget val="inner"/>
          <c:xMode val="edge"/>
          <c:yMode val="edge"/>
          <c:x val="2.0516066458796285E-2"/>
          <c:y val="0.24915907032135867"/>
          <c:w val="0.94907407407407407"/>
          <c:h val="0.62497988736926802"/>
        </c:manualLayout>
      </c:layout>
      <c:barChart>
        <c:barDir val="col"/>
        <c:grouping val="stacked"/>
        <c:varyColors val="0"/>
        <c:ser>
          <c:idx val="0"/>
          <c:order val="0"/>
          <c:tx>
            <c:strRef>
              <c:f>Sheet1!$B$1</c:f>
              <c:strCache>
                <c:ptCount val="1"/>
                <c:pt idx="0">
                  <c:v>تعداد بستری</c:v>
                </c:pt>
              </c:strCache>
            </c:strRef>
          </c:tx>
          <c:spPr>
            <a:solidFill>
              <a:srgbClr val="5B9BD5">
                <a:lumMod val="60000"/>
                <a:lumOff val="40000"/>
              </a:srgbClr>
            </a:solidFill>
            <a:ln>
              <a:solidFill>
                <a:srgbClr val="5B9BD5">
                  <a:lumMod val="60000"/>
                  <a:lumOff val="40000"/>
                </a:srgbClr>
              </a:solidFill>
            </a:ln>
            <a:effectLst/>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55F-4F38-A678-6110F0545A62}"/>
                </c:ext>
              </c:extLst>
            </c:dLbl>
            <c:spPr>
              <a:noFill/>
              <a:ln>
                <a:noFill/>
              </a:ln>
              <a:effectLst/>
            </c:spPr>
            <c:txPr>
              <a:bodyPr rot="-5400000" spcFirstLastPara="1" vertOverflow="ellipsis" wrap="square" lIns="38100" tIns="19050" rIns="38100" bIns="19050" anchor="ctr" anchorCtr="1">
                <a:spAutoFit/>
              </a:bodyPr>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پیک 2</c:v>
                </c:pt>
                <c:pt idx="1">
                  <c:v>پیک 3</c:v>
                </c:pt>
                <c:pt idx="2">
                  <c:v>پیک 4</c:v>
                </c:pt>
              </c:strCache>
            </c:strRef>
          </c:cat>
          <c:val>
            <c:numRef>
              <c:f>Sheet1!$B$2:$B$4</c:f>
              <c:numCache>
                <c:formatCode>General</c:formatCode>
                <c:ptCount val="3"/>
                <c:pt idx="0">
                  <c:v>236111</c:v>
                </c:pt>
                <c:pt idx="1">
                  <c:v>420812</c:v>
                </c:pt>
                <c:pt idx="2">
                  <c:v>346002</c:v>
                </c:pt>
              </c:numCache>
            </c:numRef>
          </c:val>
          <c:extLst>
            <c:ext xmlns:c16="http://schemas.microsoft.com/office/drawing/2014/chart" uri="{C3380CC4-5D6E-409C-BE32-E72D297353CC}">
              <c16:uniqueId val="{00000000-AE86-4B2D-B96C-B28B905B601B}"/>
            </c:ext>
          </c:extLst>
        </c:ser>
        <c:ser>
          <c:idx val="1"/>
          <c:order val="1"/>
          <c:tx>
            <c:strRef>
              <c:f>Sheet1!$C$1</c:f>
              <c:strCache>
                <c:ptCount val="1"/>
                <c:pt idx="0">
                  <c:v>تعداد بستری موقت </c:v>
                </c:pt>
              </c:strCache>
            </c:strRef>
          </c:tx>
          <c:spPr>
            <a:solidFill>
              <a:srgbClr val="FF0000"/>
            </a:solidFill>
            <a:ln>
              <a:solidFill>
                <a:srgbClr val="FF0000"/>
              </a:solidFill>
            </a:ln>
            <a:effectLst/>
          </c:spPr>
          <c:invertIfNegative val="0"/>
          <c:dLbls>
            <c:dLbl>
              <c:idx val="2"/>
              <c:layout>
                <c:manualLayout>
                  <c:x val="-2.7043267951088025E-3"/>
                  <c:y val="-7.51633047504223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55F-4F38-A678-6110F0545A6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پیک 2</c:v>
                </c:pt>
                <c:pt idx="1">
                  <c:v>پیک 3</c:v>
                </c:pt>
                <c:pt idx="2">
                  <c:v>پیک 4</c:v>
                </c:pt>
              </c:strCache>
            </c:strRef>
          </c:cat>
          <c:val>
            <c:numRef>
              <c:f>Sheet1!$C$2:$C$4</c:f>
              <c:numCache>
                <c:formatCode>General</c:formatCode>
                <c:ptCount val="3"/>
                <c:pt idx="0">
                  <c:v>0</c:v>
                </c:pt>
                <c:pt idx="1">
                  <c:v>300</c:v>
                </c:pt>
                <c:pt idx="2">
                  <c:v>63480</c:v>
                </c:pt>
              </c:numCache>
            </c:numRef>
          </c:val>
          <c:extLst>
            <c:ext xmlns:c16="http://schemas.microsoft.com/office/drawing/2014/chart" uri="{C3380CC4-5D6E-409C-BE32-E72D297353CC}">
              <c16:uniqueId val="{00000001-AE86-4B2D-B96C-B28B905B601B}"/>
            </c:ext>
          </c:extLst>
        </c:ser>
        <c:dLbls>
          <c:showLegendKey val="0"/>
          <c:showVal val="0"/>
          <c:showCatName val="0"/>
          <c:showSerName val="0"/>
          <c:showPercent val="0"/>
          <c:showBubbleSize val="0"/>
        </c:dLbls>
        <c:gapWidth val="219"/>
        <c:overlap val="100"/>
        <c:axId val="164983120"/>
        <c:axId val="164990192"/>
      </c:barChart>
      <c:catAx>
        <c:axId val="1649831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B Titr" panose="00000700000000000000" pitchFamily="2" charset="-78"/>
              </a:defRPr>
            </a:pPr>
            <a:endParaRPr lang="en-US"/>
          </a:p>
        </c:txPr>
        <c:crossAx val="164990192"/>
        <c:crosses val="autoZero"/>
        <c:auto val="1"/>
        <c:lblAlgn val="ctr"/>
        <c:lblOffset val="100"/>
        <c:noMultiLvlLbl val="0"/>
      </c:catAx>
      <c:valAx>
        <c:axId val="164990192"/>
        <c:scaling>
          <c:orientation val="minMax"/>
          <c:min val="0"/>
        </c:scaling>
        <c:delete val="1"/>
        <c:axPos val="l"/>
        <c:numFmt formatCode="General" sourceLinked="1"/>
        <c:majorTickMark val="out"/>
        <c:minorTickMark val="none"/>
        <c:tickLblPos val="nextTo"/>
        <c:crossAx val="164983120"/>
        <c:crosses val="autoZero"/>
        <c:crossBetween val="between"/>
      </c:valAx>
      <c:spPr>
        <a:noFill/>
        <a:ln>
          <a:noFill/>
        </a:ln>
        <a:effectLst/>
      </c:spPr>
    </c:plotArea>
    <c:legend>
      <c:legendPos val="r"/>
      <c:layout>
        <c:manualLayout>
          <c:xMode val="edge"/>
          <c:yMode val="edge"/>
          <c:x val="7.7466393255866933E-2"/>
          <c:y val="0.1422976542654614"/>
          <c:w val="0.82551152397816296"/>
          <c:h val="6.690189470483527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B Titr" panose="00000700000000000000" pitchFamily="2" charset="-78"/>
            </a:defRPr>
          </a:pPr>
          <a:endParaRPr lang="en-US"/>
        </a:p>
      </c:txPr>
    </c:legend>
    <c:plotVisOnly val="1"/>
    <c:dispBlanksAs val="gap"/>
    <c:showDLblsOverMax val="0"/>
  </c:chart>
  <c:spPr>
    <a:noFill/>
    <a:ln>
      <a:solidFill>
        <a:srgbClr val="5D739A"/>
      </a:solid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cap="none" spc="20" baseline="0">
                <a:solidFill>
                  <a:schemeClr val="tx1"/>
                </a:solidFill>
                <a:latin typeface="+mn-lt"/>
                <a:ea typeface="+mn-ea"/>
                <a:cs typeface="B Titr" panose="00000700000000000000" pitchFamily="2" charset="-78"/>
              </a:defRPr>
            </a:pPr>
            <a:r>
              <a:rPr lang="fa-IR" sz="1100" baseline="0" dirty="0"/>
              <a:t>درصد اشغال 70 درصد </a:t>
            </a:r>
            <a:r>
              <a:rPr lang="en-US" sz="1100" baseline="0" dirty="0"/>
              <a:t>ICU</a:t>
            </a:r>
            <a:r>
              <a:rPr lang="fa-IR" sz="1100" baseline="0" dirty="0"/>
              <a:t> با کووید</a:t>
            </a:r>
            <a:endParaRPr lang="fa-IR" sz="1100" dirty="0"/>
          </a:p>
        </c:rich>
      </c:tx>
      <c:layout>
        <c:manualLayout>
          <c:xMode val="edge"/>
          <c:yMode val="edge"/>
          <c:x val="0.10543834992685866"/>
          <c:y val="0.59304600194336077"/>
        </c:manualLayout>
      </c:layout>
      <c:overlay val="0"/>
      <c:spPr>
        <a:noFill/>
        <a:ln>
          <a:noFill/>
        </a:ln>
        <a:effectLst/>
      </c:spPr>
    </c:title>
    <c:autoTitleDeleted val="0"/>
    <c:plotArea>
      <c:layout>
        <c:manualLayout>
          <c:layoutTarget val="inner"/>
          <c:xMode val="edge"/>
          <c:yMode val="edge"/>
          <c:x val="2.9978247423396876E-3"/>
          <c:y val="0.10161052174170225"/>
          <c:w val="0.98994127499287654"/>
          <c:h val="0.61725913269798227"/>
        </c:manualLayout>
      </c:layout>
      <c:lineChart>
        <c:grouping val="standard"/>
        <c:varyColors val="0"/>
        <c:ser>
          <c:idx val="0"/>
          <c:order val="0"/>
          <c:tx>
            <c:strRef>
              <c:f>Sheet1!$B$1</c:f>
              <c:strCache>
                <c:ptCount val="1"/>
                <c:pt idx="0">
                  <c:v>درصد اشغال ICU</c:v>
                </c:pt>
              </c:strCache>
            </c:strRef>
          </c:tx>
          <c:spPr>
            <a:ln w="38100" cap="rnd" cmpd="sng" algn="ctr">
              <a:solidFill>
                <a:srgbClr val="009999"/>
              </a:solidFill>
              <a:round/>
            </a:ln>
            <a:effectLst/>
          </c:spPr>
          <c:marker>
            <c:symbol val="none"/>
          </c:marker>
          <c:dLbls>
            <c:spPr>
              <a:noFill/>
              <a:ln>
                <a:noFill/>
              </a:ln>
              <a:effectLst/>
            </c:spPr>
            <c:txPr>
              <a:bodyPr rot="-5400000" vert="horz" wrap="square" lIns="274320" tIns="19050" rIns="38100" bIns="19050" anchor="ctr">
                <a:spAutoFit/>
              </a:bodyPr>
              <a:lstStyle/>
              <a:p>
                <a:pPr>
                  <a:defRPr sz="1000" b="1">
                    <a:solidFill>
                      <a:schemeClr val="tx1"/>
                    </a:solidFill>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a:solidFill>
                        <a:schemeClr val="dk1">
                          <a:lumMod val="35000"/>
                          <a:lumOff val="65000"/>
                        </a:schemeClr>
                      </a:solidFill>
                    </a:ln>
                    <a:effectLst/>
                  </c:spPr>
                </c15:leaderLines>
              </c:ext>
            </c:extLst>
          </c:dLbls>
          <c:cat>
            <c:strRef>
              <c:f>Sheet1!$A$2:$A$11</c:f>
              <c:strCache>
                <c:ptCount val="10"/>
                <c:pt idx="0">
                  <c:v>1400/05/06</c:v>
                </c:pt>
                <c:pt idx="1">
                  <c:v>1400/05/07</c:v>
                </c:pt>
                <c:pt idx="2">
                  <c:v>1400/05/08</c:v>
                </c:pt>
                <c:pt idx="3">
                  <c:v>1400/05/09</c:v>
                </c:pt>
                <c:pt idx="4">
                  <c:v>1400/05/10</c:v>
                </c:pt>
                <c:pt idx="5">
                  <c:v>1400/05/11</c:v>
                </c:pt>
                <c:pt idx="6">
                  <c:v>1400/05/12</c:v>
                </c:pt>
                <c:pt idx="7">
                  <c:v>1400/05/13</c:v>
                </c:pt>
                <c:pt idx="8">
                  <c:v>1400/05/14</c:v>
                </c:pt>
                <c:pt idx="9">
                  <c:v>1400/05/15</c:v>
                </c:pt>
              </c:strCache>
            </c:strRef>
          </c:cat>
          <c:val>
            <c:numRef>
              <c:f>Sheet1!$B$2:$B$11</c:f>
              <c:numCache>
                <c:formatCode>0.0</c:formatCode>
                <c:ptCount val="10"/>
                <c:pt idx="0">
                  <c:v>76.7096018735363</c:v>
                </c:pt>
                <c:pt idx="1">
                  <c:v>78.653395784543321</c:v>
                </c:pt>
                <c:pt idx="2">
                  <c:v>81.475409836065566</c:v>
                </c:pt>
                <c:pt idx="3">
                  <c:v>80.92505854800936</c:v>
                </c:pt>
                <c:pt idx="4">
                  <c:v>81.768149882903984</c:v>
                </c:pt>
                <c:pt idx="5">
                  <c:v>82.295081967213108</c:v>
                </c:pt>
                <c:pt idx="6">
                  <c:v>84.30913348946136</c:v>
                </c:pt>
                <c:pt idx="7">
                  <c:v>85.784543325526926</c:v>
                </c:pt>
                <c:pt idx="8">
                  <c:v>85.913348946135841</c:v>
                </c:pt>
                <c:pt idx="9">
                  <c:v>87.927400468384079</c:v>
                </c:pt>
              </c:numCache>
            </c:numRef>
          </c:val>
          <c:smooth val="0"/>
          <c:extLst>
            <c:ext xmlns:c16="http://schemas.microsoft.com/office/drawing/2014/chart" uri="{C3380CC4-5D6E-409C-BE32-E72D297353CC}">
              <c16:uniqueId val="{00000000-171F-4D39-A313-B8E01BE6B7D5}"/>
            </c:ext>
          </c:extLst>
        </c:ser>
        <c:ser>
          <c:idx val="1"/>
          <c:order val="1"/>
          <c:tx>
            <c:strRef>
              <c:f>Sheet1!$C$1</c:f>
              <c:strCache>
                <c:ptCount val="1"/>
                <c:pt idx="0">
                  <c:v>محدوده بحرانی</c:v>
                </c:pt>
              </c:strCache>
            </c:strRef>
          </c:tx>
          <c:spPr>
            <a:ln w="28575">
              <a:solidFill>
                <a:srgbClr val="FF0000"/>
              </a:solidFill>
              <a:prstDash val="sysDot"/>
            </a:ln>
          </c:spPr>
          <c:marker>
            <c:symbol val="none"/>
          </c:marker>
          <c:cat>
            <c:strRef>
              <c:f>Sheet1!$A$2:$A$11</c:f>
              <c:strCache>
                <c:ptCount val="10"/>
                <c:pt idx="0">
                  <c:v>1400/05/06</c:v>
                </c:pt>
                <c:pt idx="1">
                  <c:v>1400/05/07</c:v>
                </c:pt>
                <c:pt idx="2">
                  <c:v>1400/05/08</c:v>
                </c:pt>
                <c:pt idx="3">
                  <c:v>1400/05/09</c:v>
                </c:pt>
                <c:pt idx="4">
                  <c:v>1400/05/10</c:v>
                </c:pt>
                <c:pt idx="5">
                  <c:v>1400/05/11</c:v>
                </c:pt>
                <c:pt idx="6">
                  <c:v>1400/05/12</c:v>
                </c:pt>
                <c:pt idx="7">
                  <c:v>1400/05/13</c:v>
                </c:pt>
                <c:pt idx="8">
                  <c:v>1400/05/14</c:v>
                </c:pt>
                <c:pt idx="9">
                  <c:v>1400/05/15</c:v>
                </c:pt>
              </c:strCache>
            </c:strRef>
          </c:cat>
          <c:val>
            <c:numRef>
              <c:f>Sheet1!$C$2:$C$11</c:f>
              <c:numCache>
                <c:formatCode>General</c:formatCode>
                <c:ptCount val="10"/>
                <c:pt idx="0">
                  <c:v>70</c:v>
                </c:pt>
                <c:pt idx="1">
                  <c:v>70</c:v>
                </c:pt>
                <c:pt idx="2">
                  <c:v>70</c:v>
                </c:pt>
                <c:pt idx="3">
                  <c:v>70</c:v>
                </c:pt>
                <c:pt idx="4">
                  <c:v>70</c:v>
                </c:pt>
                <c:pt idx="5">
                  <c:v>70</c:v>
                </c:pt>
                <c:pt idx="6">
                  <c:v>70</c:v>
                </c:pt>
                <c:pt idx="7">
                  <c:v>70</c:v>
                </c:pt>
                <c:pt idx="8">
                  <c:v>70</c:v>
                </c:pt>
                <c:pt idx="9">
                  <c:v>70</c:v>
                </c:pt>
              </c:numCache>
            </c:numRef>
          </c:val>
          <c:smooth val="0"/>
          <c:extLst>
            <c:ext xmlns:c16="http://schemas.microsoft.com/office/drawing/2014/chart" uri="{C3380CC4-5D6E-409C-BE32-E72D297353CC}">
              <c16:uniqueId val="{00000001-171F-4D39-A313-B8E01BE6B7D5}"/>
            </c:ext>
          </c:extLst>
        </c:ser>
        <c:dLbls>
          <c:showLegendKey val="0"/>
          <c:showVal val="0"/>
          <c:showCatName val="0"/>
          <c:showSerName val="0"/>
          <c:showPercent val="0"/>
          <c:showBubbleSize val="0"/>
        </c:dLbls>
        <c:smooth val="0"/>
        <c:axId val="421463888"/>
        <c:axId val="421455264"/>
      </c:lineChart>
      <c:catAx>
        <c:axId val="421463888"/>
        <c:scaling>
          <c:orientation val="minMax"/>
        </c:scaling>
        <c:delete val="0"/>
        <c:axPos val="b"/>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5400000" spcFirstLastPara="1" vertOverflow="ellipsis" vert="horz" wrap="square" anchor="ctr" anchorCtr="1"/>
          <a:lstStyle/>
          <a:p>
            <a:pPr>
              <a:defRPr sz="800" b="1" i="0" u="none" strike="noStrike" kern="1200" spc="2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1455264"/>
        <c:crosses val="autoZero"/>
        <c:auto val="1"/>
        <c:lblAlgn val="ctr"/>
        <c:lblOffset val="100"/>
        <c:noMultiLvlLbl val="0"/>
      </c:catAx>
      <c:valAx>
        <c:axId val="421455264"/>
        <c:scaling>
          <c:orientation val="minMax"/>
        </c:scaling>
        <c:delete val="0"/>
        <c:axPos val="l"/>
        <c:numFmt formatCode="0.0" sourceLinked="1"/>
        <c:majorTickMark val="out"/>
        <c:minorTickMark val="none"/>
        <c:tickLblPos val="nextTo"/>
        <c:txPr>
          <a:bodyPr/>
          <a:lstStyle/>
          <a:p>
            <a:pPr>
              <a:defRPr sz="900" b="1">
                <a:latin typeface="Times New Roman" panose="02020603050405020304" pitchFamily="18" charset="0"/>
                <a:cs typeface="Times New Roman" panose="02020603050405020304" pitchFamily="18" charset="0"/>
              </a:defRPr>
            </a:pPr>
            <a:endParaRPr lang="en-US"/>
          </a:p>
        </c:txPr>
        <c:crossAx val="421463888"/>
        <c:crosses val="autoZero"/>
        <c:crossBetween val="between"/>
      </c:valAx>
      <c:spPr>
        <a:solidFill>
          <a:sysClr val="window" lastClr="FFFFFF"/>
        </a:solidFill>
        <a:ln>
          <a:noFill/>
        </a:ln>
        <a:effectLst/>
      </c:spPr>
    </c:plotArea>
    <c:plotVisOnly val="1"/>
    <c:dispBlanksAs val="gap"/>
    <c:showDLblsOverMax val="0"/>
  </c:chart>
  <c:spPr>
    <a:solidFill>
      <a:sysClr val="window" lastClr="FFFFFF"/>
    </a:solidFill>
    <a:ln w="9525" cap="flat" cmpd="sng" algn="ctr">
      <a:solidFill>
        <a:schemeClr val="dk1">
          <a:lumMod val="15000"/>
          <a:lumOff val="85000"/>
        </a:schemeClr>
      </a:solidFill>
      <a:round/>
    </a:ln>
    <a:effectLst/>
  </c:spPr>
  <c:txPr>
    <a:bodyPr/>
    <a:lstStyle/>
    <a:p>
      <a:pPr>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cap="none" spc="20" baseline="0">
                <a:solidFill>
                  <a:schemeClr val="tx1"/>
                </a:solidFill>
                <a:latin typeface="+mn-lt"/>
                <a:ea typeface="+mn-ea"/>
                <a:cs typeface="B Titr" panose="00000700000000000000" pitchFamily="2" charset="-78"/>
              </a:defRPr>
            </a:pPr>
            <a:r>
              <a:rPr lang="fa-IR" sz="1100" baseline="0"/>
              <a:t>درصد اشغال 70 درصد تخت فعال با کووید</a:t>
            </a:r>
            <a:endParaRPr lang="fa-IR" sz="1100"/>
          </a:p>
        </c:rich>
      </c:tx>
      <c:layout>
        <c:manualLayout>
          <c:xMode val="edge"/>
          <c:yMode val="edge"/>
          <c:x val="9.4815139865758527E-2"/>
          <c:y val="0.63391791234551342"/>
        </c:manualLayout>
      </c:layout>
      <c:overlay val="0"/>
      <c:spPr>
        <a:noFill/>
        <a:ln>
          <a:noFill/>
        </a:ln>
        <a:effectLst/>
      </c:spPr>
    </c:title>
    <c:autoTitleDeleted val="0"/>
    <c:plotArea>
      <c:layout>
        <c:manualLayout>
          <c:layoutTarget val="inner"/>
          <c:xMode val="edge"/>
          <c:yMode val="edge"/>
          <c:x val="2.9978247423396876E-3"/>
          <c:y val="0"/>
          <c:w val="0.98994127499287654"/>
          <c:h val="0.73160238077551631"/>
        </c:manualLayout>
      </c:layout>
      <c:lineChart>
        <c:grouping val="standard"/>
        <c:varyColors val="0"/>
        <c:ser>
          <c:idx val="0"/>
          <c:order val="0"/>
          <c:tx>
            <c:strRef>
              <c:f>Sheet1!$B$1</c:f>
              <c:strCache>
                <c:ptCount val="1"/>
                <c:pt idx="0">
                  <c:v> درصد اشغال کل</c:v>
                </c:pt>
              </c:strCache>
            </c:strRef>
          </c:tx>
          <c:spPr>
            <a:ln w="38100" cap="rnd" cmpd="sng" algn="ctr">
              <a:solidFill>
                <a:srgbClr val="CC99FF"/>
              </a:solidFill>
              <a:round/>
            </a:ln>
            <a:effectLst/>
          </c:spPr>
          <c:marker>
            <c:symbol val="none"/>
          </c:marker>
          <c:dLbls>
            <c:dLbl>
              <c:idx val="1"/>
              <c:layout>
                <c:manualLayout>
                  <c:x val="-2.8243601059135169E-2"/>
                  <c:y val="-2.56410256410256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988-4B65-9071-2F6ED0E068E7}"/>
                </c:ext>
              </c:extLst>
            </c:dLbl>
            <c:dLbl>
              <c:idx val="2"/>
              <c:layout>
                <c:manualLayout>
                  <c:x val="-4.589585172109444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88-4B65-9071-2F6ED0E068E7}"/>
                </c:ext>
              </c:extLst>
            </c:dLbl>
            <c:spPr>
              <a:noFill/>
              <a:ln>
                <a:noFill/>
              </a:ln>
              <a:effectLst/>
            </c:spPr>
            <c:txPr>
              <a:bodyPr rot="-5400000" spcFirstLastPara="1" vertOverflow="ellipsis" vert="horz" wrap="square" lIns="91440" tIns="19050" rIns="91440" bIns="19050" anchor="ctr" anchorCtr="1">
                <a:spAutoFit/>
              </a:bodyPr>
              <a:lstStyle/>
              <a:p>
                <a:pPr>
                  <a:defRPr sz="1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a:solidFill>
                        <a:schemeClr val="dk1">
                          <a:lumMod val="35000"/>
                          <a:lumOff val="65000"/>
                        </a:schemeClr>
                      </a:solidFill>
                    </a:ln>
                    <a:effectLst/>
                  </c:spPr>
                </c15:leaderLines>
              </c:ext>
            </c:extLst>
          </c:dLbls>
          <c:cat>
            <c:strRef>
              <c:f>Sheet1!$A$2:$A$11</c:f>
              <c:strCache>
                <c:ptCount val="10"/>
                <c:pt idx="0">
                  <c:v>1400/05/06</c:v>
                </c:pt>
                <c:pt idx="1">
                  <c:v>1400/05/07</c:v>
                </c:pt>
                <c:pt idx="2">
                  <c:v>1400/05/08</c:v>
                </c:pt>
                <c:pt idx="3">
                  <c:v>1400/05/09</c:v>
                </c:pt>
                <c:pt idx="4">
                  <c:v>1400/05/10</c:v>
                </c:pt>
                <c:pt idx="5">
                  <c:v>1400/05/11</c:v>
                </c:pt>
                <c:pt idx="6">
                  <c:v>1400/05/12</c:v>
                </c:pt>
                <c:pt idx="7">
                  <c:v>1400/05/13</c:v>
                </c:pt>
                <c:pt idx="8">
                  <c:v>1400/05/14</c:v>
                </c:pt>
                <c:pt idx="9">
                  <c:v>1400/05/15</c:v>
                </c:pt>
              </c:strCache>
            </c:strRef>
          </c:cat>
          <c:val>
            <c:numRef>
              <c:f>Sheet1!$B$2:$B$11</c:f>
              <c:numCache>
                <c:formatCode>#,##0.0</c:formatCode>
                <c:ptCount val="10"/>
                <c:pt idx="0">
                  <c:v>34.263063264488601</c:v>
                </c:pt>
                <c:pt idx="1">
                  <c:v>35.453639268513079</c:v>
                </c:pt>
                <c:pt idx="2">
                  <c:v>35.830934481056055</c:v>
                </c:pt>
                <c:pt idx="3">
                  <c:v>36.705700418285311</c:v>
                </c:pt>
                <c:pt idx="4">
                  <c:v>37.695052308953542</c:v>
                </c:pt>
                <c:pt idx="5">
                  <c:v>38.21674445469197</c:v>
                </c:pt>
                <c:pt idx="6">
                  <c:v>39.414773203655571</c:v>
                </c:pt>
                <c:pt idx="7">
                  <c:v>40.178679559915409</c:v>
                </c:pt>
                <c:pt idx="8">
                  <c:v>40.73018268541032</c:v>
                </c:pt>
                <c:pt idx="9">
                  <c:v>40.727387906058148</c:v>
                </c:pt>
              </c:numCache>
            </c:numRef>
          </c:val>
          <c:smooth val="0"/>
          <c:extLst>
            <c:ext xmlns:c16="http://schemas.microsoft.com/office/drawing/2014/chart" uri="{C3380CC4-5D6E-409C-BE32-E72D297353CC}">
              <c16:uniqueId val="{00000002-8988-4B65-9071-2F6ED0E068E7}"/>
            </c:ext>
          </c:extLst>
        </c:ser>
        <c:ser>
          <c:idx val="1"/>
          <c:order val="1"/>
          <c:tx>
            <c:strRef>
              <c:f>Sheet1!$C$1</c:f>
              <c:strCache>
                <c:ptCount val="1"/>
                <c:pt idx="0">
                  <c:v>محدوده بحرانی</c:v>
                </c:pt>
              </c:strCache>
            </c:strRef>
          </c:tx>
          <c:spPr>
            <a:ln w="28575">
              <a:solidFill>
                <a:srgbClr val="FF0000"/>
              </a:solidFill>
              <a:prstDash val="sysDot"/>
            </a:ln>
          </c:spPr>
          <c:marker>
            <c:symbol val="none"/>
          </c:marker>
          <c:cat>
            <c:strRef>
              <c:f>Sheet1!$A$2:$A$11</c:f>
              <c:strCache>
                <c:ptCount val="10"/>
                <c:pt idx="0">
                  <c:v>1400/05/06</c:v>
                </c:pt>
                <c:pt idx="1">
                  <c:v>1400/05/07</c:v>
                </c:pt>
                <c:pt idx="2">
                  <c:v>1400/05/08</c:v>
                </c:pt>
                <c:pt idx="3">
                  <c:v>1400/05/09</c:v>
                </c:pt>
                <c:pt idx="4">
                  <c:v>1400/05/10</c:v>
                </c:pt>
                <c:pt idx="5">
                  <c:v>1400/05/11</c:v>
                </c:pt>
                <c:pt idx="6">
                  <c:v>1400/05/12</c:v>
                </c:pt>
                <c:pt idx="7">
                  <c:v>1400/05/13</c:v>
                </c:pt>
                <c:pt idx="8">
                  <c:v>1400/05/14</c:v>
                </c:pt>
                <c:pt idx="9">
                  <c:v>1400/05/15</c:v>
                </c:pt>
              </c:strCache>
            </c:strRef>
          </c:cat>
          <c:val>
            <c:numRef>
              <c:f>Sheet1!$C$2:$C$11</c:f>
              <c:numCache>
                <c:formatCode>General</c:formatCode>
                <c:ptCount val="10"/>
                <c:pt idx="0">
                  <c:v>70</c:v>
                </c:pt>
                <c:pt idx="1">
                  <c:v>70</c:v>
                </c:pt>
                <c:pt idx="2">
                  <c:v>70</c:v>
                </c:pt>
                <c:pt idx="3">
                  <c:v>70</c:v>
                </c:pt>
                <c:pt idx="4">
                  <c:v>70</c:v>
                </c:pt>
                <c:pt idx="5">
                  <c:v>70</c:v>
                </c:pt>
                <c:pt idx="6">
                  <c:v>70</c:v>
                </c:pt>
                <c:pt idx="7">
                  <c:v>70</c:v>
                </c:pt>
                <c:pt idx="8">
                  <c:v>70</c:v>
                </c:pt>
                <c:pt idx="9">
                  <c:v>70</c:v>
                </c:pt>
              </c:numCache>
            </c:numRef>
          </c:val>
          <c:smooth val="0"/>
          <c:extLst>
            <c:ext xmlns:c16="http://schemas.microsoft.com/office/drawing/2014/chart" uri="{C3380CC4-5D6E-409C-BE32-E72D297353CC}">
              <c16:uniqueId val="{00000003-8988-4B65-9071-2F6ED0E068E7}"/>
            </c:ext>
          </c:extLst>
        </c:ser>
        <c:dLbls>
          <c:showLegendKey val="0"/>
          <c:showVal val="0"/>
          <c:showCatName val="0"/>
          <c:showSerName val="0"/>
          <c:showPercent val="0"/>
          <c:showBubbleSize val="0"/>
        </c:dLbls>
        <c:smooth val="0"/>
        <c:axId val="421463888"/>
        <c:axId val="421455264"/>
      </c:lineChart>
      <c:catAx>
        <c:axId val="421463888"/>
        <c:scaling>
          <c:orientation val="minMax"/>
        </c:scaling>
        <c:delete val="0"/>
        <c:axPos val="b"/>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5400000" spcFirstLastPara="1" vertOverflow="ellipsis" vert="horz" wrap="square" anchor="ctr" anchorCtr="1"/>
          <a:lstStyle/>
          <a:p>
            <a:pPr>
              <a:defRPr sz="800" b="1" i="0" u="none" strike="noStrike" kern="1200" spc="2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1455264"/>
        <c:crosses val="autoZero"/>
        <c:auto val="1"/>
        <c:lblAlgn val="ctr"/>
        <c:lblOffset val="100"/>
        <c:noMultiLvlLbl val="0"/>
      </c:catAx>
      <c:valAx>
        <c:axId val="421455264"/>
        <c:scaling>
          <c:orientation val="minMax"/>
        </c:scaling>
        <c:delete val="0"/>
        <c:axPos val="l"/>
        <c:numFmt formatCode="#,##0.0" sourceLinked="1"/>
        <c:majorTickMark val="out"/>
        <c:minorTickMark val="none"/>
        <c:tickLblPos val="nextTo"/>
        <c:txPr>
          <a:bodyPr/>
          <a:lstStyle/>
          <a:p>
            <a:pPr>
              <a:defRPr sz="800" b="1">
                <a:latin typeface="Times New Roman" panose="02020603050405020304" pitchFamily="18" charset="0"/>
                <a:cs typeface="Times New Roman" panose="02020603050405020304" pitchFamily="18" charset="0"/>
              </a:defRPr>
            </a:pPr>
            <a:endParaRPr lang="en-US"/>
          </a:p>
        </c:txPr>
        <c:crossAx val="421463888"/>
        <c:crosses val="autoZero"/>
        <c:crossBetween val="between"/>
      </c:valAx>
      <c:spPr>
        <a:solidFill>
          <a:sysClr val="window" lastClr="FFFFFF"/>
        </a:solidFill>
        <a:ln>
          <a:noFill/>
        </a:ln>
        <a:effectLst/>
      </c:spPr>
    </c:plotArea>
    <c:plotVisOnly val="1"/>
    <c:dispBlanksAs val="gap"/>
    <c:showDLblsOverMax val="0"/>
  </c:chart>
  <c:spPr>
    <a:solidFill>
      <a:sysClr val="window" lastClr="FFFFFF"/>
    </a:solidFill>
    <a:ln w="9525" cap="flat" cmpd="sng" algn="ctr">
      <a:solidFill>
        <a:schemeClr val="dk1">
          <a:lumMod val="15000"/>
          <a:lumOff val="85000"/>
        </a:schemeClr>
      </a:solidFill>
      <a:round/>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1100">
                <a:cs typeface="B Titr" panose="00000700000000000000" pitchFamily="2" charset="-78"/>
              </a:defRPr>
            </a:pPr>
            <a:r>
              <a:rPr lang="fa-IR" sz="1100">
                <a:cs typeface="B Titr" panose="00000700000000000000" pitchFamily="2" charset="-78"/>
              </a:rPr>
              <a:t>سرپایی بیمارستانی در 100 هزار جمعیت</a:t>
            </a:r>
          </a:p>
        </c:rich>
      </c:tx>
      <c:layout>
        <c:manualLayout>
          <c:xMode val="edge"/>
          <c:yMode val="edge"/>
          <c:x val="1.4718231277935735E-2"/>
          <c:y val="0.58206720002889534"/>
        </c:manualLayout>
      </c:layout>
      <c:overlay val="0"/>
      <c:spPr>
        <a:noFill/>
        <a:ln>
          <a:noFill/>
        </a:ln>
        <a:effectLst/>
      </c:spPr>
    </c:title>
    <c:autoTitleDeleted val="0"/>
    <c:plotArea>
      <c:layout>
        <c:manualLayout>
          <c:layoutTarget val="inner"/>
          <c:xMode val="edge"/>
          <c:yMode val="edge"/>
          <c:x val="2.9977576525083774E-3"/>
          <c:y val="8.6139389193422081E-2"/>
          <c:w val="0.98994127499287654"/>
          <c:h val="0.60996171350140871"/>
        </c:manualLayout>
      </c:layout>
      <c:lineChart>
        <c:grouping val="standard"/>
        <c:varyColors val="0"/>
        <c:ser>
          <c:idx val="0"/>
          <c:order val="0"/>
          <c:tx>
            <c:strRef>
              <c:f>Sheet1!$B$1</c:f>
              <c:strCache>
                <c:ptCount val="1"/>
                <c:pt idx="0">
                  <c:v>سرپایی</c:v>
                </c:pt>
              </c:strCache>
            </c:strRef>
          </c:tx>
          <c:spPr>
            <a:ln w="38100" cap="rnd" cmpd="sng" algn="ctr">
              <a:solidFill>
                <a:srgbClr val="00B0F0"/>
              </a:solidFill>
              <a:round/>
            </a:ln>
            <a:effectLst/>
          </c:spPr>
          <c:marker>
            <c:symbol val="none"/>
          </c:marker>
          <c:dLbls>
            <c:dLbl>
              <c:idx val="0"/>
              <c:layout>
                <c:manualLayout>
                  <c:x val="-2.0016012810248188E-2"/>
                  <c:y val="-7.04776820673453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EE7-4814-AF6B-8A713A3DB8CC}"/>
                </c:ext>
              </c:extLst>
            </c:dLbl>
            <c:dLbl>
              <c:idx val="7"/>
              <c:layout>
                <c:manualLayout>
                  <c:x val="-8.0064051240994263E-3"/>
                  <c:y val="-3.91542678151918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EE7-4814-AF6B-8A713A3DB8CC}"/>
                </c:ext>
              </c:extLst>
            </c:dLbl>
            <c:spPr>
              <a:noFill/>
              <a:ln>
                <a:noFill/>
              </a:ln>
              <a:effectLst/>
            </c:spPr>
            <c:txPr>
              <a:bodyPr rot="-5400000" vert="horz"/>
              <a:lstStyle/>
              <a:p>
                <a:pPr>
                  <a:defRPr sz="1000">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a:solidFill>
                        <a:schemeClr val="dk1">
                          <a:lumMod val="35000"/>
                          <a:lumOff val="65000"/>
                        </a:schemeClr>
                      </a:solidFill>
                    </a:ln>
                    <a:effectLst/>
                  </c:spPr>
                </c15:leaderLines>
              </c:ext>
            </c:extLst>
          </c:dLbls>
          <c:cat>
            <c:strRef>
              <c:f>Sheet1!$A$2:$A$11</c:f>
              <c:strCache>
                <c:ptCount val="10"/>
                <c:pt idx="0">
                  <c:v>1400/05/06</c:v>
                </c:pt>
                <c:pt idx="1">
                  <c:v>1400/05/07</c:v>
                </c:pt>
                <c:pt idx="2">
                  <c:v>1400/05/08</c:v>
                </c:pt>
                <c:pt idx="3">
                  <c:v>1400/05/09</c:v>
                </c:pt>
                <c:pt idx="4">
                  <c:v>1400/05/10</c:v>
                </c:pt>
                <c:pt idx="5">
                  <c:v>1400/05/11</c:v>
                </c:pt>
                <c:pt idx="6">
                  <c:v>1400/05/12</c:v>
                </c:pt>
                <c:pt idx="7">
                  <c:v>1400/05/13</c:v>
                </c:pt>
                <c:pt idx="8">
                  <c:v>1400/05/14</c:v>
                </c:pt>
                <c:pt idx="9">
                  <c:v>1400/05/15</c:v>
                </c:pt>
              </c:strCache>
            </c:strRef>
          </c:cat>
          <c:val>
            <c:numRef>
              <c:f>Sheet1!$B$2:$B$11</c:f>
              <c:numCache>
                <c:formatCode>#,##0.0</c:formatCode>
                <c:ptCount val="10"/>
                <c:pt idx="0">
                  <c:v>57.207561349114847</c:v>
                </c:pt>
                <c:pt idx="1">
                  <c:v>55.169184720889618</c:v>
                </c:pt>
                <c:pt idx="2">
                  <c:v>55.055342404792377</c:v>
                </c:pt>
                <c:pt idx="3">
                  <c:v>65.558793989974134</c:v>
                </c:pt>
                <c:pt idx="4">
                  <c:v>64.7055757893296</c:v>
                </c:pt>
                <c:pt idx="5">
                  <c:v>64.318511914599</c:v>
                </c:pt>
                <c:pt idx="6">
                  <c:v>66.779135684929727</c:v>
                </c:pt>
                <c:pt idx="7">
                  <c:v>70.704466677569158</c:v>
                </c:pt>
                <c:pt idx="8">
                  <c:v>70.534302373508041</c:v>
                </c:pt>
                <c:pt idx="9">
                  <c:v>65.400000000000006</c:v>
                </c:pt>
              </c:numCache>
            </c:numRef>
          </c:val>
          <c:smooth val="0"/>
          <c:extLst>
            <c:ext xmlns:c16="http://schemas.microsoft.com/office/drawing/2014/chart" uri="{C3380CC4-5D6E-409C-BE32-E72D297353CC}">
              <c16:uniqueId val="{00000002-DEE7-4814-AF6B-8A713A3DB8CC}"/>
            </c:ext>
          </c:extLst>
        </c:ser>
        <c:dLbls>
          <c:showLegendKey val="0"/>
          <c:showVal val="0"/>
          <c:showCatName val="0"/>
          <c:showSerName val="0"/>
          <c:showPercent val="0"/>
          <c:showBubbleSize val="0"/>
        </c:dLbls>
        <c:smooth val="0"/>
        <c:axId val="421463888"/>
        <c:axId val="421455264"/>
      </c:lineChart>
      <c:catAx>
        <c:axId val="421463888"/>
        <c:scaling>
          <c:orientation val="minMax"/>
        </c:scaling>
        <c:delete val="0"/>
        <c:axPos val="b"/>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5400000" vert="horz"/>
          <a:lstStyle/>
          <a:p>
            <a:pPr>
              <a:defRPr sz="900">
                <a:latin typeface="Times New Roman" panose="02020603050405020304" pitchFamily="18" charset="0"/>
                <a:cs typeface="Times New Roman" panose="02020603050405020304" pitchFamily="18" charset="0"/>
              </a:defRPr>
            </a:pPr>
            <a:endParaRPr lang="en-US"/>
          </a:p>
        </c:txPr>
        <c:crossAx val="421455264"/>
        <c:crosses val="autoZero"/>
        <c:auto val="1"/>
        <c:lblAlgn val="ctr"/>
        <c:lblOffset val="100"/>
        <c:noMultiLvlLbl val="0"/>
      </c:catAx>
      <c:valAx>
        <c:axId val="421455264"/>
        <c:scaling>
          <c:orientation val="minMax"/>
        </c:scaling>
        <c:delete val="1"/>
        <c:axPos val="l"/>
        <c:numFmt formatCode="#,##0.0" sourceLinked="1"/>
        <c:majorTickMark val="out"/>
        <c:minorTickMark val="none"/>
        <c:tickLblPos val="nextTo"/>
        <c:crossAx val="421463888"/>
        <c:crosses val="autoZero"/>
        <c:crossBetween val="between"/>
      </c:valAx>
      <c:spPr>
        <a:solidFill>
          <a:sysClr val="window" lastClr="FFFFFF"/>
        </a:solidFill>
        <a:ln>
          <a:noFill/>
        </a:ln>
        <a:effectLst/>
      </c:spPr>
    </c:plotArea>
    <c:plotVisOnly val="1"/>
    <c:dispBlanksAs val="gap"/>
    <c:showDLblsOverMax val="0"/>
  </c:chart>
  <c:spPr>
    <a:solidFill>
      <a:sysClr val="window" lastClr="FFFFFF"/>
    </a:solidFill>
    <a:ln w="9525" cap="flat" cmpd="sng" algn="ctr">
      <a:solidFill>
        <a:schemeClr val="dk1">
          <a:lumMod val="15000"/>
          <a:lumOff val="85000"/>
        </a:schemeClr>
      </a:solidFill>
      <a:round/>
    </a:ln>
    <a:effectLst/>
  </c:spPr>
  <c:txPr>
    <a:bodyPr/>
    <a:lstStyle/>
    <a:p>
      <a:pPr>
        <a:defRPr sz="800" b="1"/>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cap="none" spc="20" baseline="0">
                <a:solidFill>
                  <a:schemeClr val="tx1"/>
                </a:solidFill>
                <a:latin typeface="+mn-lt"/>
                <a:ea typeface="+mn-ea"/>
                <a:cs typeface="B Titr" panose="00000700000000000000" pitchFamily="2" charset="-78"/>
              </a:defRPr>
            </a:pPr>
            <a:r>
              <a:rPr lang="fa-IR" sz="1100" baseline="0"/>
              <a:t>ترخیص (بهبود یافته)به 100 هزار جمعیت</a:t>
            </a:r>
            <a:endParaRPr lang="fa-IR" sz="1100"/>
          </a:p>
        </c:rich>
      </c:tx>
      <c:layout>
        <c:manualLayout>
          <c:xMode val="edge"/>
          <c:yMode val="edge"/>
          <c:x val="2.708623591786816E-3"/>
          <c:y val="0.54467721542756276"/>
        </c:manualLayout>
      </c:layout>
      <c:overlay val="0"/>
      <c:spPr>
        <a:noFill/>
        <a:ln>
          <a:noFill/>
        </a:ln>
        <a:effectLst/>
      </c:spPr>
    </c:title>
    <c:autoTitleDeleted val="0"/>
    <c:plotArea>
      <c:layout>
        <c:manualLayout>
          <c:layoutTarget val="inner"/>
          <c:xMode val="edge"/>
          <c:yMode val="edge"/>
          <c:x val="2.9977576525083774E-3"/>
          <c:y val="0.12441713432174414"/>
          <c:w val="0.98994127499287654"/>
          <c:h val="0.54822265602616072"/>
        </c:manualLayout>
      </c:layout>
      <c:lineChart>
        <c:grouping val="standard"/>
        <c:varyColors val="0"/>
        <c:ser>
          <c:idx val="0"/>
          <c:order val="0"/>
          <c:tx>
            <c:strRef>
              <c:f>Sheet1!$B$1</c:f>
              <c:strCache>
                <c:ptCount val="1"/>
                <c:pt idx="0">
                  <c:v>ترخیص </c:v>
                </c:pt>
              </c:strCache>
            </c:strRef>
          </c:tx>
          <c:spPr>
            <a:ln w="38100" cap="rnd" cmpd="sng" algn="ctr">
              <a:solidFill>
                <a:srgbClr val="92D050"/>
              </a:solidFill>
              <a:round/>
            </a:ln>
            <a:effectLst/>
          </c:spPr>
          <c:marker>
            <c:symbol val="none"/>
          </c:marker>
          <c:dLbls>
            <c:dLbl>
              <c:idx val="0"/>
              <c:layout>
                <c:manualLayout>
                  <c:x val="-2.8243601059135169E-2"/>
                  <c:y val="-2.56410256410256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FC-41C2-A25E-3EDE7CB06D64}"/>
                </c:ext>
              </c:extLst>
            </c:dLbl>
            <c:dLbl>
              <c:idx val="1"/>
              <c:layout>
                <c:manualLayout>
                  <c:x val="-4.589585172109444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FFC-41C2-A25E-3EDE7CB06D64}"/>
                </c:ext>
              </c:extLst>
            </c:dLbl>
            <c:dLbl>
              <c:idx val="6"/>
              <c:layout>
                <c:manualLayout>
                  <c:x val="-4.4035228182546182E-2"/>
                  <c:y val="-3.97456279809221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FFC-41C2-A25E-3EDE7CB06D64}"/>
                </c:ext>
              </c:extLst>
            </c:dLbl>
            <c:spPr>
              <a:noFill/>
              <a:ln>
                <a:noFill/>
              </a:ln>
              <a:effectLst/>
            </c:spPr>
            <c:txPr>
              <a:bodyPr rot="-5400000" spcFirstLastPara="1" vertOverflow="ellipsis" vert="horz" wrap="square" lIns="182880" tIns="19050" rIns="0" bIns="19050" anchor="ctr" anchorCtr="1">
                <a:spAutoFit/>
              </a:bodyPr>
              <a:lstStyle/>
              <a:p>
                <a:pPr>
                  <a:defRPr sz="1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a:solidFill>
                        <a:schemeClr val="dk1">
                          <a:lumMod val="35000"/>
                          <a:lumOff val="65000"/>
                        </a:schemeClr>
                      </a:solidFill>
                    </a:ln>
                    <a:effectLst/>
                  </c:spPr>
                </c15:leaderLines>
              </c:ext>
            </c:extLst>
          </c:dLbls>
          <c:cat>
            <c:strRef>
              <c:f>Sheet1!$A$2:$A$11</c:f>
              <c:strCache>
                <c:ptCount val="10"/>
                <c:pt idx="0">
                  <c:v>1400/05/06</c:v>
                </c:pt>
                <c:pt idx="1">
                  <c:v>1400/05/07</c:v>
                </c:pt>
                <c:pt idx="2">
                  <c:v>1400/05/08</c:v>
                </c:pt>
                <c:pt idx="3">
                  <c:v>1400/05/09</c:v>
                </c:pt>
                <c:pt idx="4">
                  <c:v>1400/05/10</c:v>
                </c:pt>
                <c:pt idx="5">
                  <c:v>1400/05/11</c:v>
                </c:pt>
                <c:pt idx="6">
                  <c:v>1400/05/12</c:v>
                </c:pt>
                <c:pt idx="7">
                  <c:v>1400/05/13</c:v>
                </c:pt>
                <c:pt idx="8">
                  <c:v>1400/05/14</c:v>
                </c:pt>
                <c:pt idx="9">
                  <c:v>1400/05/15</c:v>
                </c:pt>
              </c:strCache>
            </c:strRef>
          </c:cat>
          <c:val>
            <c:numRef>
              <c:f>Sheet1!$B$2:$B$11</c:f>
              <c:numCache>
                <c:formatCode>#,##0.0</c:formatCode>
                <c:ptCount val="10"/>
                <c:pt idx="0">
                  <c:v>8.2649521486592743</c:v>
                </c:pt>
                <c:pt idx="1">
                  <c:v>6.9276045195591216</c:v>
                </c:pt>
                <c:pt idx="2">
                  <c:v>7.0462401963341357</c:v>
                </c:pt>
                <c:pt idx="3">
                  <c:v>9.257177808959387</c:v>
                </c:pt>
                <c:pt idx="4">
                  <c:v>8.9036674589732367</c:v>
                </c:pt>
                <c:pt idx="5">
                  <c:v>8.6843712079648778</c:v>
                </c:pt>
                <c:pt idx="6">
                  <c:v>8.3248691571315039</c:v>
                </c:pt>
                <c:pt idx="7">
                  <c:v>8.8856923564315675</c:v>
                </c:pt>
                <c:pt idx="8">
                  <c:v>9.0019313528676914</c:v>
                </c:pt>
                <c:pt idx="9">
                  <c:v>7.7</c:v>
                </c:pt>
              </c:numCache>
            </c:numRef>
          </c:val>
          <c:smooth val="0"/>
          <c:extLst>
            <c:ext xmlns:c16="http://schemas.microsoft.com/office/drawing/2014/chart" uri="{C3380CC4-5D6E-409C-BE32-E72D297353CC}">
              <c16:uniqueId val="{00000003-BFFC-41C2-A25E-3EDE7CB06D64}"/>
            </c:ext>
          </c:extLst>
        </c:ser>
        <c:dLbls>
          <c:showLegendKey val="0"/>
          <c:showVal val="0"/>
          <c:showCatName val="0"/>
          <c:showSerName val="0"/>
          <c:showPercent val="0"/>
          <c:showBubbleSize val="0"/>
        </c:dLbls>
        <c:smooth val="0"/>
        <c:axId val="421463888"/>
        <c:axId val="421455264"/>
      </c:lineChart>
      <c:catAx>
        <c:axId val="421463888"/>
        <c:scaling>
          <c:orientation val="minMax"/>
        </c:scaling>
        <c:delete val="0"/>
        <c:axPos val="b"/>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5400000" spcFirstLastPara="1" vertOverflow="ellipsis" vert="horz" wrap="square" anchor="ctr" anchorCtr="1"/>
          <a:lstStyle/>
          <a:p>
            <a:pPr>
              <a:defRPr sz="900" b="1" i="0" u="none" strike="noStrike" kern="1200" spc="2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1455264"/>
        <c:crosses val="autoZero"/>
        <c:auto val="1"/>
        <c:lblAlgn val="ctr"/>
        <c:lblOffset val="100"/>
        <c:noMultiLvlLbl val="0"/>
      </c:catAx>
      <c:valAx>
        <c:axId val="421455264"/>
        <c:scaling>
          <c:orientation val="minMax"/>
        </c:scaling>
        <c:delete val="1"/>
        <c:axPos val="l"/>
        <c:numFmt formatCode="#,##0.0" sourceLinked="1"/>
        <c:majorTickMark val="out"/>
        <c:minorTickMark val="none"/>
        <c:tickLblPos val="nextTo"/>
        <c:crossAx val="421463888"/>
        <c:crosses val="autoZero"/>
        <c:crossBetween val="between"/>
      </c:valAx>
      <c:spPr>
        <a:solidFill>
          <a:sysClr val="window" lastClr="FFFFFF"/>
        </a:solidFill>
        <a:ln>
          <a:noFill/>
        </a:ln>
        <a:effectLst/>
      </c:spPr>
    </c:plotArea>
    <c:plotVisOnly val="1"/>
    <c:dispBlanksAs val="gap"/>
    <c:showDLblsOverMax val="0"/>
  </c:chart>
  <c:spPr>
    <a:solidFill>
      <a:sysClr val="window" lastClr="FFFFFF"/>
    </a:solidFill>
    <a:ln w="9525" cap="flat" cmpd="sng" algn="ctr">
      <a:solidFill>
        <a:schemeClr val="dk1">
          <a:lumMod val="15000"/>
          <a:lumOff val="85000"/>
        </a:schemeClr>
      </a:solidFill>
      <a:round/>
    </a:ln>
    <a:effectLst/>
  </c:spPr>
  <c:txPr>
    <a:bodyPr/>
    <a:lstStyle/>
    <a:p>
      <a:pPr>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cap="none" spc="20" baseline="0">
                <a:solidFill>
                  <a:schemeClr val="tx1"/>
                </a:solidFill>
                <a:latin typeface="+mn-lt"/>
                <a:ea typeface="+mn-ea"/>
                <a:cs typeface="B Titr" panose="00000700000000000000" pitchFamily="2" charset="-78"/>
              </a:defRPr>
            </a:pPr>
            <a:r>
              <a:rPr lang="fa-IR" sz="1100" baseline="0"/>
              <a:t>فوتی به 100 هزار جمعیت</a:t>
            </a:r>
            <a:endParaRPr lang="fa-IR" sz="1100"/>
          </a:p>
        </c:rich>
      </c:tx>
      <c:layout>
        <c:manualLayout>
          <c:xMode val="edge"/>
          <c:yMode val="edge"/>
          <c:x val="6.7118261538364546E-3"/>
          <c:y val="0.5678298770289758"/>
        </c:manualLayout>
      </c:layout>
      <c:overlay val="0"/>
      <c:spPr>
        <a:noFill/>
        <a:ln>
          <a:noFill/>
        </a:ln>
        <a:effectLst/>
      </c:spPr>
    </c:title>
    <c:autoTitleDeleted val="0"/>
    <c:plotArea>
      <c:layout>
        <c:manualLayout>
          <c:layoutTarget val="inner"/>
          <c:xMode val="edge"/>
          <c:yMode val="edge"/>
          <c:x val="2.997673729534809E-3"/>
          <c:y val="7.3483321275295541E-2"/>
          <c:w val="0.98994127499287654"/>
          <c:h val="0.6250638607729786"/>
        </c:manualLayout>
      </c:layout>
      <c:lineChart>
        <c:grouping val="standard"/>
        <c:varyColors val="0"/>
        <c:ser>
          <c:idx val="0"/>
          <c:order val="0"/>
          <c:tx>
            <c:strRef>
              <c:f>Sheet1!$B$1</c:f>
              <c:strCache>
                <c:ptCount val="1"/>
                <c:pt idx="0">
                  <c:v>فوتی به جمعیت</c:v>
                </c:pt>
              </c:strCache>
            </c:strRef>
          </c:tx>
          <c:spPr>
            <a:ln w="38100" cap="rnd" cmpd="sng" algn="ctr">
              <a:solidFill>
                <a:srgbClr val="FF0000"/>
              </a:solidFill>
              <a:round/>
            </a:ln>
            <a:effectLst/>
          </c:spPr>
          <c:marker>
            <c:symbol val="none"/>
          </c:marker>
          <c:dLbls>
            <c:dLbl>
              <c:idx val="1"/>
              <c:layout>
                <c:manualLayout>
                  <c:x val="-2.8243601059135169E-2"/>
                  <c:y val="-2.56410256410256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126-41E2-AA6D-F2E21A798133}"/>
                </c:ext>
              </c:extLst>
            </c:dLbl>
            <c:dLbl>
              <c:idx val="2"/>
              <c:layout>
                <c:manualLayout>
                  <c:x val="-4.589585172109444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126-41E2-AA6D-F2E21A798133}"/>
                </c:ext>
              </c:extLst>
            </c:dLbl>
            <c:spPr>
              <a:noFill/>
              <a:ln>
                <a:noFill/>
              </a:ln>
              <a:effectLst/>
            </c:spPr>
            <c:txPr>
              <a:bodyPr rot="-5400000" spcFirstLastPara="1" vertOverflow="ellipsis" vert="horz" wrap="square" lIns="274320" tIns="19050" rIns="0" bIns="19050" anchor="ctr" anchorCtr="1">
                <a:spAutoFit/>
              </a:bodyPr>
              <a:lstStyle/>
              <a:p>
                <a:pPr>
                  <a:defRPr sz="1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a:solidFill>
                        <a:schemeClr val="dk1">
                          <a:lumMod val="35000"/>
                          <a:lumOff val="65000"/>
                        </a:schemeClr>
                      </a:solidFill>
                    </a:ln>
                    <a:effectLst/>
                  </c:spPr>
                </c15:leaderLines>
              </c:ext>
            </c:extLst>
          </c:dLbls>
          <c:cat>
            <c:strRef>
              <c:f>Sheet1!$A$2:$A$11</c:f>
              <c:strCache>
                <c:ptCount val="10"/>
                <c:pt idx="0">
                  <c:v>1400/05/06</c:v>
                </c:pt>
                <c:pt idx="1">
                  <c:v>1400/05/07</c:v>
                </c:pt>
                <c:pt idx="2">
                  <c:v>1400/05/08</c:v>
                </c:pt>
                <c:pt idx="3">
                  <c:v>1400/05/09</c:v>
                </c:pt>
                <c:pt idx="4">
                  <c:v>1400/05/10</c:v>
                </c:pt>
                <c:pt idx="5">
                  <c:v>1400/05/11</c:v>
                </c:pt>
                <c:pt idx="6">
                  <c:v>1400/05/12</c:v>
                </c:pt>
                <c:pt idx="7">
                  <c:v>1400/05/13</c:v>
                </c:pt>
                <c:pt idx="8">
                  <c:v>1400/05/14</c:v>
                </c:pt>
                <c:pt idx="9">
                  <c:v>1400/05/15</c:v>
                </c:pt>
              </c:strCache>
            </c:strRef>
          </c:cat>
          <c:val>
            <c:numRef>
              <c:f>Sheet1!$B$2:$B$11</c:f>
              <c:numCache>
                <c:formatCode>#,##0.0</c:formatCode>
                <c:ptCount val="10"/>
                <c:pt idx="0">
                  <c:v>0.63512028980562785</c:v>
                </c:pt>
                <c:pt idx="1">
                  <c:v>0.67107049488896542</c:v>
                </c:pt>
                <c:pt idx="2">
                  <c:v>0.74536758539452941</c:v>
                </c:pt>
                <c:pt idx="3">
                  <c:v>0.78011945030842222</c:v>
                </c:pt>
                <c:pt idx="4">
                  <c:v>0.82805305708620547</c:v>
                </c:pt>
                <c:pt idx="5">
                  <c:v>0.81007795454453668</c:v>
                </c:pt>
                <c:pt idx="6">
                  <c:v>0.84602815962787425</c:v>
                </c:pt>
                <c:pt idx="7">
                  <c:v>0.95268043470844188</c:v>
                </c:pt>
                <c:pt idx="8">
                  <c:v>0.88677172538898996</c:v>
                </c:pt>
                <c:pt idx="9">
                  <c:v>0.9754488979278888</c:v>
                </c:pt>
              </c:numCache>
            </c:numRef>
          </c:val>
          <c:smooth val="0"/>
          <c:extLst>
            <c:ext xmlns:c16="http://schemas.microsoft.com/office/drawing/2014/chart" uri="{C3380CC4-5D6E-409C-BE32-E72D297353CC}">
              <c16:uniqueId val="{00000002-B126-41E2-AA6D-F2E21A798133}"/>
            </c:ext>
          </c:extLst>
        </c:ser>
        <c:dLbls>
          <c:showLegendKey val="0"/>
          <c:showVal val="0"/>
          <c:showCatName val="0"/>
          <c:showSerName val="0"/>
          <c:showPercent val="0"/>
          <c:showBubbleSize val="0"/>
        </c:dLbls>
        <c:smooth val="0"/>
        <c:axId val="421463888"/>
        <c:axId val="421455264"/>
      </c:lineChart>
      <c:catAx>
        <c:axId val="421463888"/>
        <c:scaling>
          <c:orientation val="minMax"/>
        </c:scaling>
        <c:delete val="0"/>
        <c:axPos val="b"/>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5400000" spcFirstLastPara="1" vertOverflow="ellipsis" vert="horz" wrap="square" anchor="ctr" anchorCtr="1"/>
          <a:lstStyle/>
          <a:p>
            <a:pPr>
              <a:defRPr sz="900" b="1" i="0" u="none" strike="noStrike" kern="1200" spc="2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1455264"/>
        <c:crosses val="autoZero"/>
        <c:auto val="1"/>
        <c:lblAlgn val="ctr"/>
        <c:lblOffset val="100"/>
        <c:noMultiLvlLbl val="0"/>
      </c:catAx>
      <c:valAx>
        <c:axId val="421455264"/>
        <c:scaling>
          <c:orientation val="minMax"/>
          <c:min val="0"/>
        </c:scaling>
        <c:delete val="1"/>
        <c:axPos val="l"/>
        <c:numFmt formatCode="#,##0.0" sourceLinked="1"/>
        <c:majorTickMark val="out"/>
        <c:minorTickMark val="none"/>
        <c:tickLblPos val="nextTo"/>
        <c:crossAx val="421463888"/>
        <c:crosses val="autoZero"/>
        <c:crossBetween val="between"/>
      </c:valAx>
      <c:spPr>
        <a:solidFill>
          <a:sysClr val="window" lastClr="FFFFFF"/>
        </a:solidFill>
        <a:ln>
          <a:noFill/>
        </a:ln>
        <a:effectLst/>
      </c:spPr>
    </c:plotArea>
    <c:plotVisOnly val="1"/>
    <c:dispBlanksAs val="gap"/>
    <c:showDLblsOverMax val="0"/>
  </c:chart>
  <c:spPr>
    <a:solidFill>
      <a:sysClr val="window" lastClr="FFFFFF"/>
    </a:solidFill>
    <a:ln w="9525" cap="flat" cmpd="sng" algn="ctr">
      <a:solidFill>
        <a:schemeClr val="dk1">
          <a:lumMod val="15000"/>
          <a:lumOff val="85000"/>
        </a:schemeClr>
      </a:solidFill>
      <a:round/>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516198757887713"/>
          <c:y val="6.7130953294837828E-2"/>
          <c:w val="0.48268375280220044"/>
          <c:h val="0.85490886529147003"/>
        </c:manualLayout>
      </c:layout>
      <c:radarChart>
        <c:radarStyle val="marker"/>
        <c:varyColors val="0"/>
        <c:ser>
          <c:idx val="0"/>
          <c:order val="0"/>
          <c:tx>
            <c:strRef>
              <c:f>Sheet1!$B$1</c:f>
              <c:strCache>
                <c:ptCount val="1"/>
                <c:pt idx="0">
                  <c:v>بستری به جمعیت هفته 19</c:v>
                </c:pt>
              </c:strCache>
            </c:strRef>
          </c:tx>
          <c:spPr>
            <a:ln w="28575" cap="rnd">
              <a:solidFill>
                <a:srgbClr val="00B0F0"/>
              </a:solidFill>
              <a:round/>
            </a:ln>
            <a:effectLst/>
          </c:spPr>
          <c:marker>
            <c:symbol val="circle"/>
            <c:size val="5"/>
            <c:spPr>
              <a:solidFill>
                <a:srgbClr val="00B0F0"/>
              </a:solidFill>
              <a:ln w="9525">
                <a:solidFill>
                  <a:srgbClr val="00B0F0"/>
                </a:solidFill>
              </a:ln>
              <a:effectLst/>
            </c:spPr>
          </c:marker>
          <c:cat>
            <c:strRef>
              <c:f>Sheet1!$A$2:$A$32</c:f>
              <c:strCache>
                <c:ptCount val="31"/>
                <c:pt idx="0">
                  <c:v>آذربايجان شرقي</c:v>
                </c:pt>
                <c:pt idx="1">
                  <c:v>آذربايجان غربي</c:v>
                </c:pt>
                <c:pt idx="2">
                  <c:v>اردبيل</c:v>
                </c:pt>
                <c:pt idx="3">
                  <c:v>اصفهان</c:v>
                </c:pt>
                <c:pt idx="4">
                  <c:v>البرز</c:v>
                </c:pt>
                <c:pt idx="5">
                  <c:v>ايلام</c:v>
                </c:pt>
                <c:pt idx="6">
                  <c:v>بوشهر</c:v>
                </c:pt>
                <c:pt idx="7">
                  <c:v>تهران</c:v>
                </c:pt>
                <c:pt idx="8">
                  <c:v>چهارمحال بختياري</c:v>
                </c:pt>
                <c:pt idx="9">
                  <c:v>خراسان جنوبي</c:v>
                </c:pt>
                <c:pt idx="10">
                  <c:v>خراسان رضوي</c:v>
                </c:pt>
                <c:pt idx="11">
                  <c:v>خراسان شمالي</c:v>
                </c:pt>
                <c:pt idx="12">
                  <c:v>خوزستان</c:v>
                </c:pt>
                <c:pt idx="13">
                  <c:v>زنجان</c:v>
                </c:pt>
                <c:pt idx="14">
                  <c:v>سمنان</c:v>
                </c:pt>
                <c:pt idx="15">
                  <c:v>سيستان و بلوچستان</c:v>
                </c:pt>
                <c:pt idx="16">
                  <c:v>فارس</c:v>
                </c:pt>
                <c:pt idx="17">
                  <c:v>قزوين</c:v>
                </c:pt>
                <c:pt idx="18">
                  <c:v>قم</c:v>
                </c:pt>
                <c:pt idx="19">
                  <c:v>كردستان</c:v>
                </c:pt>
                <c:pt idx="20">
                  <c:v>كرمان</c:v>
                </c:pt>
                <c:pt idx="21">
                  <c:v>كرمانشاه</c:v>
                </c:pt>
                <c:pt idx="22">
                  <c:v>كهكيلويه و بويراحمد</c:v>
                </c:pt>
                <c:pt idx="23">
                  <c:v>گلستان</c:v>
                </c:pt>
                <c:pt idx="24">
                  <c:v>گيلان</c:v>
                </c:pt>
                <c:pt idx="25">
                  <c:v>لرستان</c:v>
                </c:pt>
                <c:pt idx="26">
                  <c:v>مازندران</c:v>
                </c:pt>
                <c:pt idx="27">
                  <c:v>مرکزي</c:v>
                </c:pt>
                <c:pt idx="28">
                  <c:v>هرمزگان</c:v>
                </c:pt>
                <c:pt idx="29">
                  <c:v>همدان</c:v>
                </c:pt>
                <c:pt idx="30">
                  <c:v>يزد</c:v>
                </c:pt>
              </c:strCache>
            </c:strRef>
          </c:cat>
          <c:val>
            <c:numRef>
              <c:f>Sheet1!$B$2:$B$32</c:f>
              <c:numCache>
                <c:formatCode>0.0</c:formatCode>
                <c:ptCount val="31"/>
                <c:pt idx="0">
                  <c:v>28.88175759071834</c:v>
                </c:pt>
                <c:pt idx="1">
                  <c:v>42.25065425995929</c:v>
                </c:pt>
                <c:pt idx="2">
                  <c:v>36.523736600306279</c:v>
                </c:pt>
                <c:pt idx="3">
                  <c:v>67.490174059517116</c:v>
                </c:pt>
                <c:pt idx="4">
                  <c:v>56.608307586680397</c:v>
                </c:pt>
                <c:pt idx="5">
                  <c:v>70.930232558139537</c:v>
                </c:pt>
                <c:pt idx="6">
                  <c:v>90.08792965627498</c:v>
                </c:pt>
                <c:pt idx="7">
                  <c:v>74.364846489658632</c:v>
                </c:pt>
                <c:pt idx="8">
                  <c:v>91.093117408906878</c:v>
                </c:pt>
                <c:pt idx="9">
                  <c:v>62.895377128953768</c:v>
                </c:pt>
                <c:pt idx="10">
                  <c:v>46.034056178140013</c:v>
                </c:pt>
                <c:pt idx="11">
                  <c:v>72.525027808676299</c:v>
                </c:pt>
                <c:pt idx="12">
                  <c:v>38.188816855753643</c:v>
                </c:pt>
                <c:pt idx="13">
                  <c:v>33.423667570009037</c:v>
                </c:pt>
                <c:pt idx="14">
                  <c:v>69.109947643979055</c:v>
                </c:pt>
                <c:pt idx="15">
                  <c:v>27.323481116584567</c:v>
                </c:pt>
                <c:pt idx="16">
                  <c:v>56.008711146307661</c:v>
                </c:pt>
                <c:pt idx="17">
                  <c:v>50.449101796407192</c:v>
                </c:pt>
                <c:pt idx="18">
                  <c:v>63.805436337625181</c:v>
                </c:pt>
                <c:pt idx="19">
                  <c:v>30.865671641791042</c:v>
                </c:pt>
                <c:pt idx="20">
                  <c:v>97.545645016462132</c:v>
                </c:pt>
                <c:pt idx="21">
                  <c:v>49.674837418709352</c:v>
                </c:pt>
                <c:pt idx="22">
                  <c:v>77.158034528552463</c:v>
                </c:pt>
                <c:pt idx="23">
                  <c:v>95.64556962025317</c:v>
                </c:pt>
                <c:pt idx="24">
                  <c:v>74.017891870867373</c:v>
                </c:pt>
                <c:pt idx="25">
                  <c:v>54.636313159355907</c:v>
                </c:pt>
                <c:pt idx="26">
                  <c:v>128.42819227366559</c:v>
                </c:pt>
                <c:pt idx="27">
                  <c:v>62.246278755074428</c:v>
                </c:pt>
                <c:pt idx="28">
                  <c:v>95.983522142121529</c:v>
                </c:pt>
                <c:pt idx="29">
                  <c:v>62.675660483417644</c:v>
                </c:pt>
                <c:pt idx="30">
                  <c:v>94.174757281553397</c:v>
                </c:pt>
              </c:numCache>
            </c:numRef>
          </c:val>
          <c:extLst>
            <c:ext xmlns:c16="http://schemas.microsoft.com/office/drawing/2014/chart" uri="{C3380CC4-5D6E-409C-BE32-E72D297353CC}">
              <c16:uniqueId val="{00000000-96BE-48B8-AFA1-119DE82E01E4}"/>
            </c:ext>
          </c:extLst>
        </c:ser>
        <c:ser>
          <c:idx val="1"/>
          <c:order val="1"/>
          <c:tx>
            <c:strRef>
              <c:f>Sheet1!$C$1</c:f>
              <c:strCache>
                <c:ptCount val="1"/>
                <c:pt idx="0">
                  <c:v>بستری به جمعیت هفته 20</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strRef>
              <c:f>Sheet1!$A$2:$A$32</c:f>
              <c:strCache>
                <c:ptCount val="31"/>
                <c:pt idx="0">
                  <c:v>آذربايجان شرقي</c:v>
                </c:pt>
                <c:pt idx="1">
                  <c:v>آذربايجان غربي</c:v>
                </c:pt>
                <c:pt idx="2">
                  <c:v>اردبيل</c:v>
                </c:pt>
                <c:pt idx="3">
                  <c:v>اصفهان</c:v>
                </c:pt>
                <c:pt idx="4">
                  <c:v>البرز</c:v>
                </c:pt>
                <c:pt idx="5">
                  <c:v>ايلام</c:v>
                </c:pt>
                <c:pt idx="6">
                  <c:v>بوشهر</c:v>
                </c:pt>
                <c:pt idx="7">
                  <c:v>تهران</c:v>
                </c:pt>
                <c:pt idx="8">
                  <c:v>چهارمحال بختياري</c:v>
                </c:pt>
                <c:pt idx="9">
                  <c:v>خراسان جنوبي</c:v>
                </c:pt>
                <c:pt idx="10">
                  <c:v>خراسان رضوي</c:v>
                </c:pt>
                <c:pt idx="11">
                  <c:v>خراسان شمالي</c:v>
                </c:pt>
                <c:pt idx="12">
                  <c:v>خوزستان</c:v>
                </c:pt>
                <c:pt idx="13">
                  <c:v>زنجان</c:v>
                </c:pt>
                <c:pt idx="14">
                  <c:v>سمنان</c:v>
                </c:pt>
                <c:pt idx="15">
                  <c:v>سيستان و بلوچستان</c:v>
                </c:pt>
                <c:pt idx="16">
                  <c:v>فارس</c:v>
                </c:pt>
                <c:pt idx="17">
                  <c:v>قزوين</c:v>
                </c:pt>
                <c:pt idx="18">
                  <c:v>قم</c:v>
                </c:pt>
                <c:pt idx="19">
                  <c:v>كردستان</c:v>
                </c:pt>
                <c:pt idx="20">
                  <c:v>كرمان</c:v>
                </c:pt>
                <c:pt idx="21">
                  <c:v>كرمانشاه</c:v>
                </c:pt>
                <c:pt idx="22">
                  <c:v>كهكيلويه و بويراحمد</c:v>
                </c:pt>
                <c:pt idx="23">
                  <c:v>گلستان</c:v>
                </c:pt>
                <c:pt idx="24">
                  <c:v>گيلان</c:v>
                </c:pt>
                <c:pt idx="25">
                  <c:v>لرستان</c:v>
                </c:pt>
                <c:pt idx="26">
                  <c:v>مازندران</c:v>
                </c:pt>
                <c:pt idx="27">
                  <c:v>مرکزي</c:v>
                </c:pt>
                <c:pt idx="28">
                  <c:v>هرمزگان</c:v>
                </c:pt>
                <c:pt idx="29">
                  <c:v>همدان</c:v>
                </c:pt>
                <c:pt idx="30">
                  <c:v>يزد</c:v>
                </c:pt>
              </c:strCache>
            </c:strRef>
          </c:cat>
          <c:val>
            <c:numRef>
              <c:f>Sheet1!$C$2:$C$32</c:f>
              <c:numCache>
                <c:formatCode>0.0</c:formatCode>
                <c:ptCount val="31"/>
                <c:pt idx="0">
                  <c:v>37.324117501851397</c:v>
                </c:pt>
                <c:pt idx="1">
                  <c:v>51.962779877871476</c:v>
                </c:pt>
                <c:pt idx="2">
                  <c:v>41.73047473200613</c:v>
                </c:pt>
                <c:pt idx="3">
                  <c:v>72.973984652816767</c:v>
                </c:pt>
                <c:pt idx="4">
                  <c:v>56.95159629248198</c:v>
                </c:pt>
                <c:pt idx="5">
                  <c:v>93.355481727574741</c:v>
                </c:pt>
                <c:pt idx="6">
                  <c:v>102.55795363709032</c:v>
                </c:pt>
                <c:pt idx="7">
                  <c:v>76.58341086380878</c:v>
                </c:pt>
                <c:pt idx="8">
                  <c:v>99.797570850202433</c:v>
                </c:pt>
                <c:pt idx="9">
                  <c:v>73.722627737226276</c:v>
                </c:pt>
                <c:pt idx="10">
                  <c:v>66.860718963760732</c:v>
                </c:pt>
                <c:pt idx="11">
                  <c:v>100.3337041156841</c:v>
                </c:pt>
                <c:pt idx="12">
                  <c:v>58.12398703403565</c:v>
                </c:pt>
                <c:pt idx="13">
                  <c:v>54.019873532068658</c:v>
                </c:pt>
                <c:pt idx="14">
                  <c:v>91.623036649214654</c:v>
                </c:pt>
                <c:pt idx="15">
                  <c:v>23.2183908045977</c:v>
                </c:pt>
                <c:pt idx="16">
                  <c:v>68.58047911304692</c:v>
                </c:pt>
                <c:pt idx="17">
                  <c:v>60.853293413173652</c:v>
                </c:pt>
                <c:pt idx="18">
                  <c:v>78.040057224606585</c:v>
                </c:pt>
                <c:pt idx="19">
                  <c:v>37.850746268656714</c:v>
                </c:pt>
                <c:pt idx="20">
                  <c:v>102.45435498353785</c:v>
                </c:pt>
                <c:pt idx="21">
                  <c:v>49.624812406203098</c:v>
                </c:pt>
                <c:pt idx="22">
                  <c:v>74.767596281540506</c:v>
                </c:pt>
                <c:pt idx="23">
                  <c:v>126.98734177215189</c:v>
                </c:pt>
                <c:pt idx="24">
                  <c:v>99.299883313885644</c:v>
                </c:pt>
                <c:pt idx="25">
                  <c:v>62.29872293170461</c:v>
                </c:pt>
                <c:pt idx="26">
                  <c:v>129.22441757593631</c:v>
                </c:pt>
                <c:pt idx="27">
                  <c:v>71.853856562922871</c:v>
                </c:pt>
                <c:pt idx="28">
                  <c:v>99.69104016477857</c:v>
                </c:pt>
                <c:pt idx="29">
                  <c:v>86.62169758291175</c:v>
                </c:pt>
                <c:pt idx="30">
                  <c:v>77.912621359223294</c:v>
                </c:pt>
              </c:numCache>
            </c:numRef>
          </c:val>
          <c:extLst>
            <c:ext xmlns:c16="http://schemas.microsoft.com/office/drawing/2014/chart" uri="{C3380CC4-5D6E-409C-BE32-E72D297353CC}">
              <c16:uniqueId val="{00000001-96BE-48B8-AFA1-119DE82E01E4}"/>
            </c:ext>
          </c:extLst>
        </c:ser>
        <c:dLbls>
          <c:showLegendKey val="0"/>
          <c:showVal val="0"/>
          <c:showCatName val="0"/>
          <c:showSerName val="0"/>
          <c:showPercent val="0"/>
          <c:showBubbleSize val="0"/>
        </c:dLbls>
        <c:axId val="409868424"/>
        <c:axId val="409870064"/>
      </c:radarChart>
      <c:catAx>
        <c:axId val="4098684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050" b="0" i="0" u="none" strike="noStrike" kern="1200" baseline="0">
                <a:solidFill>
                  <a:schemeClr val="tx1">
                    <a:alpha val="98000"/>
                  </a:schemeClr>
                </a:solidFill>
                <a:latin typeface="+mn-lt"/>
                <a:ea typeface="+mn-ea"/>
                <a:cs typeface="B Titr" panose="00000700000000000000" pitchFamily="2" charset="-78"/>
              </a:defRPr>
            </a:pPr>
            <a:endParaRPr lang="en-US"/>
          </a:p>
        </c:txPr>
        <c:crossAx val="409870064"/>
        <c:crosses val="autoZero"/>
        <c:auto val="1"/>
        <c:lblAlgn val="ctr"/>
        <c:lblOffset val="100"/>
        <c:noMultiLvlLbl val="0"/>
      </c:catAx>
      <c:valAx>
        <c:axId val="409870064"/>
        <c:scaling>
          <c:orientation val="minMax"/>
          <c:max val="150"/>
          <c:min val="0"/>
        </c:scaling>
        <c:delete val="0"/>
        <c:axPos val="l"/>
        <c:majorGridlines>
          <c:spPr>
            <a:ln w="9525" cap="flat" cmpd="sng" algn="ctr">
              <a:solidFill>
                <a:srgbClr val="84ACB6">
                  <a:lumMod val="20000"/>
                  <a:lumOff val="80000"/>
                </a:srgbClr>
              </a:solidFill>
              <a:round/>
            </a:ln>
            <a:effectLst/>
          </c:spPr>
        </c:majorGridlines>
        <c:numFmt formatCode="0.0" sourceLinked="1"/>
        <c:majorTickMark val="none"/>
        <c:minorTickMark val="none"/>
        <c:tickLblPos val="nextTo"/>
        <c:spPr>
          <a:noFill/>
          <a:ln>
            <a:solidFill>
              <a:srgbClr val="DCD8DC"/>
            </a:solidFill>
          </a:ln>
          <a:effectLst/>
        </c:spPr>
        <c:txPr>
          <a:bodyPr rot="-60000000" spcFirstLastPara="1" vertOverflow="ellipsis" vert="horz" wrap="square" anchor="ctr" anchorCtr="1"/>
          <a:lstStyle/>
          <a:p>
            <a:pPr>
              <a:defRPr sz="800" b="1"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n-US"/>
          </a:p>
        </c:txPr>
        <c:crossAx val="409868424"/>
        <c:crosses val="autoZero"/>
        <c:crossBetween val="between"/>
        <c:majorUnit val="10"/>
      </c:valAx>
      <c:spPr>
        <a:noFill/>
        <a:ln>
          <a:noFill/>
        </a:ln>
        <a:effectLst/>
      </c:spPr>
    </c:plotArea>
    <c:legend>
      <c:legendPos val="t"/>
      <c:layout>
        <c:manualLayout>
          <c:xMode val="edge"/>
          <c:yMode val="edge"/>
          <c:x val="0.77585152445002681"/>
          <c:y val="1.9450034946888579E-2"/>
          <c:w val="0.21423692703944547"/>
          <c:h val="0.15772791430345229"/>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B Titr" panose="00000700000000000000" pitchFamily="2" charset="-78"/>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516198757887713"/>
          <c:y val="6.7130953294837828E-2"/>
          <c:w val="0.48268375280220044"/>
          <c:h val="0.85490886529147003"/>
        </c:manualLayout>
      </c:layout>
      <c:radarChart>
        <c:radarStyle val="marker"/>
        <c:varyColors val="0"/>
        <c:ser>
          <c:idx val="0"/>
          <c:order val="0"/>
          <c:tx>
            <c:strRef>
              <c:f>Sheet1!$B$1</c:f>
              <c:strCache>
                <c:ptCount val="1"/>
                <c:pt idx="0">
                  <c:v>درصد تغییرات هفته19نسبت به 18</c:v>
                </c:pt>
              </c:strCache>
            </c:strRef>
          </c:tx>
          <c:spPr>
            <a:ln w="28575" cap="rnd">
              <a:solidFill>
                <a:srgbClr val="00B0F0"/>
              </a:solidFill>
              <a:round/>
            </a:ln>
            <a:effectLst/>
          </c:spPr>
          <c:marker>
            <c:symbol val="circle"/>
            <c:size val="5"/>
            <c:spPr>
              <a:solidFill>
                <a:srgbClr val="00B0F0"/>
              </a:solidFill>
              <a:ln w="9525">
                <a:solidFill>
                  <a:srgbClr val="00B0F0"/>
                </a:solidFill>
              </a:ln>
              <a:effectLst/>
            </c:spPr>
          </c:marker>
          <c:cat>
            <c:strRef>
              <c:f>Sheet1!$A$2:$A$32</c:f>
              <c:strCache>
                <c:ptCount val="31"/>
                <c:pt idx="0">
                  <c:v>آذربايجان شرقي</c:v>
                </c:pt>
                <c:pt idx="1">
                  <c:v>آذربايجان غربي</c:v>
                </c:pt>
                <c:pt idx="2">
                  <c:v>اردبيل</c:v>
                </c:pt>
                <c:pt idx="3">
                  <c:v>اصفهان</c:v>
                </c:pt>
                <c:pt idx="4">
                  <c:v>البرز</c:v>
                </c:pt>
                <c:pt idx="5">
                  <c:v>ايلام</c:v>
                </c:pt>
                <c:pt idx="6">
                  <c:v>بوشهر</c:v>
                </c:pt>
                <c:pt idx="7">
                  <c:v>تهران</c:v>
                </c:pt>
                <c:pt idx="8">
                  <c:v>چهارمحال بختياري</c:v>
                </c:pt>
                <c:pt idx="9">
                  <c:v>خراسان جنوبي</c:v>
                </c:pt>
                <c:pt idx="10">
                  <c:v>خراسان رضوي</c:v>
                </c:pt>
                <c:pt idx="11">
                  <c:v>خراسان شمالي</c:v>
                </c:pt>
                <c:pt idx="12">
                  <c:v>خوزستان</c:v>
                </c:pt>
                <c:pt idx="13">
                  <c:v>زنجان</c:v>
                </c:pt>
                <c:pt idx="14">
                  <c:v>سمنان</c:v>
                </c:pt>
                <c:pt idx="15">
                  <c:v>سيستان و بلوچستان</c:v>
                </c:pt>
                <c:pt idx="16">
                  <c:v>فارس</c:v>
                </c:pt>
                <c:pt idx="17">
                  <c:v>قزوين</c:v>
                </c:pt>
                <c:pt idx="18">
                  <c:v>قم</c:v>
                </c:pt>
                <c:pt idx="19">
                  <c:v>كردستان</c:v>
                </c:pt>
                <c:pt idx="20">
                  <c:v>كرمان</c:v>
                </c:pt>
                <c:pt idx="21">
                  <c:v>كرمانشاه</c:v>
                </c:pt>
                <c:pt idx="22">
                  <c:v>كهكيلويه و بويراحمد</c:v>
                </c:pt>
                <c:pt idx="23">
                  <c:v>گلستان</c:v>
                </c:pt>
                <c:pt idx="24">
                  <c:v>گيلان</c:v>
                </c:pt>
                <c:pt idx="25">
                  <c:v>لرستان</c:v>
                </c:pt>
                <c:pt idx="26">
                  <c:v>مازندران</c:v>
                </c:pt>
                <c:pt idx="27">
                  <c:v>مرکزي</c:v>
                </c:pt>
                <c:pt idx="28">
                  <c:v>هرمزگان</c:v>
                </c:pt>
                <c:pt idx="29">
                  <c:v>همدان</c:v>
                </c:pt>
                <c:pt idx="30">
                  <c:v>يزد</c:v>
                </c:pt>
              </c:strCache>
            </c:strRef>
          </c:cat>
          <c:val>
            <c:numRef>
              <c:f>Sheet1!$B$2:$B$32</c:f>
              <c:numCache>
                <c:formatCode>0.0</c:formatCode>
                <c:ptCount val="31"/>
                <c:pt idx="0">
                  <c:v>12.284069097888676</c:v>
                </c:pt>
                <c:pt idx="1">
                  <c:v>29.040852575488458</c:v>
                </c:pt>
                <c:pt idx="2">
                  <c:v>28.571428571428569</c:v>
                </c:pt>
                <c:pt idx="3">
                  <c:v>20.280186791194129</c:v>
                </c:pt>
                <c:pt idx="4">
                  <c:v>19.840116279069768</c:v>
                </c:pt>
                <c:pt idx="5">
                  <c:v>54.710144927536234</c:v>
                </c:pt>
                <c:pt idx="6">
                  <c:v>34.970059880239525</c:v>
                </c:pt>
                <c:pt idx="7">
                  <c:v>3.2389468455042225</c:v>
                </c:pt>
                <c:pt idx="8">
                  <c:v>47.299509001636665</c:v>
                </c:pt>
                <c:pt idx="9">
                  <c:v>-1.1472275334608031</c:v>
                </c:pt>
                <c:pt idx="10">
                  <c:v>34.309978768577494</c:v>
                </c:pt>
                <c:pt idx="11">
                  <c:v>28.346456692913385</c:v>
                </c:pt>
                <c:pt idx="12">
                  <c:v>17.959949937421776</c:v>
                </c:pt>
                <c:pt idx="13">
                  <c:v>20.915032679738562</c:v>
                </c:pt>
                <c:pt idx="14">
                  <c:v>20</c:v>
                </c:pt>
                <c:pt idx="15">
                  <c:v>-11.48936170212766</c:v>
                </c:pt>
                <c:pt idx="16">
                  <c:v>10.464662241311988</c:v>
                </c:pt>
                <c:pt idx="17">
                  <c:v>28.87189292543021</c:v>
                </c:pt>
                <c:pt idx="18">
                  <c:v>13.197969543147209</c:v>
                </c:pt>
                <c:pt idx="19">
                  <c:v>6.1601642710472273</c:v>
                </c:pt>
                <c:pt idx="20">
                  <c:v>22.703313253012048</c:v>
                </c:pt>
                <c:pt idx="21">
                  <c:v>40.851063829787229</c:v>
                </c:pt>
                <c:pt idx="22">
                  <c:v>48.593350383631709</c:v>
                </c:pt>
                <c:pt idx="23">
                  <c:v>24.768824306472919</c:v>
                </c:pt>
                <c:pt idx="24">
                  <c:v>56.111566858080394</c:v>
                </c:pt>
                <c:pt idx="25">
                  <c:v>67.062818336162991</c:v>
                </c:pt>
                <c:pt idx="26">
                  <c:v>45.749665327978583</c:v>
                </c:pt>
                <c:pt idx="27">
                  <c:v>16.161616161616163</c:v>
                </c:pt>
                <c:pt idx="28">
                  <c:v>23.036303630363037</c:v>
                </c:pt>
                <c:pt idx="29">
                  <c:v>21.195652173913043</c:v>
                </c:pt>
                <c:pt idx="30">
                  <c:v>3.0088495575221237</c:v>
                </c:pt>
              </c:numCache>
            </c:numRef>
          </c:val>
          <c:extLst>
            <c:ext xmlns:c16="http://schemas.microsoft.com/office/drawing/2014/chart" uri="{C3380CC4-5D6E-409C-BE32-E72D297353CC}">
              <c16:uniqueId val="{00000000-96BE-48B8-AFA1-119DE82E01E4}"/>
            </c:ext>
          </c:extLst>
        </c:ser>
        <c:ser>
          <c:idx val="1"/>
          <c:order val="1"/>
          <c:tx>
            <c:strRef>
              <c:f>Sheet1!$C$1</c:f>
              <c:strCache>
                <c:ptCount val="1"/>
                <c:pt idx="0">
                  <c:v>درصد تغییرات هفته20 نسبت به 19</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strRef>
              <c:f>Sheet1!$A$2:$A$32</c:f>
              <c:strCache>
                <c:ptCount val="31"/>
                <c:pt idx="0">
                  <c:v>آذربايجان شرقي</c:v>
                </c:pt>
                <c:pt idx="1">
                  <c:v>آذربايجان غربي</c:v>
                </c:pt>
                <c:pt idx="2">
                  <c:v>اردبيل</c:v>
                </c:pt>
                <c:pt idx="3">
                  <c:v>اصفهان</c:v>
                </c:pt>
                <c:pt idx="4">
                  <c:v>البرز</c:v>
                </c:pt>
                <c:pt idx="5">
                  <c:v>ايلام</c:v>
                </c:pt>
                <c:pt idx="6">
                  <c:v>بوشهر</c:v>
                </c:pt>
                <c:pt idx="7">
                  <c:v>تهران</c:v>
                </c:pt>
                <c:pt idx="8">
                  <c:v>چهارمحال بختياري</c:v>
                </c:pt>
                <c:pt idx="9">
                  <c:v>خراسان جنوبي</c:v>
                </c:pt>
                <c:pt idx="10">
                  <c:v>خراسان رضوي</c:v>
                </c:pt>
                <c:pt idx="11">
                  <c:v>خراسان شمالي</c:v>
                </c:pt>
                <c:pt idx="12">
                  <c:v>خوزستان</c:v>
                </c:pt>
                <c:pt idx="13">
                  <c:v>زنجان</c:v>
                </c:pt>
                <c:pt idx="14">
                  <c:v>سمنان</c:v>
                </c:pt>
                <c:pt idx="15">
                  <c:v>سيستان و بلوچستان</c:v>
                </c:pt>
                <c:pt idx="16">
                  <c:v>فارس</c:v>
                </c:pt>
                <c:pt idx="17">
                  <c:v>قزوين</c:v>
                </c:pt>
                <c:pt idx="18">
                  <c:v>قم</c:v>
                </c:pt>
                <c:pt idx="19">
                  <c:v>كردستان</c:v>
                </c:pt>
                <c:pt idx="20">
                  <c:v>كرمان</c:v>
                </c:pt>
                <c:pt idx="21">
                  <c:v>كرمانشاه</c:v>
                </c:pt>
                <c:pt idx="22">
                  <c:v>كهكيلويه و بويراحمد</c:v>
                </c:pt>
                <c:pt idx="23">
                  <c:v>گلستان</c:v>
                </c:pt>
                <c:pt idx="24">
                  <c:v>گيلان</c:v>
                </c:pt>
                <c:pt idx="25">
                  <c:v>لرستان</c:v>
                </c:pt>
                <c:pt idx="26">
                  <c:v>مازندران</c:v>
                </c:pt>
                <c:pt idx="27">
                  <c:v>مرکزي</c:v>
                </c:pt>
                <c:pt idx="28">
                  <c:v>هرمزگان</c:v>
                </c:pt>
                <c:pt idx="29">
                  <c:v>همدان</c:v>
                </c:pt>
                <c:pt idx="30">
                  <c:v>يزد</c:v>
                </c:pt>
              </c:strCache>
            </c:strRef>
          </c:cat>
          <c:val>
            <c:numRef>
              <c:f>Sheet1!$C$2:$C$32</c:f>
              <c:numCache>
                <c:formatCode>0.0</c:formatCode>
                <c:ptCount val="31"/>
                <c:pt idx="0">
                  <c:v>29.230769230769234</c:v>
                </c:pt>
                <c:pt idx="1">
                  <c:v>22.986923606331729</c:v>
                </c:pt>
                <c:pt idx="2">
                  <c:v>14.255765199161424</c:v>
                </c:pt>
                <c:pt idx="3">
                  <c:v>8.1253466444814197</c:v>
                </c:pt>
                <c:pt idx="4">
                  <c:v>0.60642813826561559</c:v>
                </c:pt>
                <c:pt idx="5">
                  <c:v>31.615925058548012</c:v>
                </c:pt>
                <c:pt idx="6">
                  <c:v>13.842058562555456</c:v>
                </c:pt>
                <c:pt idx="7">
                  <c:v>2.983350976806852</c:v>
                </c:pt>
                <c:pt idx="8">
                  <c:v>9.5555555555555554</c:v>
                </c:pt>
                <c:pt idx="9">
                  <c:v>17.214700193423599</c:v>
                </c:pt>
                <c:pt idx="10">
                  <c:v>45.241858994625353</c:v>
                </c:pt>
                <c:pt idx="11">
                  <c:v>38.343558282208591</c:v>
                </c:pt>
                <c:pt idx="12">
                  <c:v>52.201591511936343</c:v>
                </c:pt>
                <c:pt idx="13">
                  <c:v>61.621621621621628</c:v>
                </c:pt>
                <c:pt idx="14">
                  <c:v>32.575757575757578</c:v>
                </c:pt>
                <c:pt idx="15">
                  <c:v>-15.024038461538462</c:v>
                </c:pt>
                <c:pt idx="16">
                  <c:v>22.446094026157652</c:v>
                </c:pt>
                <c:pt idx="17">
                  <c:v>20.623145400593472</c:v>
                </c:pt>
                <c:pt idx="18">
                  <c:v>22.309417040358746</c:v>
                </c:pt>
                <c:pt idx="19">
                  <c:v>22.630560928433269</c:v>
                </c:pt>
                <c:pt idx="20">
                  <c:v>5.0322184719239029</c:v>
                </c:pt>
                <c:pt idx="21">
                  <c:v>-0.10070493454179255</c:v>
                </c:pt>
                <c:pt idx="22">
                  <c:v>-3.0981067125645438</c:v>
                </c:pt>
                <c:pt idx="23">
                  <c:v>32.768660667019589</c:v>
                </c:pt>
                <c:pt idx="24">
                  <c:v>34.156594850236473</c:v>
                </c:pt>
                <c:pt idx="25">
                  <c:v>14.02439024390244</c:v>
                </c:pt>
                <c:pt idx="26">
                  <c:v>0.61997703788748559</c:v>
                </c:pt>
                <c:pt idx="27">
                  <c:v>15.434782608695652</c:v>
                </c:pt>
                <c:pt idx="28">
                  <c:v>3.8626609442060089</c:v>
                </c:pt>
                <c:pt idx="29">
                  <c:v>38.206278026905835</c:v>
                </c:pt>
                <c:pt idx="30">
                  <c:v>-17.268041237113401</c:v>
                </c:pt>
              </c:numCache>
            </c:numRef>
          </c:val>
          <c:extLst>
            <c:ext xmlns:c16="http://schemas.microsoft.com/office/drawing/2014/chart" uri="{C3380CC4-5D6E-409C-BE32-E72D297353CC}">
              <c16:uniqueId val="{00000001-96BE-48B8-AFA1-119DE82E01E4}"/>
            </c:ext>
          </c:extLst>
        </c:ser>
        <c:dLbls>
          <c:showLegendKey val="0"/>
          <c:showVal val="0"/>
          <c:showCatName val="0"/>
          <c:showSerName val="0"/>
          <c:showPercent val="0"/>
          <c:showBubbleSize val="0"/>
        </c:dLbls>
        <c:axId val="409868424"/>
        <c:axId val="409870064"/>
      </c:radarChart>
      <c:catAx>
        <c:axId val="4098684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050" b="0" i="0" u="none" strike="noStrike" kern="1200" baseline="0">
                <a:solidFill>
                  <a:schemeClr val="tx1">
                    <a:alpha val="98000"/>
                  </a:schemeClr>
                </a:solidFill>
                <a:latin typeface="+mn-lt"/>
                <a:ea typeface="+mn-ea"/>
                <a:cs typeface="B Titr" panose="00000700000000000000" pitchFamily="2" charset="-78"/>
              </a:defRPr>
            </a:pPr>
            <a:endParaRPr lang="en-US"/>
          </a:p>
        </c:txPr>
        <c:crossAx val="409870064"/>
        <c:crosses val="autoZero"/>
        <c:auto val="1"/>
        <c:lblAlgn val="ctr"/>
        <c:lblOffset val="100"/>
        <c:noMultiLvlLbl val="0"/>
      </c:catAx>
      <c:valAx>
        <c:axId val="409870064"/>
        <c:scaling>
          <c:orientation val="minMax"/>
          <c:max val="100"/>
          <c:min val="-50"/>
        </c:scaling>
        <c:delete val="0"/>
        <c:axPos val="l"/>
        <c:majorGridlines>
          <c:spPr>
            <a:ln w="9525" cap="flat" cmpd="sng" algn="ctr">
              <a:solidFill>
                <a:srgbClr val="84ACB6">
                  <a:lumMod val="20000"/>
                  <a:lumOff val="80000"/>
                </a:srgbClr>
              </a:solidFill>
              <a:round/>
            </a:ln>
            <a:effectLst/>
          </c:spPr>
        </c:majorGridlines>
        <c:numFmt formatCode="0.0" sourceLinked="1"/>
        <c:majorTickMark val="none"/>
        <c:minorTickMark val="none"/>
        <c:tickLblPos val="nextTo"/>
        <c:spPr>
          <a:noFill/>
          <a:ln>
            <a:solidFill>
              <a:srgbClr val="DCD8DC"/>
            </a:solidFill>
          </a:ln>
          <a:effectLst/>
        </c:spPr>
        <c:txPr>
          <a:bodyPr rot="-60000000" spcFirstLastPara="1" vertOverflow="ellipsis" vert="horz" wrap="square" anchor="ctr" anchorCtr="1"/>
          <a:lstStyle/>
          <a:p>
            <a:pPr>
              <a:defRPr sz="800" b="1"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n-US"/>
          </a:p>
        </c:txPr>
        <c:crossAx val="409868424"/>
        <c:crosses val="autoZero"/>
        <c:crossBetween val="between"/>
        <c:majorUnit val="10"/>
      </c:valAx>
      <c:spPr>
        <a:noFill/>
        <a:ln>
          <a:noFill/>
        </a:ln>
        <a:effectLst/>
      </c:spPr>
    </c:plotArea>
    <c:legend>
      <c:legendPos val="t"/>
      <c:layout>
        <c:manualLayout>
          <c:xMode val="edge"/>
          <c:yMode val="edge"/>
          <c:x val="0.77585152445002681"/>
          <c:y val="1.9450034946888579E-2"/>
          <c:w val="0.21423692703944547"/>
          <c:h val="0.1577279143034522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B Titr" panose="00000700000000000000" pitchFamily="2" charset="-78"/>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367146345160293"/>
          <c:y val="9.9450891036077377E-2"/>
          <c:w val="0.46701568117474446"/>
          <c:h val="0.84583716799563824"/>
        </c:manualLayout>
      </c:layout>
      <c:radarChart>
        <c:radarStyle val="marker"/>
        <c:varyColors val="0"/>
        <c:ser>
          <c:idx val="0"/>
          <c:order val="0"/>
          <c:tx>
            <c:strRef>
              <c:f>Sheet1!$B$1</c:f>
              <c:strCache>
                <c:ptCount val="1"/>
                <c:pt idx="0">
                  <c:v>سرپایی به جمعیت هفته 19</c:v>
                </c:pt>
              </c:strCache>
            </c:strRef>
          </c:tx>
          <c:spPr>
            <a:ln w="34925" cap="rnd">
              <a:solidFill>
                <a:srgbClr val="AD84C6"/>
              </a:solidFill>
              <a:round/>
            </a:ln>
            <a:effectLst>
              <a:outerShdw blurRad="57150" dist="19050" dir="5400000" algn="ctr" rotWithShape="0">
                <a:srgbClr val="000000">
                  <a:alpha val="63000"/>
                </a:srgbClr>
              </a:outerShdw>
            </a:effectLst>
          </c:spPr>
          <c:marker>
            <c:symbol val="circle"/>
            <c:size val="6"/>
            <c:spPr>
              <a:solidFill>
                <a:srgbClr val="AD84C6"/>
              </a:solidFill>
              <a:ln w="9525">
                <a:solidFill>
                  <a:srgbClr val="AD84C6"/>
                </a:solidFill>
                <a:round/>
              </a:ln>
              <a:effectLst>
                <a:outerShdw blurRad="57150" dist="19050" dir="5400000" algn="ctr" rotWithShape="0">
                  <a:srgbClr val="000000">
                    <a:alpha val="63000"/>
                  </a:srgbClr>
                </a:outerShdw>
              </a:effectLst>
            </c:spPr>
          </c:marker>
          <c:cat>
            <c:strRef>
              <c:f>Sheet1!$A$2:$A$32</c:f>
              <c:strCache>
                <c:ptCount val="31"/>
                <c:pt idx="0">
                  <c:v>آذربايجان شرقي</c:v>
                </c:pt>
                <c:pt idx="1">
                  <c:v>آذربايجان غربي</c:v>
                </c:pt>
                <c:pt idx="2">
                  <c:v>اردبيل</c:v>
                </c:pt>
                <c:pt idx="3">
                  <c:v>اصفهان</c:v>
                </c:pt>
                <c:pt idx="4">
                  <c:v>البرز</c:v>
                </c:pt>
                <c:pt idx="5">
                  <c:v>ايلام</c:v>
                </c:pt>
                <c:pt idx="6">
                  <c:v>بوشهر</c:v>
                </c:pt>
                <c:pt idx="7">
                  <c:v>تهران</c:v>
                </c:pt>
                <c:pt idx="8">
                  <c:v>چهارمحال بختياري</c:v>
                </c:pt>
                <c:pt idx="9">
                  <c:v>خراسان جنوبي</c:v>
                </c:pt>
                <c:pt idx="10">
                  <c:v>خراسان رضوي</c:v>
                </c:pt>
                <c:pt idx="11">
                  <c:v>خراسان شمالي</c:v>
                </c:pt>
                <c:pt idx="12">
                  <c:v>خوزستان</c:v>
                </c:pt>
                <c:pt idx="13">
                  <c:v>زنجان</c:v>
                </c:pt>
                <c:pt idx="14">
                  <c:v>سمنان</c:v>
                </c:pt>
                <c:pt idx="15">
                  <c:v>سيستان و بلوچستان</c:v>
                </c:pt>
                <c:pt idx="16">
                  <c:v>فارس</c:v>
                </c:pt>
                <c:pt idx="17">
                  <c:v>قزوين</c:v>
                </c:pt>
                <c:pt idx="18">
                  <c:v>قم</c:v>
                </c:pt>
                <c:pt idx="19">
                  <c:v>كردستان</c:v>
                </c:pt>
                <c:pt idx="20">
                  <c:v>كرمان</c:v>
                </c:pt>
                <c:pt idx="21">
                  <c:v>كرمانشاه</c:v>
                </c:pt>
                <c:pt idx="22">
                  <c:v>كهكيلويه و بويراحمد</c:v>
                </c:pt>
                <c:pt idx="23">
                  <c:v>گلستان</c:v>
                </c:pt>
                <c:pt idx="24">
                  <c:v>گيلان</c:v>
                </c:pt>
                <c:pt idx="25">
                  <c:v>لرستان</c:v>
                </c:pt>
                <c:pt idx="26">
                  <c:v>مازندران</c:v>
                </c:pt>
                <c:pt idx="27">
                  <c:v>مرکزي</c:v>
                </c:pt>
                <c:pt idx="28">
                  <c:v>هرمزگان</c:v>
                </c:pt>
                <c:pt idx="29">
                  <c:v>همدان</c:v>
                </c:pt>
                <c:pt idx="30">
                  <c:v>يزد</c:v>
                </c:pt>
              </c:strCache>
            </c:strRef>
          </c:cat>
          <c:val>
            <c:numRef>
              <c:f>Sheet1!$B$2:$B$32</c:f>
              <c:numCache>
                <c:formatCode>0.0</c:formatCode>
                <c:ptCount val="31"/>
                <c:pt idx="0">
                  <c:v>147.46976055294988</c:v>
                </c:pt>
                <c:pt idx="1">
                  <c:v>219.83134632160514</c:v>
                </c:pt>
                <c:pt idx="2">
                  <c:v>327.71822358346094</c:v>
                </c:pt>
                <c:pt idx="3">
                  <c:v>357.25247988021709</c:v>
                </c:pt>
                <c:pt idx="4">
                  <c:v>524.57947133539301</c:v>
                </c:pt>
                <c:pt idx="5">
                  <c:v>96.843853820598014</c:v>
                </c:pt>
                <c:pt idx="6">
                  <c:v>517.98561151079139</c:v>
                </c:pt>
                <c:pt idx="7">
                  <c:v>685.32169183425185</c:v>
                </c:pt>
                <c:pt idx="8">
                  <c:v>369.9392712550607</c:v>
                </c:pt>
                <c:pt idx="9">
                  <c:v>325.79075425790757</c:v>
                </c:pt>
                <c:pt idx="10">
                  <c:v>198.39906854897393</c:v>
                </c:pt>
                <c:pt idx="11">
                  <c:v>66.407119021134591</c:v>
                </c:pt>
                <c:pt idx="12">
                  <c:v>492.88897893030793</c:v>
                </c:pt>
                <c:pt idx="13">
                  <c:v>292.41192411924118</c:v>
                </c:pt>
                <c:pt idx="14">
                  <c:v>300.91623036649213</c:v>
                </c:pt>
                <c:pt idx="15">
                  <c:v>162.36453201970443</c:v>
                </c:pt>
                <c:pt idx="16">
                  <c:v>326.29182340130666</c:v>
                </c:pt>
                <c:pt idx="17">
                  <c:v>376.27245508982037</c:v>
                </c:pt>
                <c:pt idx="18">
                  <c:v>283.47639484978544</c:v>
                </c:pt>
                <c:pt idx="19">
                  <c:v>190.38805970149252</c:v>
                </c:pt>
                <c:pt idx="20">
                  <c:v>198.02454354983539</c:v>
                </c:pt>
                <c:pt idx="21">
                  <c:v>121.86093046523263</c:v>
                </c:pt>
                <c:pt idx="22">
                  <c:v>271.97875166002655</c:v>
                </c:pt>
                <c:pt idx="23">
                  <c:v>478.43037974683546</c:v>
                </c:pt>
                <c:pt idx="24">
                  <c:v>262.11590820692339</c:v>
                </c:pt>
                <c:pt idx="25">
                  <c:v>227.20710716268738</c:v>
                </c:pt>
                <c:pt idx="26">
                  <c:v>564.37629017988797</c:v>
                </c:pt>
                <c:pt idx="27">
                  <c:v>447.36129905277397</c:v>
                </c:pt>
                <c:pt idx="28">
                  <c:v>478.83625128733263</c:v>
                </c:pt>
                <c:pt idx="29">
                  <c:v>323.10286677908937</c:v>
                </c:pt>
                <c:pt idx="30">
                  <c:v>516.34304207119737</c:v>
                </c:pt>
              </c:numCache>
            </c:numRef>
          </c:val>
          <c:extLst>
            <c:ext xmlns:c16="http://schemas.microsoft.com/office/drawing/2014/chart" uri="{C3380CC4-5D6E-409C-BE32-E72D297353CC}">
              <c16:uniqueId val="{00000000-2DEB-4A63-9F65-E99930A5272E}"/>
            </c:ext>
          </c:extLst>
        </c:ser>
        <c:ser>
          <c:idx val="1"/>
          <c:order val="1"/>
          <c:tx>
            <c:strRef>
              <c:f>Sheet1!$C$1</c:f>
              <c:strCache>
                <c:ptCount val="1"/>
                <c:pt idx="0">
                  <c:v>سرپایی به جمعیت هفته 20</c:v>
                </c:pt>
              </c:strCache>
            </c:strRef>
          </c:tx>
          <c:spPr>
            <a:ln w="34925" cap="rnd">
              <a:solidFill>
                <a:srgbClr val="FF0000"/>
              </a:solidFill>
              <a:round/>
            </a:ln>
            <a:effectLst>
              <a:outerShdw blurRad="57150" dist="19050" dir="5400000" algn="ctr" rotWithShape="0">
                <a:srgbClr val="000000">
                  <a:alpha val="63000"/>
                </a:srgbClr>
              </a:outerShdw>
            </a:effectLst>
          </c:spPr>
          <c:marker>
            <c:symbol val="circle"/>
            <c:size val="6"/>
            <c:spPr>
              <a:solidFill>
                <a:srgbClr val="FF0000"/>
              </a:solidFill>
              <a:ln w="9525">
                <a:solidFill>
                  <a:srgbClr val="FF0000"/>
                </a:solidFill>
                <a:round/>
              </a:ln>
              <a:effectLst>
                <a:outerShdw blurRad="57150" dist="19050" dir="5400000" algn="ctr" rotWithShape="0">
                  <a:srgbClr val="000000">
                    <a:alpha val="63000"/>
                  </a:srgbClr>
                </a:outerShdw>
              </a:effectLst>
            </c:spPr>
          </c:marker>
          <c:cat>
            <c:strRef>
              <c:f>Sheet1!$A$2:$A$32</c:f>
              <c:strCache>
                <c:ptCount val="31"/>
                <c:pt idx="0">
                  <c:v>آذربايجان شرقي</c:v>
                </c:pt>
                <c:pt idx="1">
                  <c:v>آذربايجان غربي</c:v>
                </c:pt>
                <c:pt idx="2">
                  <c:v>اردبيل</c:v>
                </c:pt>
                <c:pt idx="3">
                  <c:v>اصفهان</c:v>
                </c:pt>
                <c:pt idx="4">
                  <c:v>البرز</c:v>
                </c:pt>
                <c:pt idx="5">
                  <c:v>ايلام</c:v>
                </c:pt>
                <c:pt idx="6">
                  <c:v>بوشهر</c:v>
                </c:pt>
                <c:pt idx="7">
                  <c:v>تهران</c:v>
                </c:pt>
                <c:pt idx="8">
                  <c:v>چهارمحال بختياري</c:v>
                </c:pt>
                <c:pt idx="9">
                  <c:v>خراسان جنوبي</c:v>
                </c:pt>
                <c:pt idx="10">
                  <c:v>خراسان رضوي</c:v>
                </c:pt>
                <c:pt idx="11">
                  <c:v>خراسان شمالي</c:v>
                </c:pt>
                <c:pt idx="12">
                  <c:v>خوزستان</c:v>
                </c:pt>
                <c:pt idx="13">
                  <c:v>زنجان</c:v>
                </c:pt>
                <c:pt idx="14">
                  <c:v>سمنان</c:v>
                </c:pt>
                <c:pt idx="15">
                  <c:v>سيستان و بلوچستان</c:v>
                </c:pt>
                <c:pt idx="16">
                  <c:v>فارس</c:v>
                </c:pt>
                <c:pt idx="17">
                  <c:v>قزوين</c:v>
                </c:pt>
                <c:pt idx="18">
                  <c:v>قم</c:v>
                </c:pt>
                <c:pt idx="19">
                  <c:v>كردستان</c:v>
                </c:pt>
                <c:pt idx="20">
                  <c:v>كرمان</c:v>
                </c:pt>
                <c:pt idx="21">
                  <c:v>كرمانشاه</c:v>
                </c:pt>
                <c:pt idx="22">
                  <c:v>كهكيلويه و بويراحمد</c:v>
                </c:pt>
                <c:pt idx="23">
                  <c:v>گلستان</c:v>
                </c:pt>
                <c:pt idx="24">
                  <c:v>گيلان</c:v>
                </c:pt>
                <c:pt idx="25">
                  <c:v>لرستان</c:v>
                </c:pt>
                <c:pt idx="26">
                  <c:v>مازندران</c:v>
                </c:pt>
                <c:pt idx="27">
                  <c:v>مرکزي</c:v>
                </c:pt>
                <c:pt idx="28">
                  <c:v>هرمزگان</c:v>
                </c:pt>
                <c:pt idx="29">
                  <c:v>همدان</c:v>
                </c:pt>
                <c:pt idx="30">
                  <c:v>يزد</c:v>
                </c:pt>
              </c:strCache>
            </c:strRef>
          </c:cat>
          <c:val>
            <c:numRef>
              <c:f>Sheet1!$C$2:$C$32</c:f>
              <c:numCache>
                <c:formatCode>0.0</c:formatCode>
                <c:ptCount val="31"/>
                <c:pt idx="0">
                  <c:v>201.82670945445568</c:v>
                </c:pt>
                <c:pt idx="1">
                  <c:v>280.02326257633035</c:v>
                </c:pt>
                <c:pt idx="2">
                  <c:v>423.43032159264931</c:v>
                </c:pt>
                <c:pt idx="3">
                  <c:v>489.9868987460228</c:v>
                </c:pt>
                <c:pt idx="4">
                  <c:v>625.02574665293514</c:v>
                </c:pt>
                <c:pt idx="5">
                  <c:v>197.17607973421926</c:v>
                </c:pt>
                <c:pt idx="6">
                  <c:v>606.79456434852125</c:v>
                </c:pt>
                <c:pt idx="7">
                  <c:v>752.07185285908531</c:v>
                </c:pt>
                <c:pt idx="8">
                  <c:v>521.96356275303651</c:v>
                </c:pt>
                <c:pt idx="9">
                  <c:v>411.55717761557179</c:v>
                </c:pt>
                <c:pt idx="10">
                  <c:v>257.02226750109151</c:v>
                </c:pt>
                <c:pt idx="11">
                  <c:v>166.18464961067852</c:v>
                </c:pt>
                <c:pt idx="12">
                  <c:v>737.35818476499185</c:v>
                </c:pt>
                <c:pt idx="13">
                  <c:v>378.22944896115632</c:v>
                </c:pt>
                <c:pt idx="14">
                  <c:v>392.1465968586387</c:v>
                </c:pt>
                <c:pt idx="15">
                  <c:v>134.25287356321837</c:v>
                </c:pt>
                <c:pt idx="16">
                  <c:v>380.38012274797069</c:v>
                </c:pt>
                <c:pt idx="17">
                  <c:v>470.50898203592811</c:v>
                </c:pt>
                <c:pt idx="18">
                  <c:v>362.23175965665234</c:v>
                </c:pt>
                <c:pt idx="19">
                  <c:v>244.7761194029851</c:v>
                </c:pt>
                <c:pt idx="20">
                  <c:v>225.86052080215504</c:v>
                </c:pt>
                <c:pt idx="21">
                  <c:v>129.76488244122061</c:v>
                </c:pt>
                <c:pt idx="22">
                  <c:v>346.0823373173971</c:v>
                </c:pt>
                <c:pt idx="23">
                  <c:v>545.77215189873414</c:v>
                </c:pt>
                <c:pt idx="24">
                  <c:v>384.51964216258267</c:v>
                </c:pt>
                <c:pt idx="25">
                  <c:v>311.71571349250416</c:v>
                </c:pt>
                <c:pt idx="26">
                  <c:v>672.36803302860517</c:v>
                </c:pt>
                <c:pt idx="27">
                  <c:v>511.02841677943161</c:v>
                </c:pt>
                <c:pt idx="28">
                  <c:v>723.94438722966015</c:v>
                </c:pt>
                <c:pt idx="29">
                  <c:v>421.64137155705453</c:v>
                </c:pt>
                <c:pt idx="30">
                  <c:v>425.16181229773468</c:v>
                </c:pt>
              </c:numCache>
            </c:numRef>
          </c:val>
          <c:extLst>
            <c:ext xmlns:c16="http://schemas.microsoft.com/office/drawing/2014/chart" uri="{C3380CC4-5D6E-409C-BE32-E72D297353CC}">
              <c16:uniqueId val="{00000001-2DEB-4A63-9F65-E99930A5272E}"/>
            </c:ext>
          </c:extLst>
        </c:ser>
        <c:dLbls>
          <c:showLegendKey val="0"/>
          <c:showVal val="0"/>
          <c:showCatName val="0"/>
          <c:showSerName val="0"/>
          <c:showPercent val="0"/>
          <c:showBubbleSize val="0"/>
        </c:dLbls>
        <c:axId val="1465212464"/>
        <c:axId val="1465214128"/>
      </c:radarChart>
      <c:catAx>
        <c:axId val="1465212464"/>
        <c:scaling>
          <c:orientation val="minMax"/>
        </c:scaling>
        <c:delete val="0"/>
        <c:axPos val="b"/>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low"/>
        <c:spPr>
          <a:noFill/>
          <a:ln w="12700" cap="flat" cmpd="sng" algn="ctr">
            <a:solidFill>
              <a:schemeClr val="lt1">
                <a:lumMod val="95000"/>
                <a:alpha val="54000"/>
              </a:schemeClr>
            </a:solidFill>
            <a:round/>
          </a:ln>
          <a:effectLst/>
        </c:spPr>
        <c:txPr>
          <a:bodyPr rot="0" spcFirstLastPara="1" vertOverflow="ellipsis" wrap="square" anchor="ctr" anchorCtr="1"/>
          <a:lstStyle/>
          <a:p>
            <a:pPr>
              <a:defRPr sz="1000" b="0" i="0" u="none" strike="noStrike" kern="1200" baseline="0">
                <a:solidFill>
                  <a:schemeClr val="tx1"/>
                </a:solidFill>
                <a:latin typeface="+mn-lt"/>
                <a:ea typeface="+mn-ea"/>
                <a:cs typeface="B Titr" panose="00000700000000000000" pitchFamily="2" charset="-78"/>
              </a:defRPr>
            </a:pPr>
            <a:endParaRPr lang="en-US"/>
          </a:p>
        </c:txPr>
        <c:crossAx val="1465214128"/>
        <c:crosses val="autoZero"/>
        <c:auto val="1"/>
        <c:lblAlgn val="ctr"/>
        <c:lblOffset val="100"/>
        <c:noMultiLvlLbl val="0"/>
      </c:catAx>
      <c:valAx>
        <c:axId val="1465214128"/>
        <c:scaling>
          <c:orientation val="minMax"/>
          <c:max val="1000"/>
          <c:min val="0"/>
        </c:scaling>
        <c:delete val="0"/>
        <c:axPos val="l"/>
        <c:majorGridlines>
          <c:spPr>
            <a:ln w="9525" cap="flat" cmpd="sng" algn="ctr">
              <a:solidFill>
                <a:schemeClr val="tx1">
                  <a:alpha val="10000"/>
                </a:schemeClr>
              </a:solidFill>
              <a:prstDash val="sysDot"/>
              <a:round/>
            </a:ln>
            <a:effectLst/>
          </c:spPr>
        </c:majorGridlines>
        <c:numFmt formatCode="0.0" sourceLinked="1"/>
        <c:majorTickMark val="none"/>
        <c:minorTickMark val="none"/>
        <c:tickLblPos val="nextTo"/>
        <c:spPr>
          <a:noFill/>
          <a:ln>
            <a:solidFill>
              <a:srgbClr val="EAF4E4"/>
            </a:solidFill>
          </a:ln>
          <a:effectLst/>
        </c:spPr>
        <c:txPr>
          <a:bodyPr rot="-60000000" spcFirstLastPara="1" vertOverflow="ellipsis" vert="horz" wrap="square" anchor="ctr" anchorCtr="1"/>
          <a:lstStyle/>
          <a:p>
            <a:pPr>
              <a:defRPr sz="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465212464"/>
        <c:crosses val="autoZero"/>
        <c:crossBetween val="between"/>
        <c:majorUnit val="200"/>
      </c:valAx>
      <c:spPr>
        <a:noFill/>
        <a:ln>
          <a:noFill/>
        </a:ln>
        <a:effectLst/>
      </c:spPr>
    </c:plotArea>
    <c:legend>
      <c:legendPos val="t"/>
      <c:layout>
        <c:manualLayout>
          <c:xMode val="edge"/>
          <c:yMode val="edge"/>
          <c:x val="0.76232330934880854"/>
          <c:y val="2.2877872193757764E-2"/>
          <c:w val="0.23572907990999359"/>
          <c:h val="9.6278012383273812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B Titr" panose="00000700000000000000" pitchFamily="2" charset="-78"/>
            </a:defRPr>
          </a:pPr>
          <a:endParaRPr lang="en-US"/>
        </a:p>
      </c:txPr>
    </c:legend>
    <c:plotVisOnly val="1"/>
    <c:dispBlanksAs val="gap"/>
    <c:showDLblsOverMax val="0"/>
  </c:chart>
  <c:spPr>
    <a:solidFill>
      <a:srgbClr val="FBFDF9"/>
    </a:solidFill>
    <a:ln>
      <a:solidFill>
        <a:srgbClr val="AD84C6"/>
      </a:solidFill>
    </a:ln>
    <a:effectLst/>
  </c:spPr>
  <c:txPr>
    <a:bodyPr/>
    <a:lstStyle/>
    <a:p>
      <a:pPr>
        <a:defRPr/>
      </a:pPr>
      <a:endParaRPr lang="en-US"/>
    </a:p>
  </c:txPr>
  <c:externalData r:id="rId4">
    <c:autoUpdate val="0"/>
  </c:externalData>
  <c:userShapes r:id="rId5"/>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367146345160293"/>
          <c:y val="9.9450891036077377E-2"/>
          <c:w val="0.46701568117474446"/>
          <c:h val="0.84583716799563824"/>
        </c:manualLayout>
      </c:layout>
      <c:radarChart>
        <c:radarStyle val="marker"/>
        <c:varyColors val="0"/>
        <c:ser>
          <c:idx val="0"/>
          <c:order val="0"/>
          <c:tx>
            <c:strRef>
              <c:f>Sheet1!$B$1</c:f>
              <c:strCache>
                <c:ptCount val="1"/>
                <c:pt idx="0">
                  <c:v>درصد تغییرات سرپایی 18-19</c:v>
                </c:pt>
              </c:strCache>
            </c:strRef>
          </c:tx>
          <c:spPr>
            <a:ln w="34925" cap="rnd">
              <a:solidFill>
                <a:srgbClr val="00CC99"/>
              </a:solidFill>
              <a:round/>
            </a:ln>
            <a:effectLst>
              <a:outerShdw blurRad="57150" dist="19050" dir="5400000" algn="ctr" rotWithShape="0">
                <a:srgbClr val="000000">
                  <a:alpha val="63000"/>
                </a:srgbClr>
              </a:outerShdw>
            </a:effectLst>
          </c:spPr>
          <c:marker>
            <c:symbol val="circle"/>
            <c:size val="6"/>
            <c:spPr>
              <a:solidFill>
                <a:srgbClr val="00CC99"/>
              </a:solidFill>
              <a:ln w="9525">
                <a:solidFill>
                  <a:srgbClr val="00CC99"/>
                </a:solidFill>
                <a:round/>
              </a:ln>
              <a:effectLst>
                <a:outerShdw blurRad="57150" dist="19050" dir="5400000" algn="ctr" rotWithShape="0">
                  <a:srgbClr val="000000">
                    <a:alpha val="63000"/>
                  </a:srgbClr>
                </a:outerShdw>
              </a:effectLst>
            </c:spPr>
          </c:marker>
          <c:cat>
            <c:strRef>
              <c:f>Sheet1!$A$2:$A$32</c:f>
              <c:strCache>
                <c:ptCount val="31"/>
                <c:pt idx="0">
                  <c:v>آذربايجان شرقي</c:v>
                </c:pt>
                <c:pt idx="1">
                  <c:v>آذربايجان غربي</c:v>
                </c:pt>
                <c:pt idx="2">
                  <c:v>اردبيل</c:v>
                </c:pt>
                <c:pt idx="3">
                  <c:v>اصفهان</c:v>
                </c:pt>
                <c:pt idx="4">
                  <c:v>البرز</c:v>
                </c:pt>
                <c:pt idx="5">
                  <c:v>ايلام</c:v>
                </c:pt>
                <c:pt idx="6">
                  <c:v>بوشهر</c:v>
                </c:pt>
                <c:pt idx="7">
                  <c:v>تهران</c:v>
                </c:pt>
                <c:pt idx="8">
                  <c:v>چهارمحال بختياري</c:v>
                </c:pt>
                <c:pt idx="9">
                  <c:v>خراسان جنوبي</c:v>
                </c:pt>
                <c:pt idx="10">
                  <c:v>خراسان رضوي</c:v>
                </c:pt>
                <c:pt idx="11">
                  <c:v>خراسان شمالي</c:v>
                </c:pt>
                <c:pt idx="12">
                  <c:v>خوزستان</c:v>
                </c:pt>
                <c:pt idx="13">
                  <c:v>زنجان</c:v>
                </c:pt>
                <c:pt idx="14">
                  <c:v>سمنان</c:v>
                </c:pt>
                <c:pt idx="15">
                  <c:v>سيستان و بلوچستان</c:v>
                </c:pt>
                <c:pt idx="16">
                  <c:v>فارس</c:v>
                </c:pt>
                <c:pt idx="17">
                  <c:v>قزوين</c:v>
                </c:pt>
                <c:pt idx="18">
                  <c:v>قم</c:v>
                </c:pt>
                <c:pt idx="19">
                  <c:v>كردستان</c:v>
                </c:pt>
                <c:pt idx="20">
                  <c:v>كرمان</c:v>
                </c:pt>
                <c:pt idx="21">
                  <c:v>كرمانشاه</c:v>
                </c:pt>
                <c:pt idx="22">
                  <c:v>كهكيلويه و بويراحمد</c:v>
                </c:pt>
                <c:pt idx="23">
                  <c:v>گلستان</c:v>
                </c:pt>
                <c:pt idx="24">
                  <c:v>گيلان</c:v>
                </c:pt>
                <c:pt idx="25">
                  <c:v>لرستان</c:v>
                </c:pt>
                <c:pt idx="26">
                  <c:v>مازندران</c:v>
                </c:pt>
                <c:pt idx="27">
                  <c:v>مرکزي</c:v>
                </c:pt>
                <c:pt idx="28">
                  <c:v>هرمزگان</c:v>
                </c:pt>
                <c:pt idx="29">
                  <c:v>همدان</c:v>
                </c:pt>
                <c:pt idx="30">
                  <c:v>يزد</c:v>
                </c:pt>
              </c:strCache>
            </c:strRef>
          </c:cat>
          <c:val>
            <c:numRef>
              <c:f>Sheet1!$B$2:$B$32</c:f>
              <c:numCache>
                <c:formatCode>0.0</c:formatCode>
                <c:ptCount val="31"/>
                <c:pt idx="0">
                  <c:v>16.338851022395325</c:v>
                </c:pt>
                <c:pt idx="1">
                  <c:v>22.211445198836081</c:v>
                </c:pt>
                <c:pt idx="2">
                  <c:v>40.281874795149129</c:v>
                </c:pt>
                <c:pt idx="3">
                  <c:v>46.661544371878598</c:v>
                </c:pt>
                <c:pt idx="4">
                  <c:v>30.306131150336828</c:v>
                </c:pt>
                <c:pt idx="5">
                  <c:v>49.104859335038363</c:v>
                </c:pt>
                <c:pt idx="6">
                  <c:v>10.129163834126444</c:v>
                </c:pt>
                <c:pt idx="7">
                  <c:v>19.107440483594118</c:v>
                </c:pt>
                <c:pt idx="8">
                  <c:v>27.440725244072521</c:v>
                </c:pt>
                <c:pt idx="9">
                  <c:v>21.561507035860192</c:v>
                </c:pt>
                <c:pt idx="10">
                  <c:v>70.485242621310647</c:v>
                </c:pt>
                <c:pt idx="11">
                  <c:v>79.27927927927928</c:v>
                </c:pt>
                <c:pt idx="12">
                  <c:v>39.46915844989681</c:v>
                </c:pt>
                <c:pt idx="13">
                  <c:v>20.245170876671619</c:v>
                </c:pt>
                <c:pt idx="14">
                  <c:v>49.382716049382715</c:v>
                </c:pt>
                <c:pt idx="15">
                  <c:v>-6.3813671653096007</c:v>
                </c:pt>
                <c:pt idx="16">
                  <c:v>22.845855694692904</c:v>
                </c:pt>
                <c:pt idx="17">
                  <c:v>32.954244908754298</c:v>
                </c:pt>
                <c:pt idx="18">
                  <c:v>26.00953895071542</c:v>
                </c:pt>
                <c:pt idx="19">
                  <c:v>14.05579399141631</c:v>
                </c:pt>
                <c:pt idx="20">
                  <c:v>15.100904662491303</c:v>
                </c:pt>
                <c:pt idx="21">
                  <c:v>41.299303944315547</c:v>
                </c:pt>
                <c:pt idx="22">
                  <c:v>53.064275037369214</c:v>
                </c:pt>
                <c:pt idx="23">
                  <c:v>73.439794419970625</c:v>
                </c:pt>
                <c:pt idx="24">
                  <c:v>81.546336206896555</c:v>
                </c:pt>
                <c:pt idx="25">
                  <c:v>37.777777777777779</c:v>
                </c:pt>
                <c:pt idx="26">
                  <c:v>28.520582902424284</c:v>
                </c:pt>
                <c:pt idx="27">
                  <c:v>32.345876701361085</c:v>
                </c:pt>
                <c:pt idx="28">
                  <c:v>52.417636453040487</c:v>
                </c:pt>
                <c:pt idx="29">
                  <c:v>41.089837997054488</c:v>
                </c:pt>
                <c:pt idx="30">
                  <c:v>10.357945702922358</c:v>
                </c:pt>
              </c:numCache>
            </c:numRef>
          </c:val>
          <c:extLst>
            <c:ext xmlns:c16="http://schemas.microsoft.com/office/drawing/2014/chart" uri="{C3380CC4-5D6E-409C-BE32-E72D297353CC}">
              <c16:uniqueId val="{00000000-2DEB-4A63-9F65-E99930A5272E}"/>
            </c:ext>
          </c:extLst>
        </c:ser>
        <c:ser>
          <c:idx val="1"/>
          <c:order val="1"/>
          <c:tx>
            <c:strRef>
              <c:f>Sheet1!$C$1</c:f>
              <c:strCache>
                <c:ptCount val="1"/>
                <c:pt idx="0">
                  <c:v>درصد تغییرات سرپایی 19-20</c:v>
                </c:pt>
              </c:strCache>
            </c:strRef>
          </c:tx>
          <c:spPr>
            <a:ln w="34925" cap="rnd">
              <a:solidFill>
                <a:srgbClr val="FF0000"/>
              </a:solidFill>
              <a:round/>
            </a:ln>
            <a:effectLst>
              <a:outerShdw blurRad="57150" dist="19050" dir="5400000" algn="ctr" rotWithShape="0">
                <a:srgbClr val="000000">
                  <a:alpha val="63000"/>
                </a:srgbClr>
              </a:outerShdw>
            </a:effectLst>
          </c:spPr>
          <c:marker>
            <c:symbol val="circle"/>
            <c:size val="6"/>
            <c:spPr>
              <a:solidFill>
                <a:srgbClr val="FF0000"/>
              </a:solidFill>
              <a:ln w="9525">
                <a:solidFill>
                  <a:srgbClr val="FF0000"/>
                </a:solidFill>
                <a:round/>
              </a:ln>
              <a:effectLst>
                <a:outerShdw blurRad="57150" dist="19050" dir="5400000" algn="ctr" rotWithShape="0">
                  <a:srgbClr val="000000">
                    <a:alpha val="63000"/>
                  </a:srgbClr>
                </a:outerShdw>
              </a:effectLst>
            </c:spPr>
          </c:marker>
          <c:cat>
            <c:strRef>
              <c:f>Sheet1!$A$2:$A$32</c:f>
              <c:strCache>
                <c:ptCount val="31"/>
                <c:pt idx="0">
                  <c:v>آذربايجان شرقي</c:v>
                </c:pt>
                <c:pt idx="1">
                  <c:v>آذربايجان غربي</c:v>
                </c:pt>
                <c:pt idx="2">
                  <c:v>اردبيل</c:v>
                </c:pt>
                <c:pt idx="3">
                  <c:v>اصفهان</c:v>
                </c:pt>
                <c:pt idx="4">
                  <c:v>البرز</c:v>
                </c:pt>
                <c:pt idx="5">
                  <c:v>ايلام</c:v>
                </c:pt>
                <c:pt idx="6">
                  <c:v>بوشهر</c:v>
                </c:pt>
                <c:pt idx="7">
                  <c:v>تهران</c:v>
                </c:pt>
                <c:pt idx="8">
                  <c:v>چهارمحال بختياري</c:v>
                </c:pt>
                <c:pt idx="9">
                  <c:v>خراسان جنوبي</c:v>
                </c:pt>
                <c:pt idx="10">
                  <c:v>خراسان رضوي</c:v>
                </c:pt>
                <c:pt idx="11">
                  <c:v>خراسان شمالي</c:v>
                </c:pt>
                <c:pt idx="12">
                  <c:v>خوزستان</c:v>
                </c:pt>
                <c:pt idx="13">
                  <c:v>زنجان</c:v>
                </c:pt>
                <c:pt idx="14">
                  <c:v>سمنان</c:v>
                </c:pt>
                <c:pt idx="15">
                  <c:v>سيستان و بلوچستان</c:v>
                </c:pt>
                <c:pt idx="16">
                  <c:v>فارس</c:v>
                </c:pt>
                <c:pt idx="17">
                  <c:v>قزوين</c:v>
                </c:pt>
                <c:pt idx="18">
                  <c:v>قم</c:v>
                </c:pt>
                <c:pt idx="19">
                  <c:v>كردستان</c:v>
                </c:pt>
                <c:pt idx="20">
                  <c:v>كرمان</c:v>
                </c:pt>
                <c:pt idx="21">
                  <c:v>كرمانشاه</c:v>
                </c:pt>
                <c:pt idx="22">
                  <c:v>كهكيلويه و بويراحمد</c:v>
                </c:pt>
                <c:pt idx="23">
                  <c:v>گلستان</c:v>
                </c:pt>
                <c:pt idx="24">
                  <c:v>گيلان</c:v>
                </c:pt>
                <c:pt idx="25">
                  <c:v>لرستان</c:v>
                </c:pt>
                <c:pt idx="26">
                  <c:v>مازندران</c:v>
                </c:pt>
                <c:pt idx="27">
                  <c:v>مرکزي</c:v>
                </c:pt>
                <c:pt idx="28">
                  <c:v>هرمزگان</c:v>
                </c:pt>
                <c:pt idx="29">
                  <c:v>همدان</c:v>
                </c:pt>
                <c:pt idx="30">
                  <c:v>يزد</c:v>
                </c:pt>
              </c:strCache>
            </c:strRef>
          </c:cat>
          <c:val>
            <c:numRef>
              <c:f>Sheet1!$C$2:$C$32</c:f>
              <c:numCache>
                <c:formatCode>0.0</c:formatCode>
                <c:ptCount val="31"/>
                <c:pt idx="0">
                  <c:v>36.859725477067293</c:v>
                </c:pt>
                <c:pt idx="1">
                  <c:v>27.380952380952383</c:v>
                </c:pt>
                <c:pt idx="2">
                  <c:v>29.205607476635514</c:v>
                </c:pt>
                <c:pt idx="3">
                  <c:v>37.154233025984915</c:v>
                </c:pt>
                <c:pt idx="4">
                  <c:v>19.147961520842877</c:v>
                </c:pt>
                <c:pt idx="5">
                  <c:v>103.60205831903946</c:v>
                </c:pt>
                <c:pt idx="6">
                  <c:v>17.14506172839506</c:v>
                </c:pt>
                <c:pt idx="7">
                  <c:v>9.7399749373433586</c:v>
                </c:pt>
                <c:pt idx="8">
                  <c:v>41.094391244870046</c:v>
                </c:pt>
                <c:pt idx="9">
                  <c:v>26.325616131441375</c:v>
                </c:pt>
                <c:pt idx="10">
                  <c:v>29.5481220657277</c:v>
                </c:pt>
                <c:pt idx="11">
                  <c:v>150.25125628140702</c:v>
                </c:pt>
                <c:pt idx="12">
                  <c:v>49.599243700933044</c:v>
                </c:pt>
                <c:pt idx="13">
                  <c:v>29.348161878282358</c:v>
                </c:pt>
                <c:pt idx="14">
                  <c:v>30.317529360591561</c:v>
                </c:pt>
                <c:pt idx="15">
                  <c:v>-17.313915857605178</c:v>
                </c:pt>
                <c:pt idx="16">
                  <c:v>16.576664037376375</c:v>
                </c:pt>
                <c:pt idx="17">
                  <c:v>25.044758305152175</c:v>
                </c:pt>
                <c:pt idx="18">
                  <c:v>27.781983345950039</c:v>
                </c:pt>
                <c:pt idx="19">
                  <c:v>28.566948886798372</c:v>
                </c:pt>
                <c:pt idx="20">
                  <c:v>14.056831922611851</c:v>
                </c:pt>
                <c:pt idx="21">
                  <c:v>6.486042692939245</c:v>
                </c:pt>
                <c:pt idx="22">
                  <c:v>27.24609375</c:v>
                </c:pt>
                <c:pt idx="23">
                  <c:v>14.075563551698592</c:v>
                </c:pt>
                <c:pt idx="24">
                  <c:v>46.698323193352131</c:v>
                </c:pt>
                <c:pt idx="25">
                  <c:v>37.194525904203324</c:v>
                </c:pt>
                <c:pt idx="26">
                  <c:v>19.134705820879923</c:v>
                </c:pt>
                <c:pt idx="27">
                  <c:v>14.231699939503933</c:v>
                </c:pt>
                <c:pt idx="28">
                  <c:v>51.188299817184642</c:v>
                </c:pt>
                <c:pt idx="29">
                  <c:v>30.497564370215731</c:v>
                </c:pt>
                <c:pt idx="30">
                  <c:v>-17.659041052961456</c:v>
                </c:pt>
              </c:numCache>
            </c:numRef>
          </c:val>
          <c:extLst>
            <c:ext xmlns:c16="http://schemas.microsoft.com/office/drawing/2014/chart" uri="{C3380CC4-5D6E-409C-BE32-E72D297353CC}">
              <c16:uniqueId val="{00000001-2DEB-4A63-9F65-E99930A5272E}"/>
            </c:ext>
          </c:extLst>
        </c:ser>
        <c:dLbls>
          <c:showLegendKey val="0"/>
          <c:showVal val="0"/>
          <c:showCatName val="0"/>
          <c:showSerName val="0"/>
          <c:showPercent val="0"/>
          <c:showBubbleSize val="0"/>
        </c:dLbls>
        <c:axId val="1465212464"/>
        <c:axId val="1465214128"/>
      </c:radarChart>
      <c:catAx>
        <c:axId val="1465212464"/>
        <c:scaling>
          <c:orientation val="minMax"/>
        </c:scaling>
        <c:delete val="0"/>
        <c:axPos val="b"/>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low"/>
        <c:spPr>
          <a:noFill/>
          <a:ln w="12700" cap="flat" cmpd="sng" algn="ctr">
            <a:solidFill>
              <a:schemeClr val="lt1">
                <a:lumMod val="95000"/>
                <a:alpha val="54000"/>
              </a:schemeClr>
            </a:solidFill>
            <a:round/>
          </a:ln>
          <a:effectLst/>
        </c:spPr>
        <c:txPr>
          <a:bodyPr rot="0" spcFirstLastPara="1" vertOverflow="ellipsis" wrap="square" anchor="ctr" anchorCtr="1"/>
          <a:lstStyle/>
          <a:p>
            <a:pPr>
              <a:defRPr sz="1000" b="0" i="0" u="none" strike="noStrike" kern="1200" baseline="0">
                <a:solidFill>
                  <a:schemeClr val="tx1"/>
                </a:solidFill>
                <a:latin typeface="+mn-lt"/>
                <a:ea typeface="+mn-ea"/>
                <a:cs typeface="B Titr" panose="00000700000000000000" pitchFamily="2" charset="-78"/>
              </a:defRPr>
            </a:pPr>
            <a:endParaRPr lang="en-US"/>
          </a:p>
        </c:txPr>
        <c:crossAx val="1465214128"/>
        <c:crosses val="autoZero"/>
        <c:auto val="1"/>
        <c:lblAlgn val="ctr"/>
        <c:lblOffset val="100"/>
        <c:noMultiLvlLbl val="0"/>
      </c:catAx>
      <c:valAx>
        <c:axId val="1465214128"/>
        <c:scaling>
          <c:orientation val="minMax"/>
          <c:min val="-50"/>
        </c:scaling>
        <c:delete val="0"/>
        <c:axPos val="l"/>
        <c:majorGridlines>
          <c:spPr>
            <a:ln w="9525" cap="flat" cmpd="sng" algn="ctr">
              <a:solidFill>
                <a:schemeClr val="tx1">
                  <a:alpha val="10000"/>
                </a:schemeClr>
              </a:solidFill>
              <a:prstDash val="sysDot"/>
              <a:round/>
            </a:ln>
            <a:effectLst/>
          </c:spPr>
        </c:majorGridlines>
        <c:numFmt formatCode="0.0" sourceLinked="1"/>
        <c:majorTickMark val="none"/>
        <c:minorTickMark val="none"/>
        <c:tickLblPos val="nextTo"/>
        <c:spPr>
          <a:noFill/>
          <a:ln>
            <a:solidFill>
              <a:srgbClr val="EAF4E4"/>
            </a:solidFill>
          </a:ln>
          <a:effectLst/>
        </c:spPr>
        <c:txPr>
          <a:bodyPr rot="-60000000" spcFirstLastPara="1" vertOverflow="ellipsis" vert="horz" wrap="square" anchor="ctr" anchorCtr="1"/>
          <a:lstStyle/>
          <a:p>
            <a:pPr>
              <a:defRPr sz="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465212464"/>
        <c:crosses val="autoZero"/>
        <c:crossBetween val="between"/>
        <c:majorUnit val="10"/>
      </c:valAx>
      <c:spPr>
        <a:noFill/>
        <a:ln>
          <a:noFill/>
        </a:ln>
        <a:effectLst/>
      </c:spPr>
    </c:plotArea>
    <c:legend>
      <c:legendPos val="t"/>
      <c:layout>
        <c:manualLayout>
          <c:xMode val="edge"/>
          <c:yMode val="edge"/>
          <c:x val="0.76502921203048591"/>
          <c:y val="2.2877872193757764E-2"/>
          <c:w val="0.2330231772283162"/>
          <c:h val="9.6278012383273812E-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B Titr" panose="00000700000000000000" pitchFamily="2" charset="-78"/>
            </a:defRPr>
          </a:pPr>
          <a:endParaRPr lang="en-US"/>
        </a:p>
      </c:txPr>
    </c:legend>
    <c:plotVisOnly val="1"/>
    <c:dispBlanksAs val="gap"/>
    <c:showDLblsOverMax val="0"/>
  </c:chart>
  <c:spPr>
    <a:solidFill>
      <a:srgbClr val="FBFDF9"/>
    </a:solidFill>
    <a:ln>
      <a:solidFill>
        <a:srgbClr val="00B050"/>
      </a:solidFill>
    </a:ln>
    <a:effectLst/>
  </c:spPr>
  <c:txPr>
    <a:bodyPr/>
    <a:lstStyle/>
    <a:p>
      <a:pPr>
        <a:defRPr/>
      </a:pPr>
      <a:endParaRPr lang="en-US"/>
    </a:p>
  </c:txPr>
  <c:externalData r:id="rId4">
    <c:autoUpdate val="0"/>
  </c:externalData>
  <c:userShapes r:id="rId5"/>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98316112694637"/>
          <c:y val="8.5867438459911044E-2"/>
          <c:w val="0.45666931324085724"/>
          <c:h val="0.8459584646319257"/>
        </c:manualLayout>
      </c:layout>
      <c:radarChart>
        <c:radarStyle val="marker"/>
        <c:varyColors val="0"/>
        <c:ser>
          <c:idx val="0"/>
          <c:order val="0"/>
          <c:tx>
            <c:strRef>
              <c:f>Sheet1!$B$1</c:f>
              <c:strCache>
                <c:ptCount val="1"/>
                <c:pt idx="0">
                  <c:v>فوتی به جمعیت هفته 19</c:v>
                </c:pt>
              </c:strCache>
            </c:strRef>
          </c:tx>
          <c:spPr>
            <a:ln w="38100" cap="rnd">
              <a:solidFill>
                <a:schemeClr val="accent3">
                  <a:lumMod val="60000"/>
                  <a:lumOff val="40000"/>
                </a:schemeClr>
              </a:solidFill>
              <a:round/>
            </a:ln>
            <a:effectLst/>
          </c:spPr>
          <c:marker>
            <c:symbol val="none"/>
          </c:marker>
          <c:cat>
            <c:strRef>
              <c:f>Sheet1!$A$2:$A$32</c:f>
              <c:strCache>
                <c:ptCount val="31"/>
                <c:pt idx="0">
                  <c:v>آذربايجان شرقي</c:v>
                </c:pt>
                <c:pt idx="1">
                  <c:v>آذربايجان غربي</c:v>
                </c:pt>
                <c:pt idx="2">
                  <c:v>اردبيل</c:v>
                </c:pt>
                <c:pt idx="3">
                  <c:v>اصفهان</c:v>
                </c:pt>
                <c:pt idx="4">
                  <c:v>البرز</c:v>
                </c:pt>
                <c:pt idx="5">
                  <c:v>ايلام</c:v>
                </c:pt>
                <c:pt idx="6">
                  <c:v>بوشهر</c:v>
                </c:pt>
                <c:pt idx="7">
                  <c:v>تهران</c:v>
                </c:pt>
                <c:pt idx="8">
                  <c:v>چهارمحال بختياري</c:v>
                </c:pt>
                <c:pt idx="9">
                  <c:v>خراسان جنوبي</c:v>
                </c:pt>
                <c:pt idx="10">
                  <c:v>خراسان رضوي</c:v>
                </c:pt>
                <c:pt idx="11">
                  <c:v>خراسان شمالي</c:v>
                </c:pt>
                <c:pt idx="12">
                  <c:v>خوزستان</c:v>
                </c:pt>
                <c:pt idx="13">
                  <c:v>زنجان</c:v>
                </c:pt>
                <c:pt idx="14">
                  <c:v>سمنان</c:v>
                </c:pt>
                <c:pt idx="15">
                  <c:v>سيستان و بلوچستان</c:v>
                </c:pt>
                <c:pt idx="16">
                  <c:v>فارس</c:v>
                </c:pt>
                <c:pt idx="17">
                  <c:v>قزوين</c:v>
                </c:pt>
                <c:pt idx="18">
                  <c:v>قم</c:v>
                </c:pt>
                <c:pt idx="19">
                  <c:v>كردستان</c:v>
                </c:pt>
                <c:pt idx="20">
                  <c:v>كرمان</c:v>
                </c:pt>
                <c:pt idx="21">
                  <c:v>كرمانشاه</c:v>
                </c:pt>
                <c:pt idx="22">
                  <c:v>كهكيلويه و بويراحمد</c:v>
                </c:pt>
                <c:pt idx="23">
                  <c:v>گلستان</c:v>
                </c:pt>
                <c:pt idx="24">
                  <c:v>گيلان</c:v>
                </c:pt>
                <c:pt idx="25">
                  <c:v>لرستان</c:v>
                </c:pt>
                <c:pt idx="26">
                  <c:v>مازندران</c:v>
                </c:pt>
                <c:pt idx="27">
                  <c:v>مرکزي</c:v>
                </c:pt>
                <c:pt idx="28">
                  <c:v>هرمزگان</c:v>
                </c:pt>
                <c:pt idx="29">
                  <c:v>همدان</c:v>
                </c:pt>
                <c:pt idx="30">
                  <c:v>يزد</c:v>
                </c:pt>
              </c:strCache>
            </c:strRef>
          </c:cat>
          <c:val>
            <c:numRef>
              <c:f>Sheet1!$B$2:$B$32</c:f>
              <c:numCache>
                <c:formatCode>0.0</c:formatCode>
                <c:ptCount val="31"/>
                <c:pt idx="0">
                  <c:v>2.3697852382127871</c:v>
                </c:pt>
                <c:pt idx="1">
                  <c:v>2.2390229717941259</c:v>
                </c:pt>
                <c:pt idx="2">
                  <c:v>1.8376722817764164</c:v>
                </c:pt>
                <c:pt idx="3">
                  <c:v>4.8474639715515631</c:v>
                </c:pt>
                <c:pt idx="4">
                  <c:v>6.7971163748712673</c:v>
                </c:pt>
                <c:pt idx="5">
                  <c:v>2.1594684385382057</c:v>
                </c:pt>
                <c:pt idx="6">
                  <c:v>3.9968025579536373</c:v>
                </c:pt>
                <c:pt idx="7">
                  <c:v>8.3876046661418435</c:v>
                </c:pt>
                <c:pt idx="8">
                  <c:v>3.1376518218623484</c:v>
                </c:pt>
                <c:pt idx="9">
                  <c:v>2.1897810218978102</c:v>
                </c:pt>
                <c:pt idx="10">
                  <c:v>6.0253238247707754</c:v>
                </c:pt>
                <c:pt idx="11">
                  <c:v>3.5595105672969969</c:v>
                </c:pt>
                <c:pt idx="12">
                  <c:v>1.8030794165316044</c:v>
                </c:pt>
                <c:pt idx="13">
                  <c:v>0.81300813008130079</c:v>
                </c:pt>
                <c:pt idx="14">
                  <c:v>3.403141361256544</c:v>
                </c:pt>
                <c:pt idx="15">
                  <c:v>4.9917898193760264</c:v>
                </c:pt>
                <c:pt idx="16">
                  <c:v>3.7022371807562857</c:v>
                </c:pt>
                <c:pt idx="17">
                  <c:v>3.2185628742514973</c:v>
                </c:pt>
                <c:pt idx="18">
                  <c:v>6.0801144492131618</c:v>
                </c:pt>
                <c:pt idx="19">
                  <c:v>1.2537313432835822</c:v>
                </c:pt>
                <c:pt idx="20">
                  <c:v>4.9685722837473811</c:v>
                </c:pt>
                <c:pt idx="21">
                  <c:v>2.1010505252626315</c:v>
                </c:pt>
                <c:pt idx="22">
                  <c:v>1.7264276228419653</c:v>
                </c:pt>
                <c:pt idx="23">
                  <c:v>6.6835443037974684</c:v>
                </c:pt>
                <c:pt idx="24">
                  <c:v>4.0062232594321276</c:v>
                </c:pt>
                <c:pt idx="25">
                  <c:v>1.2215435868961688</c:v>
                </c:pt>
                <c:pt idx="26">
                  <c:v>5.2786788557947508</c:v>
                </c:pt>
                <c:pt idx="27">
                  <c:v>2.7063599458728009</c:v>
                </c:pt>
                <c:pt idx="28">
                  <c:v>5.7672502574665296</c:v>
                </c:pt>
                <c:pt idx="29">
                  <c:v>4.2158516020236085</c:v>
                </c:pt>
                <c:pt idx="30">
                  <c:v>6.0679611650485432</c:v>
                </c:pt>
              </c:numCache>
            </c:numRef>
          </c:val>
          <c:extLst>
            <c:ext xmlns:c16="http://schemas.microsoft.com/office/drawing/2014/chart" uri="{C3380CC4-5D6E-409C-BE32-E72D297353CC}">
              <c16:uniqueId val="{00000000-CF3F-4151-A9E1-8A2E709A3FA2}"/>
            </c:ext>
          </c:extLst>
        </c:ser>
        <c:ser>
          <c:idx val="1"/>
          <c:order val="1"/>
          <c:tx>
            <c:strRef>
              <c:f>Sheet1!$C$1</c:f>
              <c:strCache>
                <c:ptCount val="1"/>
                <c:pt idx="0">
                  <c:v>فوتی به جمعیت هفته 20</c:v>
                </c:pt>
              </c:strCache>
            </c:strRef>
          </c:tx>
          <c:spPr>
            <a:ln w="38100" cap="rnd">
              <a:solidFill>
                <a:srgbClr val="FF0000"/>
              </a:solidFill>
              <a:round/>
            </a:ln>
            <a:effectLst/>
          </c:spPr>
          <c:marker>
            <c:symbol val="none"/>
          </c:marker>
          <c:cat>
            <c:strRef>
              <c:f>Sheet1!$A$2:$A$32</c:f>
              <c:strCache>
                <c:ptCount val="31"/>
                <c:pt idx="0">
                  <c:v>آذربايجان شرقي</c:v>
                </c:pt>
                <c:pt idx="1">
                  <c:v>آذربايجان غربي</c:v>
                </c:pt>
                <c:pt idx="2">
                  <c:v>اردبيل</c:v>
                </c:pt>
                <c:pt idx="3">
                  <c:v>اصفهان</c:v>
                </c:pt>
                <c:pt idx="4">
                  <c:v>البرز</c:v>
                </c:pt>
                <c:pt idx="5">
                  <c:v>ايلام</c:v>
                </c:pt>
                <c:pt idx="6">
                  <c:v>بوشهر</c:v>
                </c:pt>
                <c:pt idx="7">
                  <c:v>تهران</c:v>
                </c:pt>
                <c:pt idx="8">
                  <c:v>چهارمحال بختياري</c:v>
                </c:pt>
                <c:pt idx="9">
                  <c:v>خراسان جنوبي</c:v>
                </c:pt>
                <c:pt idx="10">
                  <c:v>خراسان رضوي</c:v>
                </c:pt>
                <c:pt idx="11">
                  <c:v>خراسان شمالي</c:v>
                </c:pt>
                <c:pt idx="12">
                  <c:v>خوزستان</c:v>
                </c:pt>
                <c:pt idx="13">
                  <c:v>زنجان</c:v>
                </c:pt>
                <c:pt idx="14">
                  <c:v>سمنان</c:v>
                </c:pt>
                <c:pt idx="15">
                  <c:v>سيستان و بلوچستان</c:v>
                </c:pt>
                <c:pt idx="16">
                  <c:v>فارس</c:v>
                </c:pt>
                <c:pt idx="17">
                  <c:v>قزوين</c:v>
                </c:pt>
                <c:pt idx="18">
                  <c:v>قم</c:v>
                </c:pt>
                <c:pt idx="19">
                  <c:v>كردستان</c:v>
                </c:pt>
                <c:pt idx="20">
                  <c:v>كرمان</c:v>
                </c:pt>
                <c:pt idx="21">
                  <c:v>كرمانشاه</c:v>
                </c:pt>
                <c:pt idx="22">
                  <c:v>كهكيلويه و بويراحمد</c:v>
                </c:pt>
                <c:pt idx="23">
                  <c:v>گلستان</c:v>
                </c:pt>
                <c:pt idx="24">
                  <c:v>گيلان</c:v>
                </c:pt>
                <c:pt idx="25">
                  <c:v>لرستان</c:v>
                </c:pt>
                <c:pt idx="26">
                  <c:v>مازندران</c:v>
                </c:pt>
                <c:pt idx="27">
                  <c:v>مرکزي</c:v>
                </c:pt>
                <c:pt idx="28">
                  <c:v>هرمزگان</c:v>
                </c:pt>
                <c:pt idx="29">
                  <c:v>همدان</c:v>
                </c:pt>
                <c:pt idx="30">
                  <c:v>يزد</c:v>
                </c:pt>
              </c:strCache>
            </c:strRef>
          </c:cat>
          <c:val>
            <c:numRef>
              <c:f>Sheet1!$C$2:$C$32</c:f>
              <c:numCache>
                <c:formatCode>0.0</c:formatCode>
                <c:ptCount val="31"/>
                <c:pt idx="0">
                  <c:v>2.5672673413971858</c:v>
                </c:pt>
                <c:pt idx="1">
                  <c:v>2.9659784821168946</c:v>
                </c:pt>
                <c:pt idx="2">
                  <c:v>2.4502297090352223</c:v>
                </c:pt>
                <c:pt idx="3">
                  <c:v>6.0827250608272507</c:v>
                </c:pt>
                <c:pt idx="4">
                  <c:v>7.2090628218331609</c:v>
                </c:pt>
                <c:pt idx="5">
                  <c:v>2.6578073089700998</c:v>
                </c:pt>
                <c:pt idx="6">
                  <c:v>6.9544364508393288</c:v>
                </c:pt>
                <c:pt idx="7">
                  <c:v>9.8475631575180707</c:v>
                </c:pt>
                <c:pt idx="8">
                  <c:v>4.1497975708502022</c:v>
                </c:pt>
                <c:pt idx="9">
                  <c:v>4.2579075425790753</c:v>
                </c:pt>
                <c:pt idx="10">
                  <c:v>10.100422063746178</c:v>
                </c:pt>
                <c:pt idx="11">
                  <c:v>3.7819799777530592</c:v>
                </c:pt>
                <c:pt idx="12">
                  <c:v>2.9173419773095626</c:v>
                </c:pt>
                <c:pt idx="13">
                  <c:v>0.99367660343270092</c:v>
                </c:pt>
                <c:pt idx="14">
                  <c:v>5.1047120418848166</c:v>
                </c:pt>
                <c:pt idx="15">
                  <c:v>3.7110016420361247</c:v>
                </c:pt>
                <c:pt idx="16">
                  <c:v>4.632745990892893</c:v>
                </c:pt>
                <c:pt idx="17">
                  <c:v>3.6676646706586826</c:v>
                </c:pt>
                <c:pt idx="18">
                  <c:v>6.9384835479256077</c:v>
                </c:pt>
                <c:pt idx="19">
                  <c:v>2.08955223880597</c:v>
                </c:pt>
                <c:pt idx="20">
                  <c:v>4.6991918587249328</c:v>
                </c:pt>
                <c:pt idx="21">
                  <c:v>2.4012006003001503</c:v>
                </c:pt>
                <c:pt idx="22">
                  <c:v>2.5232403718459495</c:v>
                </c:pt>
                <c:pt idx="23">
                  <c:v>11.746835443037975</c:v>
                </c:pt>
                <c:pt idx="24">
                  <c:v>7.3901205756514967</c:v>
                </c:pt>
                <c:pt idx="25">
                  <c:v>1.6657412548584121</c:v>
                </c:pt>
                <c:pt idx="26">
                  <c:v>9.2892951931583596</c:v>
                </c:pt>
                <c:pt idx="27">
                  <c:v>3.1123139377537217</c:v>
                </c:pt>
                <c:pt idx="28">
                  <c:v>6.2306900102986607</c:v>
                </c:pt>
                <c:pt idx="29">
                  <c:v>4.2158516020236085</c:v>
                </c:pt>
                <c:pt idx="30">
                  <c:v>5.3398058252427187</c:v>
                </c:pt>
              </c:numCache>
            </c:numRef>
          </c:val>
          <c:extLst>
            <c:ext xmlns:c16="http://schemas.microsoft.com/office/drawing/2014/chart" uri="{C3380CC4-5D6E-409C-BE32-E72D297353CC}">
              <c16:uniqueId val="{00000001-CF3F-4151-A9E1-8A2E709A3FA2}"/>
            </c:ext>
          </c:extLst>
        </c:ser>
        <c:dLbls>
          <c:showLegendKey val="0"/>
          <c:showVal val="0"/>
          <c:showCatName val="0"/>
          <c:showSerName val="0"/>
          <c:showPercent val="0"/>
          <c:showBubbleSize val="0"/>
        </c:dLbls>
        <c:axId val="1465212464"/>
        <c:axId val="1465214128"/>
      </c:radarChart>
      <c:catAx>
        <c:axId val="14652124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solidFill>
                <a:latin typeface="+mn-lt"/>
                <a:ea typeface="+mn-ea"/>
                <a:cs typeface="B Titr" panose="00000700000000000000" pitchFamily="2" charset="-78"/>
              </a:defRPr>
            </a:pPr>
            <a:endParaRPr lang="en-US"/>
          </a:p>
        </c:txPr>
        <c:crossAx val="1465214128"/>
        <c:crosses val="autoZero"/>
        <c:auto val="1"/>
        <c:lblAlgn val="ctr"/>
        <c:lblOffset val="100"/>
        <c:noMultiLvlLbl val="0"/>
      </c:catAx>
      <c:valAx>
        <c:axId val="1465214128"/>
        <c:scaling>
          <c:orientation val="minMax"/>
          <c:max val="13"/>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solidFill>
              <a:schemeClr val="accent1">
                <a:lumMod val="40000"/>
                <a:lumOff val="60000"/>
              </a:schemeClr>
            </a:solidFill>
          </a:ln>
          <a:effectLst/>
        </c:spPr>
        <c:txPr>
          <a:bodyPr rot="-60000000" spcFirstLastPara="1" vertOverflow="ellipsis" vert="horz" wrap="square" anchor="ctr" anchorCtr="1"/>
          <a:lstStyle/>
          <a:p>
            <a:pPr>
              <a:defRPr sz="9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465212464"/>
        <c:crosses val="autoZero"/>
        <c:crossBetween val="between"/>
        <c:majorUnit val="4"/>
      </c:valAx>
      <c:spPr>
        <a:noFill/>
        <a:ln>
          <a:solidFill>
            <a:schemeClr val="bg1"/>
          </a:solidFill>
        </a:ln>
        <a:effectLst/>
      </c:spPr>
    </c:plotArea>
    <c:legend>
      <c:legendPos val="b"/>
      <c:layout>
        <c:manualLayout>
          <c:xMode val="edge"/>
          <c:yMode val="edge"/>
          <c:x val="7.8141976438990976E-4"/>
          <c:y val="2.9199165064996851E-2"/>
          <c:w val="0.17319672139953993"/>
          <c:h val="0.1277031355825438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B Titr" panose="00000700000000000000" pitchFamily="2" charset="-78"/>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B Titr" panose="00000700000000000000" pitchFamily="2" charset="-78"/>
              </a:defRPr>
            </a:pPr>
            <a:r>
              <a:rPr lang="fa-IR" sz="1600">
                <a:solidFill>
                  <a:schemeClr val="tx1"/>
                </a:solidFill>
                <a:cs typeface="B Titr" panose="00000700000000000000" pitchFamily="2" charset="-78"/>
              </a:rPr>
              <a:t>درصد بستری از کل مراجعین بیمارستانی</a:t>
            </a:r>
            <a:endParaRPr lang="en-US" sz="1600">
              <a:solidFill>
                <a:schemeClr val="tx1"/>
              </a:solidFill>
              <a:cs typeface="B Titr" panose="00000700000000000000" pitchFamily="2" charset="-78"/>
            </a:endParaRPr>
          </a:p>
        </c:rich>
      </c:tx>
      <c:layout>
        <c:manualLayout>
          <c:xMode val="edge"/>
          <c:yMode val="edge"/>
          <c:x val="0.21112466535750418"/>
          <c:y val="4.1159700210515581E-3"/>
        </c:manualLayout>
      </c:layout>
      <c:overlay val="0"/>
      <c:spPr>
        <a:solidFill>
          <a:srgbClr val="44546A">
            <a:lumMod val="20000"/>
            <a:lumOff val="80000"/>
          </a:srgbClr>
        </a:solid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B Titr" panose="00000700000000000000" pitchFamily="2" charset="-78"/>
            </a:defRPr>
          </a:pPr>
          <a:endParaRPr lang="en-US"/>
        </a:p>
      </c:txPr>
    </c:title>
    <c:autoTitleDeleted val="0"/>
    <c:plotArea>
      <c:layout>
        <c:manualLayout>
          <c:layoutTarget val="inner"/>
          <c:xMode val="edge"/>
          <c:yMode val="edge"/>
          <c:x val="2.5462853412753457E-2"/>
          <c:y val="0.26692164390198042"/>
          <c:w val="0.94907407407407407"/>
          <c:h val="0.60549157220556904"/>
        </c:manualLayout>
      </c:layout>
      <c:barChart>
        <c:barDir val="col"/>
        <c:grouping val="clustered"/>
        <c:varyColors val="0"/>
        <c:ser>
          <c:idx val="0"/>
          <c:order val="0"/>
          <c:tx>
            <c:strRef>
              <c:f>Sheet1!$B$1</c:f>
              <c:strCache>
                <c:ptCount val="1"/>
                <c:pt idx="0">
                  <c:v>درصد بستری بدون لحاظ بستری موقت در تعداد بستری</c:v>
                </c:pt>
              </c:strCache>
            </c:strRef>
          </c:tx>
          <c:spPr>
            <a:solidFill>
              <a:srgbClr val="5B9BD5">
                <a:lumMod val="60000"/>
                <a:lumOff val="40000"/>
              </a:srgbClr>
            </a:solidFill>
            <a:ln>
              <a:solidFill>
                <a:srgbClr val="5B9BD5">
                  <a:lumMod val="60000"/>
                  <a:lumOff val="40000"/>
                </a:srgbClr>
              </a:solidFill>
            </a:ln>
            <a:effectLst/>
          </c:spPr>
          <c:invertIfNegative val="0"/>
          <c:dPt>
            <c:idx val="0"/>
            <c:invertIfNegative val="0"/>
            <c:bubble3D val="0"/>
            <c:spPr>
              <a:solidFill>
                <a:srgbClr val="5B9BD5">
                  <a:lumMod val="60000"/>
                  <a:lumOff val="40000"/>
                </a:srgbClr>
              </a:solidFill>
              <a:ln>
                <a:solidFill>
                  <a:srgbClr val="5B9BD5">
                    <a:lumMod val="60000"/>
                    <a:lumOff val="40000"/>
                  </a:srgbClr>
                </a:solidFill>
              </a:ln>
              <a:effectLst/>
            </c:spPr>
            <c:extLst>
              <c:ext xmlns:c16="http://schemas.microsoft.com/office/drawing/2014/chart" uri="{C3380CC4-5D6E-409C-BE32-E72D297353CC}">
                <c16:uniqueId val="{00000001-91FA-4599-B92C-8AD7943ACAD2}"/>
              </c:ext>
            </c:extLst>
          </c:dPt>
          <c:dPt>
            <c:idx val="1"/>
            <c:invertIfNegative val="0"/>
            <c:bubble3D val="0"/>
            <c:spPr>
              <a:solidFill>
                <a:srgbClr val="5B9BD5">
                  <a:lumMod val="60000"/>
                  <a:lumOff val="40000"/>
                </a:srgbClr>
              </a:solidFill>
              <a:ln>
                <a:solidFill>
                  <a:srgbClr val="5B9BD5">
                    <a:lumMod val="60000"/>
                    <a:lumOff val="40000"/>
                  </a:srgbClr>
                </a:solidFill>
              </a:ln>
              <a:effectLst/>
            </c:spPr>
            <c:extLst>
              <c:ext xmlns:c16="http://schemas.microsoft.com/office/drawing/2014/chart" uri="{C3380CC4-5D6E-409C-BE32-E72D297353CC}">
                <c16:uniqueId val="{00000003-91FA-4599-B92C-8AD7943ACAD2}"/>
              </c:ext>
            </c:extLst>
          </c:dPt>
          <c:dPt>
            <c:idx val="2"/>
            <c:invertIfNegative val="0"/>
            <c:bubble3D val="0"/>
            <c:spPr>
              <a:solidFill>
                <a:srgbClr val="5B9BD5">
                  <a:lumMod val="60000"/>
                  <a:lumOff val="40000"/>
                </a:srgbClr>
              </a:solidFill>
              <a:ln>
                <a:solidFill>
                  <a:srgbClr val="5B9BD5">
                    <a:lumMod val="60000"/>
                    <a:lumOff val="40000"/>
                  </a:srgbClr>
                </a:solidFill>
              </a:ln>
              <a:effectLst/>
            </c:spPr>
            <c:extLst>
              <c:ext xmlns:c16="http://schemas.microsoft.com/office/drawing/2014/chart" uri="{C3380CC4-5D6E-409C-BE32-E72D297353CC}">
                <c16:uniqueId val="{00000005-91FA-4599-B92C-8AD7943ACAD2}"/>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پیک 2</c:v>
                </c:pt>
                <c:pt idx="1">
                  <c:v>پیک 3</c:v>
                </c:pt>
                <c:pt idx="2">
                  <c:v>پیک 4</c:v>
                </c:pt>
              </c:strCache>
            </c:strRef>
          </c:cat>
          <c:val>
            <c:numRef>
              <c:f>Sheet1!$B$2:$B$4</c:f>
              <c:numCache>
                <c:formatCode>0.0</c:formatCode>
                <c:ptCount val="3"/>
                <c:pt idx="0">
                  <c:v>18.259934805557382</c:v>
                </c:pt>
                <c:pt idx="1">
                  <c:v>20.100000000000001</c:v>
                </c:pt>
                <c:pt idx="2">
                  <c:v>18</c:v>
                </c:pt>
              </c:numCache>
            </c:numRef>
          </c:val>
          <c:extLst>
            <c:ext xmlns:c16="http://schemas.microsoft.com/office/drawing/2014/chart" uri="{C3380CC4-5D6E-409C-BE32-E72D297353CC}">
              <c16:uniqueId val="{00000006-91FA-4599-B92C-8AD7943ACAD2}"/>
            </c:ext>
          </c:extLst>
        </c:ser>
        <c:ser>
          <c:idx val="1"/>
          <c:order val="1"/>
          <c:tx>
            <c:strRef>
              <c:f>Sheet1!$C$1</c:f>
              <c:strCache>
                <c:ptCount val="1"/>
                <c:pt idx="0">
                  <c:v>درصد بستری با لحاظ بستری موقت در تعداد بستری</c:v>
                </c:pt>
              </c:strCache>
            </c:strRef>
          </c:tx>
          <c:spPr>
            <a:solidFill>
              <a:srgbClr val="4472C4">
                <a:lumMod val="50000"/>
              </a:srgbClr>
            </a:solidFill>
            <a:ln>
              <a:solidFill>
                <a:srgbClr val="4472C4">
                  <a:lumMod val="75000"/>
                </a:srgb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پیک 2</c:v>
                </c:pt>
                <c:pt idx="1">
                  <c:v>پیک 3</c:v>
                </c:pt>
                <c:pt idx="2">
                  <c:v>پیک 4</c:v>
                </c:pt>
              </c:strCache>
            </c:strRef>
          </c:cat>
          <c:val>
            <c:numRef>
              <c:f>Sheet1!$C$2:$C$4</c:f>
              <c:numCache>
                <c:formatCode>General</c:formatCode>
                <c:ptCount val="3"/>
                <c:pt idx="0">
                  <c:v>18.3</c:v>
                </c:pt>
                <c:pt idx="1">
                  <c:v>20.2</c:v>
                </c:pt>
                <c:pt idx="2">
                  <c:v>21.4</c:v>
                </c:pt>
              </c:numCache>
            </c:numRef>
          </c:val>
          <c:extLst>
            <c:ext xmlns:c16="http://schemas.microsoft.com/office/drawing/2014/chart" uri="{C3380CC4-5D6E-409C-BE32-E72D297353CC}">
              <c16:uniqueId val="{00000007-91FA-4599-B92C-8AD7943ACAD2}"/>
            </c:ext>
          </c:extLst>
        </c:ser>
        <c:dLbls>
          <c:showLegendKey val="0"/>
          <c:showVal val="0"/>
          <c:showCatName val="0"/>
          <c:showSerName val="0"/>
          <c:showPercent val="0"/>
          <c:showBubbleSize val="0"/>
        </c:dLbls>
        <c:gapWidth val="219"/>
        <c:overlap val="-27"/>
        <c:axId val="164983120"/>
        <c:axId val="164990192"/>
      </c:barChart>
      <c:catAx>
        <c:axId val="1649831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B Titr" panose="00000700000000000000" pitchFamily="2" charset="-78"/>
              </a:defRPr>
            </a:pPr>
            <a:endParaRPr lang="en-US"/>
          </a:p>
        </c:txPr>
        <c:crossAx val="164990192"/>
        <c:crosses val="autoZero"/>
        <c:auto val="1"/>
        <c:lblAlgn val="ctr"/>
        <c:lblOffset val="100"/>
        <c:noMultiLvlLbl val="0"/>
      </c:catAx>
      <c:valAx>
        <c:axId val="164990192"/>
        <c:scaling>
          <c:orientation val="minMax"/>
          <c:min val="0"/>
        </c:scaling>
        <c:delete val="1"/>
        <c:axPos val="l"/>
        <c:numFmt formatCode="0.0" sourceLinked="1"/>
        <c:majorTickMark val="out"/>
        <c:minorTickMark val="none"/>
        <c:tickLblPos val="nextTo"/>
        <c:crossAx val="164983120"/>
        <c:crosses val="autoZero"/>
        <c:crossBetween val="between"/>
      </c:valAx>
      <c:spPr>
        <a:noFill/>
        <a:ln>
          <a:noFill/>
        </a:ln>
        <a:effectLst/>
      </c:spPr>
    </c:plotArea>
    <c:legend>
      <c:legendPos val="r"/>
      <c:layout>
        <c:manualLayout>
          <c:xMode val="edge"/>
          <c:yMode val="edge"/>
          <c:x val="2.7828692145189168E-2"/>
          <c:y val="0.10396107968402581"/>
          <c:w val="0.95226668325334063"/>
          <c:h val="0.12460291279619191"/>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B Titr" panose="00000700000000000000" pitchFamily="2" charset="-78"/>
            </a:defRPr>
          </a:pPr>
          <a:endParaRPr lang="en-US"/>
        </a:p>
      </c:txPr>
    </c:legend>
    <c:plotVisOnly val="1"/>
    <c:dispBlanksAs val="gap"/>
    <c:showDLblsOverMax val="0"/>
  </c:chart>
  <c:spPr>
    <a:noFill/>
    <a:ln>
      <a:solidFill>
        <a:srgbClr val="5D739A"/>
      </a:solidFill>
    </a:ln>
    <a:effectLst/>
  </c:spPr>
  <c:txPr>
    <a:bodyPr/>
    <a:lstStyle/>
    <a:p>
      <a:pPr>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325470235816224"/>
          <c:y val="7.3745860899389393E-2"/>
          <c:w val="0.50287582058629454"/>
          <c:h val="0.87951239289390115"/>
        </c:manualLayout>
      </c:layout>
      <c:radarChart>
        <c:radarStyle val="marker"/>
        <c:varyColors val="0"/>
        <c:ser>
          <c:idx val="0"/>
          <c:order val="0"/>
          <c:tx>
            <c:strRef>
              <c:f>Sheet1!$B$1</c:f>
              <c:strCache>
                <c:ptCount val="1"/>
                <c:pt idx="0">
                  <c:v>درصد اشغال بخش ویژه هفته گذشته</c:v>
                </c:pt>
              </c:strCache>
            </c:strRef>
          </c:tx>
          <c:spPr>
            <a:ln w="34925" cap="rnd">
              <a:solidFill>
                <a:srgbClr val="33CC33"/>
              </a:solidFill>
              <a:round/>
            </a:ln>
            <a:effectLst>
              <a:outerShdw blurRad="57150" dist="19050" dir="5400000" algn="ctr" rotWithShape="0">
                <a:srgbClr val="000000">
                  <a:alpha val="63000"/>
                </a:srgbClr>
              </a:outerShdw>
            </a:effectLst>
          </c:spPr>
          <c:marker>
            <c:symbol val="circle"/>
            <c:size val="6"/>
            <c:spPr>
              <a:solidFill>
                <a:srgbClr val="33CC33"/>
              </a:solidFill>
              <a:ln w="9525">
                <a:solidFill>
                  <a:srgbClr val="33CC33"/>
                </a:solidFill>
                <a:round/>
              </a:ln>
              <a:effectLst>
                <a:outerShdw blurRad="57150" dist="19050" dir="5400000" algn="ctr" rotWithShape="0">
                  <a:srgbClr val="000000">
                    <a:alpha val="63000"/>
                  </a:srgbClr>
                </a:outerShdw>
              </a:effectLst>
            </c:spPr>
          </c:marker>
          <c:cat>
            <c:strRef>
              <c:f>Sheet1!$A$2:$A$32</c:f>
              <c:strCache>
                <c:ptCount val="31"/>
                <c:pt idx="0">
                  <c:v>آذربايجان شرقي</c:v>
                </c:pt>
                <c:pt idx="1">
                  <c:v>آذربايجان غربي</c:v>
                </c:pt>
                <c:pt idx="2">
                  <c:v>اردبيل</c:v>
                </c:pt>
                <c:pt idx="3">
                  <c:v>اصفهان</c:v>
                </c:pt>
                <c:pt idx="4">
                  <c:v>البرز</c:v>
                </c:pt>
                <c:pt idx="5">
                  <c:v>ايلام</c:v>
                </c:pt>
                <c:pt idx="6">
                  <c:v>بوشهر</c:v>
                </c:pt>
                <c:pt idx="7">
                  <c:v>تهران</c:v>
                </c:pt>
                <c:pt idx="8">
                  <c:v>چهارمحال بختياري</c:v>
                </c:pt>
                <c:pt idx="9">
                  <c:v>خراسان جنوبي</c:v>
                </c:pt>
                <c:pt idx="10">
                  <c:v>خراسان رضوي</c:v>
                </c:pt>
                <c:pt idx="11">
                  <c:v>خراسان شمالي</c:v>
                </c:pt>
                <c:pt idx="12">
                  <c:v>خوزستان</c:v>
                </c:pt>
                <c:pt idx="13">
                  <c:v>زنجان</c:v>
                </c:pt>
                <c:pt idx="14">
                  <c:v>سمنان</c:v>
                </c:pt>
                <c:pt idx="15">
                  <c:v>سيستان و بلوچستان</c:v>
                </c:pt>
                <c:pt idx="16">
                  <c:v>فارس</c:v>
                </c:pt>
                <c:pt idx="17">
                  <c:v>قزوين</c:v>
                </c:pt>
                <c:pt idx="18">
                  <c:v>قم</c:v>
                </c:pt>
                <c:pt idx="19">
                  <c:v>كردستان</c:v>
                </c:pt>
                <c:pt idx="20">
                  <c:v>كرمان</c:v>
                </c:pt>
                <c:pt idx="21">
                  <c:v>كرمانشاه</c:v>
                </c:pt>
                <c:pt idx="22">
                  <c:v>كهكيلويه و بويراحمد</c:v>
                </c:pt>
                <c:pt idx="23">
                  <c:v>گلستان</c:v>
                </c:pt>
                <c:pt idx="24">
                  <c:v>گيلان</c:v>
                </c:pt>
                <c:pt idx="25">
                  <c:v>لرستان</c:v>
                </c:pt>
                <c:pt idx="26">
                  <c:v>مازندران</c:v>
                </c:pt>
                <c:pt idx="27">
                  <c:v>مرکزي</c:v>
                </c:pt>
                <c:pt idx="28">
                  <c:v>هرمزگان</c:v>
                </c:pt>
                <c:pt idx="29">
                  <c:v>همدان</c:v>
                </c:pt>
                <c:pt idx="30">
                  <c:v>يزد</c:v>
                </c:pt>
              </c:strCache>
            </c:strRef>
          </c:cat>
          <c:val>
            <c:numRef>
              <c:f>Sheet1!$B$2:$B$32</c:f>
              <c:numCache>
                <c:formatCode>0.0</c:formatCode>
                <c:ptCount val="31"/>
                <c:pt idx="0">
                  <c:v>51.456766917293237</c:v>
                </c:pt>
                <c:pt idx="1">
                  <c:v>58.345864661654133</c:v>
                </c:pt>
                <c:pt idx="2">
                  <c:v>74.784276126557998</c:v>
                </c:pt>
                <c:pt idx="3">
                  <c:v>67.933321383760543</c:v>
                </c:pt>
                <c:pt idx="4">
                  <c:v>86.901229334463764</c:v>
                </c:pt>
                <c:pt idx="5">
                  <c:v>122.44897959183673</c:v>
                </c:pt>
                <c:pt idx="6">
                  <c:v>80.357142857142875</c:v>
                </c:pt>
                <c:pt idx="7">
                  <c:v>86.844966297021088</c:v>
                </c:pt>
                <c:pt idx="8">
                  <c:v>79.831932773109244</c:v>
                </c:pt>
                <c:pt idx="9">
                  <c:v>49.783549783549788</c:v>
                </c:pt>
                <c:pt idx="10">
                  <c:v>70.447654717317647</c:v>
                </c:pt>
                <c:pt idx="11">
                  <c:v>54.4918998527246</c:v>
                </c:pt>
                <c:pt idx="12">
                  <c:v>64.713064713064711</c:v>
                </c:pt>
                <c:pt idx="13">
                  <c:v>12.896825396825399</c:v>
                </c:pt>
                <c:pt idx="14">
                  <c:v>57.462090981644053</c:v>
                </c:pt>
                <c:pt idx="15">
                  <c:v>66.708621774701086</c:v>
                </c:pt>
                <c:pt idx="16">
                  <c:v>59.272654209363075</c:v>
                </c:pt>
                <c:pt idx="17">
                  <c:v>89.075630252100851</c:v>
                </c:pt>
                <c:pt idx="18">
                  <c:v>79.365079365079367</c:v>
                </c:pt>
                <c:pt idx="19">
                  <c:v>41.964285714285715</c:v>
                </c:pt>
                <c:pt idx="20">
                  <c:v>47.61904761904762</c:v>
                </c:pt>
                <c:pt idx="21">
                  <c:v>26.164311878597594</c:v>
                </c:pt>
                <c:pt idx="22">
                  <c:v>89.552238805970148</c:v>
                </c:pt>
                <c:pt idx="23">
                  <c:v>127.06043956043958</c:v>
                </c:pt>
                <c:pt idx="24">
                  <c:v>75.858250276854932</c:v>
                </c:pt>
                <c:pt idx="25">
                  <c:v>42.857142857142854</c:v>
                </c:pt>
                <c:pt idx="26">
                  <c:v>96.694892105981978</c:v>
                </c:pt>
                <c:pt idx="27">
                  <c:v>62.541145490454255</c:v>
                </c:pt>
                <c:pt idx="28">
                  <c:v>95.779220779220793</c:v>
                </c:pt>
                <c:pt idx="29">
                  <c:v>73.229291716686674</c:v>
                </c:pt>
                <c:pt idx="30">
                  <c:v>97.3</c:v>
                </c:pt>
              </c:numCache>
            </c:numRef>
          </c:val>
          <c:extLst>
            <c:ext xmlns:c16="http://schemas.microsoft.com/office/drawing/2014/chart" uri="{C3380CC4-5D6E-409C-BE32-E72D297353CC}">
              <c16:uniqueId val="{00000000-2DEB-4A63-9F65-E99930A5272E}"/>
            </c:ext>
          </c:extLst>
        </c:ser>
        <c:ser>
          <c:idx val="1"/>
          <c:order val="1"/>
          <c:tx>
            <c:strRef>
              <c:f>Sheet1!$C$1</c:f>
              <c:strCache>
                <c:ptCount val="1"/>
                <c:pt idx="0">
                  <c:v>درصد اشغال ویژه فعلی</c:v>
                </c:pt>
              </c:strCache>
            </c:strRef>
          </c:tx>
          <c:spPr>
            <a:ln w="34925" cap="rnd">
              <a:solidFill>
                <a:srgbClr val="FF0000"/>
              </a:solidFill>
              <a:round/>
            </a:ln>
            <a:effectLst>
              <a:outerShdw blurRad="57150" dist="19050" dir="5400000" algn="ctr" rotWithShape="0">
                <a:srgbClr val="000000">
                  <a:alpha val="63000"/>
                </a:srgbClr>
              </a:outerShdw>
            </a:effectLst>
          </c:spPr>
          <c:marker>
            <c:symbol val="circle"/>
            <c:size val="6"/>
            <c:spPr>
              <a:solidFill>
                <a:srgbClr val="FF0000"/>
              </a:solidFill>
              <a:ln w="9525">
                <a:solidFill>
                  <a:srgbClr val="FF0000"/>
                </a:solidFill>
                <a:round/>
              </a:ln>
              <a:effectLst>
                <a:outerShdw blurRad="57150" dist="19050" dir="5400000" algn="ctr" rotWithShape="0">
                  <a:srgbClr val="000000">
                    <a:alpha val="63000"/>
                  </a:srgbClr>
                </a:outerShdw>
              </a:effectLst>
            </c:spPr>
          </c:marker>
          <c:cat>
            <c:strRef>
              <c:f>Sheet1!$A$2:$A$32</c:f>
              <c:strCache>
                <c:ptCount val="31"/>
                <c:pt idx="0">
                  <c:v>آذربايجان شرقي</c:v>
                </c:pt>
                <c:pt idx="1">
                  <c:v>آذربايجان غربي</c:v>
                </c:pt>
                <c:pt idx="2">
                  <c:v>اردبيل</c:v>
                </c:pt>
                <c:pt idx="3">
                  <c:v>اصفهان</c:v>
                </c:pt>
                <c:pt idx="4">
                  <c:v>البرز</c:v>
                </c:pt>
                <c:pt idx="5">
                  <c:v>ايلام</c:v>
                </c:pt>
                <c:pt idx="6">
                  <c:v>بوشهر</c:v>
                </c:pt>
                <c:pt idx="7">
                  <c:v>تهران</c:v>
                </c:pt>
                <c:pt idx="8">
                  <c:v>چهارمحال بختياري</c:v>
                </c:pt>
                <c:pt idx="9">
                  <c:v>خراسان جنوبي</c:v>
                </c:pt>
                <c:pt idx="10">
                  <c:v>خراسان رضوي</c:v>
                </c:pt>
                <c:pt idx="11">
                  <c:v>خراسان شمالي</c:v>
                </c:pt>
                <c:pt idx="12">
                  <c:v>خوزستان</c:v>
                </c:pt>
                <c:pt idx="13">
                  <c:v>زنجان</c:v>
                </c:pt>
                <c:pt idx="14">
                  <c:v>سمنان</c:v>
                </c:pt>
                <c:pt idx="15">
                  <c:v>سيستان و بلوچستان</c:v>
                </c:pt>
                <c:pt idx="16">
                  <c:v>فارس</c:v>
                </c:pt>
                <c:pt idx="17">
                  <c:v>قزوين</c:v>
                </c:pt>
                <c:pt idx="18">
                  <c:v>قم</c:v>
                </c:pt>
                <c:pt idx="19">
                  <c:v>كردستان</c:v>
                </c:pt>
                <c:pt idx="20">
                  <c:v>كرمان</c:v>
                </c:pt>
                <c:pt idx="21">
                  <c:v>كرمانشاه</c:v>
                </c:pt>
                <c:pt idx="22">
                  <c:v>كهكيلويه و بويراحمد</c:v>
                </c:pt>
                <c:pt idx="23">
                  <c:v>گلستان</c:v>
                </c:pt>
                <c:pt idx="24">
                  <c:v>گيلان</c:v>
                </c:pt>
                <c:pt idx="25">
                  <c:v>لرستان</c:v>
                </c:pt>
                <c:pt idx="26">
                  <c:v>مازندران</c:v>
                </c:pt>
                <c:pt idx="27">
                  <c:v>مرکزي</c:v>
                </c:pt>
                <c:pt idx="28">
                  <c:v>هرمزگان</c:v>
                </c:pt>
                <c:pt idx="29">
                  <c:v>همدان</c:v>
                </c:pt>
                <c:pt idx="30">
                  <c:v>يزد</c:v>
                </c:pt>
              </c:strCache>
            </c:strRef>
          </c:cat>
          <c:val>
            <c:numRef>
              <c:f>Sheet1!$C$2:$C$32</c:f>
              <c:numCache>
                <c:formatCode>0.0</c:formatCode>
                <c:ptCount val="31"/>
                <c:pt idx="0">
                  <c:v>55.686090225563909</c:v>
                </c:pt>
                <c:pt idx="1">
                  <c:v>66.766917293233092</c:v>
                </c:pt>
                <c:pt idx="2">
                  <c:v>86.289549376797709</c:v>
                </c:pt>
                <c:pt idx="3">
                  <c:v>86.216167772002152</c:v>
                </c:pt>
                <c:pt idx="4">
                  <c:v>123.35735481136076</c:v>
                </c:pt>
                <c:pt idx="5">
                  <c:v>142.85714285714286</c:v>
                </c:pt>
                <c:pt idx="6">
                  <c:v>86.309523809523824</c:v>
                </c:pt>
                <c:pt idx="7">
                  <c:v>92.541856925418557</c:v>
                </c:pt>
                <c:pt idx="8">
                  <c:v>88.235294117647072</c:v>
                </c:pt>
                <c:pt idx="9">
                  <c:v>60.606060606060609</c:v>
                </c:pt>
                <c:pt idx="10">
                  <c:v>90.065988942393446</c:v>
                </c:pt>
                <c:pt idx="11">
                  <c:v>98.674521354933745</c:v>
                </c:pt>
                <c:pt idx="12">
                  <c:v>83.231583231583244</c:v>
                </c:pt>
                <c:pt idx="13">
                  <c:v>52.579365079365083</c:v>
                </c:pt>
                <c:pt idx="14">
                  <c:v>50.279329608938554</c:v>
                </c:pt>
                <c:pt idx="15">
                  <c:v>64.191315292636887</c:v>
                </c:pt>
                <c:pt idx="16">
                  <c:v>71.127185051235685</c:v>
                </c:pt>
                <c:pt idx="17">
                  <c:v>105.0420168067227</c:v>
                </c:pt>
                <c:pt idx="18">
                  <c:v>93.370681605975719</c:v>
                </c:pt>
                <c:pt idx="19">
                  <c:v>41.964285714285715</c:v>
                </c:pt>
                <c:pt idx="20">
                  <c:v>88.781275221953194</c:v>
                </c:pt>
                <c:pt idx="21">
                  <c:v>65.934065934065927</c:v>
                </c:pt>
                <c:pt idx="22">
                  <c:v>85.287846481876343</c:v>
                </c:pt>
                <c:pt idx="23">
                  <c:v>160.71428571428572</c:v>
                </c:pt>
                <c:pt idx="24">
                  <c:v>124.03100775193798</c:v>
                </c:pt>
                <c:pt idx="25">
                  <c:v>52.795031055900623</c:v>
                </c:pt>
                <c:pt idx="26">
                  <c:v>108.9866156787763</c:v>
                </c:pt>
                <c:pt idx="27">
                  <c:v>61.882817643186314</c:v>
                </c:pt>
                <c:pt idx="28">
                  <c:v>103.89610389610391</c:v>
                </c:pt>
                <c:pt idx="29">
                  <c:v>85.834333733493395</c:v>
                </c:pt>
                <c:pt idx="30">
                  <c:v>70.054945054945065</c:v>
                </c:pt>
              </c:numCache>
            </c:numRef>
          </c:val>
          <c:extLst>
            <c:ext xmlns:c16="http://schemas.microsoft.com/office/drawing/2014/chart" uri="{C3380CC4-5D6E-409C-BE32-E72D297353CC}">
              <c16:uniqueId val="{00000001-2DEB-4A63-9F65-E99930A5272E}"/>
            </c:ext>
          </c:extLst>
        </c:ser>
        <c:dLbls>
          <c:showLegendKey val="0"/>
          <c:showVal val="0"/>
          <c:showCatName val="0"/>
          <c:showSerName val="0"/>
          <c:showPercent val="0"/>
          <c:showBubbleSize val="0"/>
        </c:dLbls>
        <c:axId val="1465212464"/>
        <c:axId val="1465214128"/>
      </c:radarChart>
      <c:catAx>
        <c:axId val="1465212464"/>
        <c:scaling>
          <c:orientation val="minMax"/>
        </c:scaling>
        <c:delete val="0"/>
        <c:axPos val="b"/>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low"/>
        <c:spPr>
          <a:noFill/>
          <a:ln w="12700" cap="flat" cmpd="sng" algn="ctr">
            <a:solidFill>
              <a:schemeClr val="lt1">
                <a:lumMod val="95000"/>
                <a:alpha val="54000"/>
              </a:schemeClr>
            </a:solidFill>
            <a:round/>
          </a:ln>
          <a:effectLst/>
        </c:spPr>
        <c:txPr>
          <a:bodyPr rot="0" spcFirstLastPara="1" vertOverflow="ellipsis" wrap="square" anchor="ctr" anchorCtr="1"/>
          <a:lstStyle/>
          <a:p>
            <a:pPr>
              <a:defRPr sz="1000" b="0" i="0" u="none" strike="noStrike" kern="1200" baseline="0">
                <a:solidFill>
                  <a:schemeClr val="tx1"/>
                </a:solidFill>
                <a:latin typeface="+mn-lt"/>
                <a:ea typeface="+mn-ea"/>
                <a:cs typeface="B Titr" panose="00000700000000000000" pitchFamily="2" charset="-78"/>
              </a:defRPr>
            </a:pPr>
            <a:endParaRPr lang="en-US"/>
          </a:p>
        </c:txPr>
        <c:crossAx val="1465214128"/>
        <c:crosses val="autoZero"/>
        <c:auto val="1"/>
        <c:lblAlgn val="ctr"/>
        <c:lblOffset val="100"/>
        <c:noMultiLvlLbl val="0"/>
      </c:catAx>
      <c:valAx>
        <c:axId val="1465214128"/>
        <c:scaling>
          <c:orientation val="minMax"/>
          <c:max val="180"/>
          <c:min val="0"/>
        </c:scaling>
        <c:delete val="0"/>
        <c:axPos val="l"/>
        <c:majorGridlines>
          <c:spPr>
            <a:ln w="9525" cap="flat" cmpd="sng" algn="ctr">
              <a:solidFill>
                <a:schemeClr val="tx1">
                  <a:alpha val="10000"/>
                </a:schemeClr>
              </a:solidFill>
              <a:prstDash val="sysDot"/>
              <a:round/>
            </a:ln>
            <a:effectLst/>
          </c:spPr>
        </c:majorGridlines>
        <c:numFmt formatCode="0.0" sourceLinked="1"/>
        <c:majorTickMark val="none"/>
        <c:minorTickMark val="none"/>
        <c:tickLblPos val="nextTo"/>
        <c:spPr>
          <a:noFill/>
          <a:ln>
            <a:solidFill>
              <a:srgbClr val="EAF4E4"/>
            </a:solidFill>
          </a:ln>
          <a:effectLst/>
        </c:spPr>
        <c:txPr>
          <a:bodyPr rot="-60000000" spcFirstLastPara="1" vertOverflow="ellipsis" vert="horz" wrap="square" anchor="ctr" anchorCtr="1"/>
          <a:lstStyle/>
          <a:p>
            <a:pPr>
              <a:defRPr sz="800" b="1" i="0" u="none" strike="noStrike" kern="1200" baseline="0">
                <a:solidFill>
                  <a:schemeClr val="accent6">
                    <a:lumMod val="50000"/>
                  </a:schemeClr>
                </a:solidFill>
                <a:latin typeface="Times New Roman" panose="02020603050405020304" pitchFamily="18" charset="0"/>
                <a:ea typeface="+mn-ea"/>
                <a:cs typeface="Times New Roman" panose="02020603050405020304" pitchFamily="18" charset="0"/>
              </a:defRPr>
            </a:pPr>
            <a:endParaRPr lang="en-US"/>
          </a:p>
        </c:txPr>
        <c:crossAx val="1465212464"/>
        <c:crosses val="autoZero"/>
        <c:crossBetween val="between"/>
        <c:majorUnit val="10"/>
      </c:valAx>
      <c:spPr>
        <a:noFill/>
        <a:ln>
          <a:noFill/>
        </a:ln>
        <a:effectLst/>
      </c:spPr>
    </c:plotArea>
    <c:legend>
      <c:legendPos val="t"/>
      <c:layout>
        <c:manualLayout>
          <c:xMode val="edge"/>
          <c:yMode val="edge"/>
          <c:x val="0.74744084459958282"/>
          <c:y val="2.2877872193757764E-2"/>
          <c:w val="0.25061154465921925"/>
          <c:h val="0.17673093218917899"/>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B Titr" panose="00000700000000000000" pitchFamily="2" charset="-78"/>
            </a:defRPr>
          </a:pPr>
          <a:endParaRPr lang="en-US"/>
        </a:p>
      </c:txPr>
    </c:legend>
    <c:plotVisOnly val="1"/>
    <c:dispBlanksAs val="gap"/>
    <c:showDLblsOverMax val="0"/>
  </c:chart>
  <c:spPr>
    <a:solidFill>
      <a:srgbClr val="FBFDF9"/>
    </a:solidFill>
    <a:ln>
      <a:solidFill>
        <a:srgbClr val="00B050"/>
      </a:solidFill>
    </a:ln>
    <a:effectLst/>
  </c:spPr>
  <c:txPr>
    <a:bodyPr/>
    <a:lstStyle/>
    <a:p>
      <a:pPr>
        <a:defRPr/>
      </a:pPr>
      <a:endParaRPr lang="en-US"/>
    </a:p>
  </c:txPr>
  <c:externalData r:id="rId4">
    <c:autoUpdate val="0"/>
  </c:externalData>
  <c:userShapes r:id="rId5"/>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B Titr" panose="00000700000000000000" pitchFamily="2" charset="-78"/>
              </a:defRPr>
            </a:pPr>
            <a:r>
              <a:rPr lang="fa-IR" dirty="0">
                <a:solidFill>
                  <a:srgbClr val="FF0000"/>
                </a:solidFill>
                <a:cs typeface="B Titr" panose="00000700000000000000" pitchFamily="2" charset="-78"/>
              </a:rPr>
              <a:t>ماکزیمم</a:t>
            </a:r>
            <a:r>
              <a:rPr lang="fa-IR" dirty="0">
                <a:cs typeface="B Titr" panose="00000700000000000000" pitchFamily="2" charset="-78"/>
              </a:rPr>
              <a:t> بیمار بستری شده  موجود</a:t>
            </a:r>
          </a:p>
        </c:rich>
      </c:tx>
      <c:layout>
        <c:manualLayout>
          <c:xMode val="edge"/>
          <c:yMode val="edge"/>
          <c:x val="0.74154919782702344"/>
          <c:y val="2.0139054622031968E-2"/>
        </c:manualLayout>
      </c:layout>
      <c:overlay val="0"/>
      <c:spPr>
        <a:solidFill>
          <a:schemeClr val="bg2"/>
        </a:solid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B Titr" panose="00000700000000000000" pitchFamily="2" charset="-78"/>
            </a:defRPr>
          </a:pPr>
          <a:endParaRPr lang="en-US"/>
        </a:p>
      </c:txPr>
    </c:title>
    <c:autoTitleDeleted val="0"/>
    <c:plotArea>
      <c:layout>
        <c:manualLayout>
          <c:layoutTarget val="inner"/>
          <c:xMode val="edge"/>
          <c:yMode val="edge"/>
          <c:x val="1.1432928544646712E-2"/>
          <c:y val="2.2090124648062082E-2"/>
          <c:w val="0.65740545440714648"/>
          <c:h val="0.42453464115614031"/>
        </c:manualLayout>
      </c:layout>
      <c:barChart>
        <c:barDir val="col"/>
        <c:grouping val="clustered"/>
        <c:varyColors val="0"/>
        <c:ser>
          <c:idx val="0"/>
          <c:order val="0"/>
          <c:tx>
            <c:strRef>
              <c:f>Sheet1!$B$1</c:f>
              <c:strCache>
                <c:ptCount val="1"/>
                <c:pt idx="0">
                  <c:v>ماکزیمم بیمار بستری شده موجود کل</c:v>
                </c:pt>
              </c:strCache>
            </c:strRef>
          </c:tx>
          <c:spPr>
            <a:solidFill>
              <a:srgbClr val="FF7C80"/>
            </a:solidFill>
            <a:ln>
              <a:solidFill>
                <a:srgbClr val="FF7C8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trendline>
            <c:spPr>
              <a:ln w="19050" cap="rnd" cmpd="sng">
                <a:solidFill>
                  <a:srgbClr val="FF0000"/>
                </a:solidFill>
                <a:prstDash val="sysDot"/>
              </a:ln>
              <a:effectLst/>
            </c:spPr>
            <c:trendlineType val="linear"/>
            <c:dispRSqr val="0"/>
            <c:dispEq val="0"/>
          </c:trendline>
          <c:cat>
            <c:strRef>
              <c:f>Sheet1!$A$2:$A$5</c:f>
              <c:strCache>
                <c:ptCount val="4"/>
                <c:pt idx="0">
                  <c:v>پیک دوم</c:v>
                </c:pt>
                <c:pt idx="1">
                  <c:v>پیک سوم</c:v>
                </c:pt>
                <c:pt idx="2">
                  <c:v>پیک چهارم</c:v>
                </c:pt>
                <c:pt idx="3">
                  <c:v>پیک پنجم - فاز صعودی تا 15 مرداد</c:v>
                </c:pt>
              </c:strCache>
            </c:strRef>
          </c:cat>
          <c:val>
            <c:numRef>
              <c:f>Sheet1!$B$2:$B$5</c:f>
              <c:numCache>
                <c:formatCode>General</c:formatCode>
                <c:ptCount val="4"/>
                <c:pt idx="0">
                  <c:v>20128</c:v>
                </c:pt>
                <c:pt idx="1">
                  <c:v>31222</c:v>
                </c:pt>
                <c:pt idx="2">
                  <c:v>36566</c:v>
                </c:pt>
                <c:pt idx="3">
                  <c:v>43705</c:v>
                </c:pt>
              </c:numCache>
            </c:numRef>
          </c:val>
          <c:extLst>
            <c:ext xmlns:c16="http://schemas.microsoft.com/office/drawing/2014/chart" uri="{C3380CC4-5D6E-409C-BE32-E72D297353CC}">
              <c16:uniqueId val="{00000000-3274-4E24-831A-3AECC5CE0F7C}"/>
            </c:ext>
          </c:extLst>
        </c:ser>
        <c:ser>
          <c:idx val="1"/>
          <c:order val="1"/>
          <c:tx>
            <c:strRef>
              <c:f>Sheet1!$C$1</c:f>
              <c:strCache>
                <c:ptCount val="1"/>
                <c:pt idx="0">
                  <c:v>ماکزیمم بیمار بستری شده  موجود عادی</c:v>
                </c:pt>
              </c:strCache>
            </c:strRef>
          </c:tx>
          <c:spPr>
            <a:solidFill>
              <a:srgbClr val="6699FF"/>
            </a:solidFill>
            <a:ln>
              <a:solidFill>
                <a:srgbClr val="6699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cmpd="sng">
                <a:solidFill>
                  <a:srgbClr val="6699FF"/>
                </a:solidFill>
                <a:prstDash val="sysDot"/>
              </a:ln>
              <a:effectLst/>
            </c:spPr>
            <c:trendlineType val="linear"/>
            <c:dispRSqr val="0"/>
            <c:dispEq val="0"/>
          </c:trendline>
          <c:cat>
            <c:strRef>
              <c:f>Sheet1!$A$2:$A$5</c:f>
              <c:strCache>
                <c:ptCount val="4"/>
                <c:pt idx="0">
                  <c:v>پیک دوم</c:v>
                </c:pt>
                <c:pt idx="1">
                  <c:v>پیک سوم</c:v>
                </c:pt>
                <c:pt idx="2">
                  <c:v>پیک چهارم</c:v>
                </c:pt>
                <c:pt idx="3">
                  <c:v>پیک پنجم - فاز صعودی تا 15 مرداد</c:v>
                </c:pt>
              </c:strCache>
            </c:strRef>
          </c:cat>
          <c:val>
            <c:numRef>
              <c:f>Sheet1!$C$2:$C$5</c:f>
              <c:numCache>
                <c:formatCode>General</c:formatCode>
                <c:ptCount val="4"/>
                <c:pt idx="0">
                  <c:v>15840</c:v>
                </c:pt>
                <c:pt idx="1">
                  <c:v>24840</c:v>
                </c:pt>
                <c:pt idx="2">
                  <c:v>29996</c:v>
                </c:pt>
                <c:pt idx="3">
                  <c:v>36368</c:v>
                </c:pt>
              </c:numCache>
            </c:numRef>
          </c:val>
          <c:extLst>
            <c:ext xmlns:c16="http://schemas.microsoft.com/office/drawing/2014/chart" uri="{C3380CC4-5D6E-409C-BE32-E72D297353CC}">
              <c16:uniqueId val="{00000000-1633-4F2E-A317-0CA3D2D60DC1}"/>
            </c:ext>
          </c:extLst>
        </c:ser>
        <c:ser>
          <c:idx val="2"/>
          <c:order val="2"/>
          <c:tx>
            <c:strRef>
              <c:f>Sheet1!$D$1</c:f>
              <c:strCache>
                <c:ptCount val="1"/>
                <c:pt idx="0">
                  <c:v>ماکزیمم بیمار بستری شده موجود ویژه</c:v>
                </c:pt>
              </c:strCache>
            </c:strRef>
          </c:tx>
          <c:spPr>
            <a:solidFill>
              <a:srgbClr val="7030A0"/>
            </a:solidFill>
            <a:ln>
              <a:solidFill>
                <a:srgbClr val="7030A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lumMod val="50000"/>
                  </a:schemeClr>
                </a:solidFill>
                <a:prstDash val="sysDot"/>
              </a:ln>
              <a:effectLst/>
            </c:spPr>
            <c:trendlineType val="linear"/>
            <c:dispRSqr val="0"/>
            <c:dispEq val="0"/>
          </c:trendline>
          <c:cat>
            <c:strRef>
              <c:f>Sheet1!$A$2:$A$5</c:f>
              <c:strCache>
                <c:ptCount val="4"/>
                <c:pt idx="0">
                  <c:v>پیک دوم</c:v>
                </c:pt>
                <c:pt idx="1">
                  <c:v>پیک سوم</c:v>
                </c:pt>
                <c:pt idx="2">
                  <c:v>پیک چهارم</c:v>
                </c:pt>
                <c:pt idx="3">
                  <c:v>پیک پنجم - فاز صعودی تا 15 مرداد</c:v>
                </c:pt>
              </c:strCache>
            </c:strRef>
          </c:cat>
          <c:val>
            <c:numRef>
              <c:f>Sheet1!$D$2:$D$5</c:f>
              <c:numCache>
                <c:formatCode>General</c:formatCode>
                <c:ptCount val="4"/>
                <c:pt idx="0">
                  <c:v>4516</c:v>
                </c:pt>
                <c:pt idx="1">
                  <c:v>6574</c:v>
                </c:pt>
                <c:pt idx="2">
                  <c:v>6723</c:v>
                </c:pt>
                <c:pt idx="3">
                  <c:v>7509</c:v>
                </c:pt>
              </c:numCache>
            </c:numRef>
          </c:val>
          <c:extLst>
            <c:ext xmlns:c16="http://schemas.microsoft.com/office/drawing/2014/chart" uri="{C3380CC4-5D6E-409C-BE32-E72D297353CC}">
              <c16:uniqueId val="{00000001-1633-4F2E-A317-0CA3D2D60DC1}"/>
            </c:ext>
          </c:extLst>
        </c:ser>
        <c:ser>
          <c:idx val="3"/>
          <c:order val="3"/>
          <c:tx>
            <c:strRef>
              <c:f>Sheet1!$E$1</c:f>
              <c:strCache>
                <c:ptCount val="1"/>
                <c:pt idx="0">
                  <c:v>ماکزیمم بیمار انتوبه موجود</c:v>
                </c:pt>
              </c:strCache>
            </c:strRef>
          </c:tx>
          <c:spPr>
            <a:solidFill>
              <a:schemeClr val="accent4">
                <a:lumMod val="60000"/>
                <a:lumOff val="40000"/>
              </a:schemeClr>
            </a:solidFill>
            <a:ln>
              <a:solidFill>
                <a:schemeClr val="accent5">
                  <a:lumMod val="60000"/>
                  <a:lumOff val="4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cmpd="sng">
                <a:solidFill>
                  <a:schemeClr val="accent3">
                    <a:lumMod val="60000"/>
                    <a:lumOff val="40000"/>
                  </a:schemeClr>
                </a:solidFill>
                <a:prstDash val="sysDot"/>
              </a:ln>
              <a:effectLst/>
            </c:spPr>
            <c:trendlineType val="linear"/>
            <c:dispRSqr val="0"/>
            <c:dispEq val="0"/>
          </c:trendline>
          <c:cat>
            <c:strRef>
              <c:f>Sheet1!$A$2:$A$5</c:f>
              <c:strCache>
                <c:ptCount val="4"/>
                <c:pt idx="0">
                  <c:v>پیک دوم</c:v>
                </c:pt>
                <c:pt idx="1">
                  <c:v>پیک سوم</c:v>
                </c:pt>
                <c:pt idx="2">
                  <c:v>پیک چهارم</c:v>
                </c:pt>
                <c:pt idx="3">
                  <c:v>پیک پنجم - فاز صعودی تا 15 مرداد</c:v>
                </c:pt>
              </c:strCache>
            </c:strRef>
          </c:cat>
          <c:val>
            <c:numRef>
              <c:f>Sheet1!$E$2:$E$5</c:f>
              <c:numCache>
                <c:formatCode>General</c:formatCode>
                <c:ptCount val="4"/>
                <c:pt idx="0">
                  <c:v>1736</c:v>
                </c:pt>
                <c:pt idx="1">
                  <c:v>2431</c:v>
                </c:pt>
                <c:pt idx="2">
                  <c:v>2060</c:v>
                </c:pt>
                <c:pt idx="3">
                  <c:v>2161</c:v>
                </c:pt>
              </c:numCache>
            </c:numRef>
          </c:val>
          <c:extLst>
            <c:ext xmlns:c16="http://schemas.microsoft.com/office/drawing/2014/chart" uri="{C3380CC4-5D6E-409C-BE32-E72D297353CC}">
              <c16:uniqueId val="{00000002-1633-4F2E-A317-0CA3D2D60DC1}"/>
            </c:ext>
          </c:extLst>
        </c:ser>
        <c:dLbls>
          <c:showLegendKey val="0"/>
          <c:showVal val="0"/>
          <c:showCatName val="0"/>
          <c:showSerName val="0"/>
          <c:showPercent val="0"/>
          <c:showBubbleSize val="0"/>
        </c:dLbls>
        <c:gapWidth val="219"/>
        <c:overlap val="-27"/>
        <c:axId val="757143888"/>
        <c:axId val="757146840"/>
      </c:barChart>
      <c:catAx>
        <c:axId val="757143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B Titr" panose="00000700000000000000" pitchFamily="2" charset="-78"/>
              </a:defRPr>
            </a:pPr>
            <a:endParaRPr lang="en-US"/>
          </a:p>
        </c:txPr>
        <c:crossAx val="757146840"/>
        <c:crosses val="autoZero"/>
        <c:auto val="1"/>
        <c:lblAlgn val="ctr"/>
        <c:lblOffset val="100"/>
        <c:noMultiLvlLbl val="0"/>
      </c:catAx>
      <c:valAx>
        <c:axId val="75714684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57143888"/>
        <c:crosses val="autoZero"/>
        <c:crossBetween val="between"/>
      </c:valAx>
      <c:spPr>
        <a:noFill/>
        <a:ln>
          <a:noFill/>
        </a:ln>
        <a:effectLst/>
      </c:spPr>
    </c:plotArea>
    <c:legend>
      <c:legendPos val="r"/>
      <c:legendEntry>
        <c:idx val="4"/>
        <c:delete val="1"/>
      </c:legendEntry>
      <c:legendEntry>
        <c:idx val="5"/>
        <c:delete val="1"/>
      </c:legendEntry>
      <c:legendEntry>
        <c:idx val="6"/>
        <c:delete val="1"/>
      </c:legendEntry>
      <c:legendEntry>
        <c:idx val="7"/>
        <c:delete val="1"/>
      </c:legendEntry>
      <c:legendEntry>
        <c:idx val="8"/>
        <c:delete val="1"/>
      </c:legendEntry>
      <c:layout>
        <c:manualLayout>
          <c:xMode val="edge"/>
          <c:yMode val="edge"/>
          <c:x val="0.73857924707413813"/>
          <c:y val="0.12000002378628499"/>
          <c:w val="0.24541465296335657"/>
          <c:h val="0.25847445868361935"/>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B Titr" panose="00000700000000000000" pitchFamily="2" charset="-78"/>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B Titr" panose="00000700000000000000" pitchFamily="2" charset="-78"/>
              </a:defRPr>
            </a:pPr>
            <a:r>
              <a:rPr lang="fa-IR" sz="1200" dirty="0">
                <a:solidFill>
                  <a:schemeClr val="tx1"/>
                </a:solidFill>
                <a:cs typeface="B Titr" panose="00000700000000000000" pitchFamily="2" charset="-78"/>
              </a:rPr>
              <a:t>روند بیماران موجود کل، عادی،</a:t>
            </a:r>
            <a:r>
              <a:rPr lang="fa-IR" sz="1200" baseline="0" dirty="0">
                <a:solidFill>
                  <a:schemeClr val="tx1"/>
                </a:solidFill>
                <a:cs typeface="B Titr" panose="00000700000000000000" pitchFamily="2" charset="-78"/>
              </a:rPr>
              <a:t> ویژه و  بیماران انتوبه</a:t>
            </a:r>
            <a:endParaRPr lang="en-US" sz="1200" dirty="0">
              <a:solidFill>
                <a:schemeClr val="tx1"/>
              </a:solidFill>
              <a:cs typeface="B Titr" panose="00000700000000000000" pitchFamily="2" charset="-78"/>
            </a:endParaRPr>
          </a:p>
        </c:rich>
      </c:tx>
      <c:overlay val="0"/>
      <c:spPr>
        <a:noFill/>
        <a:ln>
          <a:noFill/>
        </a:ln>
        <a:effectLst/>
      </c:spPr>
      <c:txPr>
        <a:bodyPr rot="0" spcFirstLastPara="1" vertOverflow="ellipsis" vert="horz" wrap="square" anchor="ctr" anchorCtr="1"/>
        <a:lstStyle/>
        <a:p>
          <a:pPr>
            <a:defRPr sz="120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B Titr" panose="00000700000000000000" pitchFamily="2" charset="-78"/>
            </a:defRPr>
          </a:pPr>
          <a:endParaRPr lang="en-US"/>
        </a:p>
      </c:txPr>
    </c:title>
    <c:autoTitleDeleted val="0"/>
    <c:plotArea>
      <c:layout>
        <c:manualLayout>
          <c:layoutTarget val="inner"/>
          <c:xMode val="edge"/>
          <c:yMode val="edge"/>
          <c:x val="1.4657613665618305E-2"/>
          <c:y val="0"/>
          <c:w val="0.97594387658064485"/>
          <c:h val="0.99949163808564856"/>
        </c:manualLayout>
      </c:layout>
      <c:barChart>
        <c:barDir val="col"/>
        <c:grouping val="clustered"/>
        <c:varyColors val="0"/>
        <c:ser>
          <c:idx val="0"/>
          <c:order val="0"/>
          <c:tx>
            <c:strRef>
              <c:f>Sheet1!$B$1</c:f>
              <c:strCache>
                <c:ptCount val="1"/>
                <c:pt idx="0">
                  <c:v>موجود کل</c:v>
                </c:pt>
              </c:strCache>
            </c:strRef>
          </c:tx>
          <c:spPr>
            <a:solidFill>
              <a:srgbClr val="FF7C80"/>
            </a:solidFill>
            <a:ln>
              <a:solidFill>
                <a:srgbClr val="FF7C80"/>
              </a:solidFill>
            </a:ln>
            <a:effectLst>
              <a:outerShdw blurRad="57150" dist="19050" dir="5400000" algn="ctr" rotWithShape="0">
                <a:srgbClr val="000000">
                  <a:alpha val="63000"/>
                </a:srgbClr>
              </a:outerShdw>
            </a:effectLst>
          </c:spPr>
          <c:invertIfNegative val="0"/>
          <c:cat>
            <c:strRef>
              <c:f>Sheet1!$A$2:$A$475</c:f>
              <c:strCache>
                <c:ptCount val="474"/>
                <c:pt idx="0">
                  <c:v>1399/02/01</c:v>
                </c:pt>
                <c:pt idx="1">
                  <c:v>1399/02/02</c:v>
                </c:pt>
                <c:pt idx="2">
                  <c:v>1399/02/03</c:v>
                </c:pt>
                <c:pt idx="3">
                  <c:v>1399/02/04</c:v>
                </c:pt>
                <c:pt idx="4">
                  <c:v>1399/02/05</c:v>
                </c:pt>
                <c:pt idx="5">
                  <c:v>1399/02/06</c:v>
                </c:pt>
                <c:pt idx="6">
                  <c:v>1399/02/07</c:v>
                </c:pt>
                <c:pt idx="7">
                  <c:v>1399/02/08</c:v>
                </c:pt>
                <c:pt idx="8">
                  <c:v>1399/02/09</c:v>
                </c:pt>
                <c:pt idx="9">
                  <c:v>1399/02/10</c:v>
                </c:pt>
                <c:pt idx="10">
                  <c:v>1399/02/11</c:v>
                </c:pt>
                <c:pt idx="11">
                  <c:v>1399/02/12</c:v>
                </c:pt>
                <c:pt idx="12">
                  <c:v>1399/02/13</c:v>
                </c:pt>
                <c:pt idx="13">
                  <c:v>1399/02/14</c:v>
                </c:pt>
                <c:pt idx="14">
                  <c:v>1399/02/15</c:v>
                </c:pt>
                <c:pt idx="15">
                  <c:v>1399/02/16</c:v>
                </c:pt>
                <c:pt idx="16">
                  <c:v>1399/02/17</c:v>
                </c:pt>
                <c:pt idx="17">
                  <c:v>1399/02/18</c:v>
                </c:pt>
                <c:pt idx="18">
                  <c:v>1399/02/19</c:v>
                </c:pt>
                <c:pt idx="19">
                  <c:v>1399/02/20</c:v>
                </c:pt>
                <c:pt idx="20">
                  <c:v>1399/02/21</c:v>
                </c:pt>
                <c:pt idx="21">
                  <c:v>1399/02/22</c:v>
                </c:pt>
                <c:pt idx="22">
                  <c:v>1399/02/23</c:v>
                </c:pt>
                <c:pt idx="23">
                  <c:v>1399/02/24</c:v>
                </c:pt>
                <c:pt idx="24">
                  <c:v>1399/02/25</c:v>
                </c:pt>
                <c:pt idx="25">
                  <c:v>1399/02/26</c:v>
                </c:pt>
                <c:pt idx="26">
                  <c:v>1399/02/27</c:v>
                </c:pt>
                <c:pt idx="27">
                  <c:v>1399/02/28</c:v>
                </c:pt>
                <c:pt idx="28">
                  <c:v>1399/02/29</c:v>
                </c:pt>
                <c:pt idx="29">
                  <c:v>1399/02/30</c:v>
                </c:pt>
                <c:pt idx="30">
                  <c:v>1399/02/31</c:v>
                </c:pt>
                <c:pt idx="31">
                  <c:v>1399/03/01</c:v>
                </c:pt>
                <c:pt idx="32">
                  <c:v>1399/03/02</c:v>
                </c:pt>
                <c:pt idx="33">
                  <c:v>1399/03/03</c:v>
                </c:pt>
                <c:pt idx="34">
                  <c:v>1399/03/04</c:v>
                </c:pt>
                <c:pt idx="35">
                  <c:v>1399/03/05</c:v>
                </c:pt>
                <c:pt idx="36">
                  <c:v>1399/03/06</c:v>
                </c:pt>
                <c:pt idx="37">
                  <c:v>1399/03/07</c:v>
                </c:pt>
                <c:pt idx="38">
                  <c:v>1399/03/08</c:v>
                </c:pt>
                <c:pt idx="39">
                  <c:v>1399/03/09</c:v>
                </c:pt>
                <c:pt idx="40">
                  <c:v>1399/03/10</c:v>
                </c:pt>
                <c:pt idx="41">
                  <c:v>1399/03/11</c:v>
                </c:pt>
                <c:pt idx="42">
                  <c:v>1399/03/12</c:v>
                </c:pt>
                <c:pt idx="43">
                  <c:v>1399/03/13</c:v>
                </c:pt>
                <c:pt idx="44">
                  <c:v>1399/03/14</c:v>
                </c:pt>
                <c:pt idx="45">
                  <c:v>1399/03/15</c:v>
                </c:pt>
                <c:pt idx="46">
                  <c:v>1399/03/16</c:v>
                </c:pt>
                <c:pt idx="47">
                  <c:v>1399/03/17</c:v>
                </c:pt>
                <c:pt idx="48">
                  <c:v>1399/03/18</c:v>
                </c:pt>
                <c:pt idx="49">
                  <c:v>1399/03/19</c:v>
                </c:pt>
                <c:pt idx="50">
                  <c:v>1399/03/20</c:v>
                </c:pt>
                <c:pt idx="51">
                  <c:v>1399/03/21</c:v>
                </c:pt>
                <c:pt idx="52">
                  <c:v>1399/03/22</c:v>
                </c:pt>
                <c:pt idx="53">
                  <c:v>1399/03/23</c:v>
                </c:pt>
                <c:pt idx="54">
                  <c:v>1399/03/24</c:v>
                </c:pt>
                <c:pt idx="55">
                  <c:v>1399/03/25</c:v>
                </c:pt>
                <c:pt idx="56">
                  <c:v>1399/03/26</c:v>
                </c:pt>
                <c:pt idx="57">
                  <c:v>1399/03/27</c:v>
                </c:pt>
                <c:pt idx="58">
                  <c:v>1399/03/28</c:v>
                </c:pt>
                <c:pt idx="59">
                  <c:v>1399/03/29</c:v>
                </c:pt>
                <c:pt idx="60">
                  <c:v>1399/03/30</c:v>
                </c:pt>
                <c:pt idx="61">
                  <c:v>1399/03/31</c:v>
                </c:pt>
                <c:pt idx="62">
                  <c:v>1399/04/01</c:v>
                </c:pt>
                <c:pt idx="63">
                  <c:v>1399/04/02</c:v>
                </c:pt>
                <c:pt idx="64">
                  <c:v>1399/04/03</c:v>
                </c:pt>
                <c:pt idx="65">
                  <c:v>1399/04/04</c:v>
                </c:pt>
                <c:pt idx="66">
                  <c:v>1399/04/05</c:v>
                </c:pt>
                <c:pt idx="67">
                  <c:v>1399/04/06</c:v>
                </c:pt>
                <c:pt idx="68">
                  <c:v>1399/04/07</c:v>
                </c:pt>
                <c:pt idx="69">
                  <c:v>1399/04/08</c:v>
                </c:pt>
                <c:pt idx="70">
                  <c:v>1399/04/09</c:v>
                </c:pt>
                <c:pt idx="71">
                  <c:v>1399/04/10</c:v>
                </c:pt>
                <c:pt idx="72">
                  <c:v>1399/04/11</c:v>
                </c:pt>
                <c:pt idx="73">
                  <c:v>1399/04/12</c:v>
                </c:pt>
                <c:pt idx="74">
                  <c:v>1399/04/13</c:v>
                </c:pt>
                <c:pt idx="75">
                  <c:v>1399/04/14</c:v>
                </c:pt>
                <c:pt idx="76">
                  <c:v>1399/04/15</c:v>
                </c:pt>
                <c:pt idx="77">
                  <c:v>1399/04/16</c:v>
                </c:pt>
                <c:pt idx="78">
                  <c:v>1399/04/17</c:v>
                </c:pt>
                <c:pt idx="79">
                  <c:v>1399/04/18</c:v>
                </c:pt>
                <c:pt idx="80">
                  <c:v>1399/04/19</c:v>
                </c:pt>
                <c:pt idx="81">
                  <c:v>1399/04/20</c:v>
                </c:pt>
                <c:pt idx="82">
                  <c:v>1399/04/21</c:v>
                </c:pt>
                <c:pt idx="83">
                  <c:v>1399/04/22</c:v>
                </c:pt>
                <c:pt idx="84">
                  <c:v>1399/04/23</c:v>
                </c:pt>
                <c:pt idx="85">
                  <c:v>1399/04/24</c:v>
                </c:pt>
                <c:pt idx="86">
                  <c:v>1399/04/25</c:v>
                </c:pt>
                <c:pt idx="87">
                  <c:v>1399/04/26</c:v>
                </c:pt>
                <c:pt idx="88">
                  <c:v>1399/04/27</c:v>
                </c:pt>
                <c:pt idx="89">
                  <c:v>1399/04/28</c:v>
                </c:pt>
                <c:pt idx="90">
                  <c:v>1399/04/29</c:v>
                </c:pt>
                <c:pt idx="91">
                  <c:v>1399/04/30</c:v>
                </c:pt>
                <c:pt idx="92">
                  <c:v>1399/04/31</c:v>
                </c:pt>
                <c:pt idx="93">
                  <c:v>1399/05/01</c:v>
                </c:pt>
                <c:pt idx="94">
                  <c:v>1399/05/02</c:v>
                </c:pt>
                <c:pt idx="95">
                  <c:v>1399/05/03</c:v>
                </c:pt>
                <c:pt idx="96">
                  <c:v>1399/05/04</c:v>
                </c:pt>
                <c:pt idx="97">
                  <c:v>1399/05/05</c:v>
                </c:pt>
                <c:pt idx="98">
                  <c:v>1399/05/06</c:v>
                </c:pt>
                <c:pt idx="99">
                  <c:v>1399/05/07</c:v>
                </c:pt>
                <c:pt idx="100">
                  <c:v>1399/05/08</c:v>
                </c:pt>
                <c:pt idx="101">
                  <c:v>1399/05/09</c:v>
                </c:pt>
                <c:pt idx="102">
                  <c:v>1399/05/10</c:v>
                </c:pt>
                <c:pt idx="103">
                  <c:v>1399/05/11</c:v>
                </c:pt>
                <c:pt idx="104">
                  <c:v>1399/05/12</c:v>
                </c:pt>
                <c:pt idx="105">
                  <c:v>1399/05/13</c:v>
                </c:pt>
                <c:pt idx="106">
                  <c:v>1399/05/14</c:v>
                </c:pt>
                <c:pt idx="107">
                  <c:v>1399/05/15</c:v>
                </c:pt>
                <c:pt idx="108">
                  <c:v>1399/05/16</c:v>
                </c:pt>
                <c:pt idx="109">
                  <c:v>1399/05/17</c:v>
                </c:pt>
                <c:pt idx="110">
                  <c:v>1399/05/18</c:v>
                </c:pt>
                <c:pt idx="111">
                  <c:v>1399/05/19</c:v>
                </c:pt>
                <c:pt idx="112">
                  <c:v>1399/05/20</c:v>
                </c:pt>
                <c:pt idx="113">
                  <c:v>1399/05/21</c:v>
                </c:pt>
                <c:pt idx="114">
                  <c:v>1399/05/22</c:v>
                </c:pt>
                <c:pt idx="115">
                  <c:v>1399/05/23</c:v>
                </c:pt>
                <c:pt idx="116">
                  <c:v>1399/05/24</c:v>
                </c:pt>
                <c:pt idx="117">
                  <c:v>1399/05/25</c:v>
                </c:pt>
                <c:pt idx="118">
                  <c:v>1399/05/26</c:v>
                </c:pt>
                <c:pt idx="119">
                  <c:v>1399/05/27</c:v>
                </c:pt>
                <c:pt idx="120">
                  <c:v>1399/05/28</c:v>
                </c:pt>
                <c:pt idx="121">
                  <c:v>1399/05/29</c:v>
                </c:pt>
                <c:pt idx="122">
                  <c:v>1399/05/30</c:v>
                </c:pt>
                <c:pt idx="123">
                  <c:v>1399/05/31</c:v>
                </c:pt>
                <c:pt idx="124">
                  <c:v>1399/06/01</c:v>
                </c:pt>
                <c:pt idx="125">
                  <c:v>1399/06/02</c:v>
                </c:pt>
                <c:pt idx="126">
                  <c:v>1399/06/03</c:v>
                </c:pt>
                <c:pt idx="127">
                  <c:v>1399/06/04</c:v>
                </c:pt>
                <c:pt idx="128">
                  <c:v>1399/06/05</c:v>
                </c:pt>
                <c:pt idx="129">
                  <c:v>1399/06/06</c:v>
                </c:pt>
                <c:pt idx="130">
                  <c:v>1399/06/07</c:v>
                </c:pt>
                <c:pt idx="131">
                  <c:v>1399/06/08</c:v>
                </c:pt>
                <c:pt idx="132">
                  <c:v>1399/06/09</c:v>
                </c:pt>
                <c:pt idx="133">
                  <c:v>1399/06/10</c:v>
                </c:pt>
                <c:pt idx="134">
                  <c:v>1399/06/11</c:v>
                </c:pt>
                <c:pt idx="135">
                  <c:v>1399/06/12</c:v>
                </c:pt>
                <c:pt idx="136">
                  <c:v>1399/06/13</c:v>
                </c:pt>
                <c:pt idx="137">
                  <c:v>1399/06/14</c:v>
                </c:pt>
                <c:pt idx="138">
                  <c:v>1399/06/15</c:v>
                </c:pt>
                <c:pt idx="139">
                  <c:v>1399/06/16</c:v>
                </c:pt>
                <c:pt idx="140">
                  <c:v>1399/06/17</c:v>
                </c:pt>
                <c:pt idx="141">
                  <c:v>1399/06/18</c:v>
                </c:pt>
                <c:pt idx="142">
                  <c:v>1399/06/19</c:v>
                </c:pt>
                <c:pt idx="143">
                  <c:v>1399/06/20</c:v>
                </c:pt>
                <c:pt idx="144">
                  <c:v>1399/06/21</c:v>
                </c:pt>
                <c:pt idx="145">
                  <c:v>1399/06/22</c:v>
                </c:pt>
                <c:pt idx="146">
                  <c:v>1399/06/23</c:v>
                </c:pt>
                <c:pt idx="147">
                  <c:v>1399/06/24</c:v>
                </c:pt>
                <c:pt idx="148">
                  <c:v>1399/06/25</c:v>
                </c:pt>
                <c:pt idx="149">
                  <c:v>1399/06/26</c:v>
                </c:pt>
                <c:pt idx="150">
                  <c:v>1399/06/27</c:v>
                </c:pt>
                <c:pt idx="151">
                  <c:v>1399/06/28</c:v>
                </c:pt>
                <c:pt idx="152">
                  <c:v>1399/06/29</c:v>
                </c:pt>
                <c:pt idx="153">
                  <c:v>1399/06/30</c:v>
                </c:pt>
                <c:pt idx="154">
                  <c:v>1399/06/31</c:v>
                </c:pt>
                <c:pt idx="155">
                  <c:v>1399/07/01</c:v>
                </c:pt>
                <c:pt idx="156">
                  <c:v>1399/07/02</c:v>
                </c:pt>
                <c:pt idx="157">
                  <c:v>1399/07/03</c:v>
                </c:pt>
                <c:pt idx="158">
                  <c:v>1399/07/04</c:v>
                </c:pt>
                <c:pt idx="159">
                  <c:v>1399/07/05</c:v>
                </c:pt>
                <c:pt idx="160">
                  <c:v>1399/07/06</c:v>
                </c:pt>
                <c:pt idx="161">
                  <c:v>1399/07/07</c:v>
                </c:pt>
                <c:pt idx="162">
                  <c:v>1399/07/08</c:v>
                </c:pt>
                <c:pt idx="163">
                  <c:v>1399/07/09</c:v>
                </c:pt>
                <c:pt idx="164">
                  <c:v>1399/07/10</c:v>
                </c:pt>
                <c:pt idx="165">
                  <c:v>1399/07/11</c:v>
                </c:pt>
                <c:pt idx="166">
                  <c:v>1399/07/12</c:v>
                </c:pt>
                <c:pt idx="167">
                  <c:v>1399/07/13</c:v>
                </c:pt>
                <c:pt idx="168">
                  <c:v>1399/07/14</c:v>
                </c:pt>
                <c:pt idx="169">
                  <c:v>1399/07/15</c:v>
                </c:pt>
                <c:pt idx="170">
                  <c:v>1399/07/16</c:v>
                </c:pt>
                <c:pt idx="171">
                  <c:v>1399/07/17</c:v>
                </c:pt>
                <c:pt idx="172">
                  <c:v>1399/07/18</c:v>
                </c:pt>
                <c:pt idx="173">
                  <c:v>1399/07/19</c:v>
                </c:pt>
                <c:pt idx="174">
                  <c:v>1399/07/20</c:v>
                </c:pt>
                <c:pt idx="175">
                  <c:v>1399/07/21</c:v>
                </c:pt>
                <c:pt idx="176">
                  <c:v>1399/07/22</c:v>
                </c:pt>
                <c:pt idx="177">
                  <c:v>1399/07/23</c:v>
                </c:pt>
                <c:pt idx="178">
                  <c:v>1399/07/24</c:v>
                </c:pt>
                <c:pt idx="179">
                  <c:v>1399/07/25</c:v>
                </c:pt>
                <c:pt idx="180">
                  <c:v>1399/07/26</c:v>
                </c:pt>
                <c:pt idx="181">
                  <c:v>1399/07/27</c:v>
                </c:pt>
                <c:pt idx="182">
                  <c:v>1399/07/28</c:v>
                </c:pt>
                <c:pt idx="183">
                  <c:v>1399/07/29</c:v>
                </c:pt>
                <c:pt idx="184">
                  <c:v>1399/07/30</c:v>
                </c:pt>
                <c:pt idx="185">
                  <c:v>1399/08/01</c:v>
                </c:pt>
                <c:pt idx="186">
                  <c:v>1399/08/02</c:v>
                </c:pt>
                <c:pt idx="187">
                  <c:v>1399/08/03</c:v>
                </c:pt>
                <c:pt idx="188">
                  <c:v>1399/08/04</c:v>
                </c:pt>
                <c:pt idx="189">
                  <c:v>1399/08/05</c:v>
                </c:pt>
                <c:pt idx="190">
                  <c:v>1399/08/06</c:v>
                </c:pt>
                <c:pt idx="191">
                  <c:v>1399/08/07</c:v>
                </c:pt>
                <c:pt idx="192">
                  <c:v>1399/08/08</c:v>
                </c:pt>
                <c:pt idx="193">
                  <c:v>1399/08/09</c:v>
                </c:pt>
                <c:pt idx="194">
                  <c:v>1399/08/10</c:v>
                </c:pt>
                <c:pt idx="195">
                  <c:v>1399/08/11</c:v>
                </c:pt>
                <c:pt idx="196">
                  <c:v>1399/08/12</c:v>
                </c:pt>
                <c:pt idx="197">
                  <c:v>1399/08/13</c:v>
                </c:pt>
                <c:pt idx="198">
                  <c:v>1399/08/14</c:v>
                </c:pt>
                <c:pt idx="199">
                  <c:v>1399/08/15</c:v>
                </c:pt>
                <c:pt idx="200">
                  <c:v>1399/08/16</c:v>
                </c:pt>
                <c:pt idx="201">
                  <c:v>1399/08/17</c:v>
                </c:pt>
                <c:pt idx="202">
                  <c:v>1399/08/18</c:v>
                </c:pt>
                <c:pt idx="203">
                  <c:v>1399/08/19</c:v>
                </c:pt>
                <c:pt idx="204">
                  <c:v>1399/08/20</c:v>
                </c:pt>
                <c:pt idx="205">
                  <c:v>1399/08/21</c:v>
                </c:pt>
                <c:pt idx="206">
                  <c:v>1399/08/22</c:v>
                </c:pt>
                <c:pt idx="207">
                  <c:v>1399/08/23</c:v>
                </c:pt>
                <c:pt idx="208">
                  <c:v>1399/08/24</c:v>
                </c:pt>
                <c:pt idx="209">
                  <c:v>1399/08/25</c:v>
                </c:pt>
                <c:pt idx="210">
                  <c:v>1399/08/26</c:v>
                </c:pt>
                <c:pt idx="211">
                  <c:v>1399/08/27</c:v>
                </c:pt>
                <c:pt idx="212">
                  <c:v>1399/08/28</c:v>
                </c:pt>
                <c:pt idx="213">
                  <c:v>1399/08/29</c:v>
                </c:pt>
                <c:pt idx="214">
                  <c:v>1399/08/30</c:v>
                </c:pt>
                <c:pt idx="215">
                  <c:v>1399/09/01</c:v>
                </c:pt>
                <c:pt idx="216">
                  <c:v>1399/09/02</c:v>
                </c:pt>
                <c:pt idx="217">
                  <c:v>1399/09/03</c:v>
                </c:pt>
                <c:pt idx="218">
                  <c:v>1399/09/04</c:v>
                </c:pt>
                <c:pt idx="219">
                  <c:v>1399/09/05</c:v>
                </c:pt>
                <c:pt idx="220">
                  <c:v>1399/09/06</c:v>
                </c:pt>
                <c:pt idx="221">
                  <c:v>1399/09/07</c:v>
                </c:pt>
                <c:pt idx="222">
                  <c:v>1399/09/08</c:v>
                </c:pt>
                <c:pt idx="223">
                  <c:v>1399/09/09</c:v>
                </c:pt>
                <c:pt idx="224">
                  <c:v>1399/09/10</c:v>
                </c:pt>
                <c:pt idx="225">
                  <c:v>1399/09/11</c:v>
                </c:pt>
                <c:pt idx="226">
                  <c:v>1399/09/12</c:v>
                </c:pt>
                <c:pt idx="227">
                  <c:v>1399/09/13</c:v>
                </c:pt>
                <c:pt idx="228">
                  <c:v>1399/09/14</c:v>
                </c:pt>
                <c:pt idx="229">
                  <c:v>1399/09/15</c:v>
                </c:pt>
                <c:pt idx="230">
                  <c:v>1399/09/16</c:v>
                </c:pt>
                <c:pt idx="231">
                  <c:v>1399/09/17</c:v>
                </c:pt>
                <c:pt idx="232">
                  <c:v>1399/09/18</c:v>
                </c:pt>
                <c:pt idx="233">
                  <c:v>1399/09/19</c:v>
                </c:pt>
                <c:pt idx="234">
                  <c:v>1399/09/20</c:v>
                </c:pt>
                <c:pt idx="235">
                  <c:v>1399/09/21</c:v>
                </c:pt>
                <c:pt idx="236">
                  <c:v>1399/09/22</c:v>
                </c:pt>
                <c:pt idx="237">
                  <c:v>1399/09/23</c:v>
                </c:pt>
                <c:pt idx="238">
                  <c:v>1399/09/24</c:v>
                </c:pt>
                <c:pt idx="239">
                  <c:v>1399/09/25</c:v>
                </c:pt>
                <c:pt idx="240">
                  <c:v>1399/09/26</c:v>
                </c:pt>
                <c:pt idx="241">
                  <c:v>1399/09/27</c:v>
                </c:pt>
                <c:pt idx="242">
                  <c:v>1399/09/28</c:v>
                </c:pt>
                <c:pt idx="243">
                  <c:v>1399/09/29</c:v>
                </c:pt>
                <c:pt idx="244">
                  <c:v>1399/09/30</c:v>
                </c:pt>
                <c:pt idx="245">
                  <c:v>1399/10/01</c:v>
                </c:pt>
                <c:pt idx="246">
                  <c:v>1399/10/02</c:v>
                </c:pt>
                <c:pt idx="247">
                  <c:v>1399/10/03</c:v>
                </c:pt>
                <c:pt idx="248">
                  <c:v>1399/10/04</c:v>
                </c:pt>
                <c:pt idx="249">
                  <c:v>1399/10/05</c:v>
                </c:pt>
                <c:pt idx="250">
                  <c:v>1399/10/06</c:v>
                </c:pt>
                <c:pt idx="251">
                  <c:v>1399/10/07</c:v>
                </c:pt>
                <c:pt idx="252">
                  <c:v>1399/10/08</c:v>
                </c:pt>
                <c:pt idx="253">
                  <c:v>1399/10/09</c:v>
                </c:pt>
                <c:pt idx="254">
                  <c:v>1399/10/10</c:v>
                </c:pt>
                <c:pt idx="255">
                  <c:v>1399/10/11</c:v>
                </c:pt>
                <c:pt idx="256">
                  <c:v>1399/10/12</c:v>
                </c:pt>
                <c:pt idx="257">
                  <c:v>1399/10/13</c:v>
                </c:pt>
                <c:pt idx="258">
                  <c:v>1399/10/14</c:v>
                </c:pt>
                <c:pt idx="259">
                  <c:v>1399/10/15</c:v>
                </c:pt>
                <c:pt idx="260">
                  <c:v>1399/10/16</c:v>
                </c:pt>
                <c:pt idx="261">
                  <c:v>1399/10/17</c:v>
                </c:pt>
                <c:pt idx="262">
                  <c:v>1399/10/18</c:v>
                </c:pt>
                <c:pt idx="263">
                  <c:v>1399/10/19</c:v>
                </c:pt>
                <c:pt idx="264">
                  <c:v>1399/10/20</c:v>
                </c:pt>
                <c:pt idx="265">
                  <c:v>1399/10/21</c:v>
                </c:pt>
                <c:pt idx="266">
                  <c:v>1399/10/22</c:v>
                </c:pt>
                <c:pt idx="267">
                  <c:v>1399/10/23</c:v>
                </c:pt>
                <c:pt idx="268">
                  <c:v>1399/10/24</c:v>
                </c:pt>
                <c:pt idx="269">
                  <c:v>1399/10/25</c:v>
                </c:pt>
                <c:pt idx="270">
                  <c:v>1399/10/26</c:v>
                </c:pt>
                <c:pt idx="271">
                  <c:v>1399/10/27</c:v>
                </c:pt>
                <c:pt idx="272">
                  <c:v>1399/10/28</c:v>
                </c:pt>
                <c:pt idx="273">
                  <c:v>1399/10/29</c:v>
                </c:pt>
                <c:pt idx="274">
                  <c:v>1399/10/30</c:v>
                </c:pt>
                <c:pt idx="275">
                  <c:v>1399/11/01</c:v>
                </c:pt>
                <c:pt idx="276">
                  <c:v>1399/11/02</c:v>
                </c:pt>
                <c:pt idx="277">
                  <c:v>1399/11/03</c:v>
                </c:pt>
                <c:pt idx="278">
                  <c:v>1399/11/04</c:v>
                </c:pt>
                <c:pt idx="279">
                  <c:v>1399/11/05</c:v>
                </c:pt>
                <c:pt idx="280">
                  <c:v>1399/11/06</c:v>
                </c:pt>
                <c:pt idx="281">
                  <c:v>1399/11/07</c:v>
                </c:pt>
                <c:pt idx="282">
                  <c:v>1399/11/08</c:v>
                </c:pt>
                <c:pt idx="283">
                  <c:v>1399/11/09</c:v>
                </c:pt>
                <c:pt idx="284">
                  <c:v>1399/11/10</c:v>
                </c:pt>
                <c:pt idx="285">
                  <c:v>1399/11/11</c:v>
                </c:pt>
                <c:pt idx="286">
                  <c:v>1399/11/12</c:v>
                </c:pt>
                <c:pt idx="287">
                  <c:v>1399/11/13</c:v>
                </c:pt>
                <c:pt idx="288">
                  <c:v>1399/11/14</c:v>
                </c:pt>
                <c:pt idx="289">
                  <c:v>1399/11/15</c:v>
                </c:pt>
                <c:pt idx="290">
                  <c:v>1399/11/16</c:v>
                </c:pt>
                <c:pt idx="291">
                  <c:v>1399/11/17</c:v>
                </c:pt>
                <c:pt idx="292">
                  <c:v>1399/11/18</c:v>
                </c:pt>
                <c:pt idx="293">
                  <c:v>1399/11/19</c:v>
                </c:pt>
                <c:pt idx="294">
                  <c:v>1399/11/20</c:v>
                </c:pt>
                <c:pt idx="295">
                  <c:v>1399/11/21</c:v>
                </c:pt>
                <c:pt idx="296">
                  <c:v>1399/11/22</c:v>
                </c:pt>
                <c:pt idx="297">
                  <c:v>1399/11/23</c:v>
                </c:pt>
                <c:pt idx="298">
                  <c:v>1399/11/24</c:v>
                </c:pt>
                <c:pt idx="299">
                  <c:v>1399/11/25</c:v>
                </c:pt>
                <c:pt idx="300">
                  <c:v>1399/11/26</c:v>
                </c:pt>
                <c:pt idx="301">
                  <c:v>1399/11/27</c:v>
                </c:pt>
                <c:pt idx="302">
                  <c:v>1399/11/28</c:v>
                </c:pt>
                <c:pt idx="303">
                  <c:v>1399/11/29</c:v>
                </c:pt>
                <c:pt idx="304">
                  <c:v>1399/11/30</c:v>
                </c:pt>
                <c:pt idx="305">
                  <c:v>1399/12/01</c:v>
                </c:pt>
                <c:pt idx="306">
                  <c:v>1399/12/02</c:v>
                </c:pt>
                <c:pt idx="307">
                  <c:v>1399/12/03</c:v>
                </c:pt>
                <c:pt idx="308">
                  <c:v>1399/12/04</c:v>
                </c:pt>
                <c:pt idx="309">
                  <c:v>1399/12/05</c:v>
                </c:pt>
                <c:pt idx="310">
                  <c:v>1399/12/06</c:v>
                </c:pt>
                <c:pt idx="311">
                  <c:v>1399/12/07</c:v>
                </c:pt>
                <c:pt idx="312">
                  <c:v>1399/12/08</c:v>
                </c:pt>
                <c:pt idx="313">
                  <c:v>1399/12/09</c:v>
                </c:pt>
                <c:pt idx="314">
                  <c:v>1399/12/10</c:v>
                </c:pt>
                <c:pt idx="315">
                  <c:v>1399/12/11</c:v>
                </c:pt>
                <c:pt idx="316">
                  <c:v>1399/12/12</c:v>
                </c:pt>
                <c:pt idx="317">
                  <c:v>1399/12/13</c:v>
                </c:pt>
                <c:pt idx="318">
                  <c:v>1399/12/14</c:v>
                </c:pt>
                <c:pt idx="319">
                  <c:v>1399/12/15</c:v>
                </c:pt>
                <c:pt idx="320">
                  <c:v>1399/12/16</c:v>
                </c:pt>
                <c:pt idx="321">
                  <c:v>1399/12/17</c:v>
                </c:pt>
                <c:pt idx="322">
                  <c:v>1399/12/18</c:v>
                </c:pt>
                <c:pt idx="323">
                  <c:v>1399/12/19</c:v>
                </c:pt>
                <c:pt idx="324">
                  <c:v>1399/12/20</c:v>
                </c:pt>
                <c:pt idx="325">
                  <c:v>1399/12/21</c:v>
                </c:pt>
                <c:pt idx="326">
                  <c:v>1399/12/22</c:v>
                </c:pt>
                <c:pt idx="327">
                  <c:v>1399/12/23</c:v>
                </c:pt>
                <c:pt idx="328">
                  <c:v>1399/12/24</c:v>
                </c:pt>
                <c:pt idx="329">
                  <c:v>1399/12/25</c:v>
                </c:pt>
                <c:pt idx="330">
                  <c:v>1399/12/26</c:v>
                </c:pt>
                <c:pt idx="331">
                  <c:v>1399/12/27</c:v>
                </c:pt>
                <c:pt idx="332">
                  <c:v>1399/12/28</c:v>
                </c:pt>
                <c:pt idx="333">
                  <c:v>1399/12/29</c:v>
                </c:pt>
                <c:pt idx="334">
                  <c:v>1399/12/30</c:v>
                </c:pt>
                <c:pt idx="335">
                  <c:v>1400/01/01</c:v>
                </c:pt>
                <c:pt idx="336">
                  <c:v>1400/01/02</c:v>
                </c:pt>
                <c:pt idx="337">
                  <c:v>1400/01/03</c:v>
                </c:pt>
                <c:pt idx="338">
                  <c:v>1400/01/04</c:v>
                </c:pt>
                <c:pt idx="339">
                  <c:v>1400/01/05</c:v>
                </c:pt>
                <c:pt idx="340">
                  <c:v>1400/01/06</c:v>
                </c:pt>
                <c:pt idx="341">
                  <c:v>1400/01/07</c:v>
                </c:pt>
                <c:pt idx="342">
                  <c:v>1400/01/08</c:v>
                </c:pt>
                <c:pt idx="343">
                  <c:v>1400/01/09</c:v>
                </c:pt>
                <c:pt idx="344">
                  <c:v>1400/01/10</c:v>
                </c:pt>
                <c:pt idx="345">
                  <c:v>1400/01/11</c:v>
                </c:pt>
                <c:pt idx="346">
                  <c:v>1400/01/12</c:v>
                </c:pt>
                <c:pt idx="347">
                  <c:v>1400/01/13</c:v>
                </c:pt>
                <c:pt idx="348">
                  <c:v>1400/01/14</c:v>
                </c:pt>
                <c:pt idx="349">
                  <c:v>1400/01/15</c:v>
                </c:pt>
                <c:pt idx="350">
                  <c:v>1400/01/16</c:v>
                </c:pt>
                <c:pt idx="351">
                  <c:v>1400/01/17</c:v>
                </c:pt>
                <c:pt idx="352">
                  <c:v>1400/01/18</c:v>
                </c:pt>
                <c:pt idx="353">
                  <c:v>1400/01/19</c:v>
                </c:pt>
                <c:pt idx="354">
                  <c:v>1400/01/20</c:v>
                </c:pt>
                <c:pt idx="355">
                  <c:v>1400/01/21</c:v>
                </c:pt>
                <c:pt idx="356">
                  <c:v>1400/01/22</c:v>
                </c:pt>
                <c:pt idx="357">
                  <c:v>1400/01/23</c:v>
                </c:pt>
                <c:pt idx="358">
                  <c:v>1400/01/24</c:v>
                </c:pt>
                <c:pt idx="359">
                  <c:v>1400/01/25</c:v>
                </c:pt>
                <c:pt idx="360">
                  <c:v>1400/01/26</c:v>
                </c:pt>
                <c:pt idx="361">
                  <c:v>1400/01/27</c:v>
                </c:pt>
                <c:pt idx="362">
                  <c:v>1400/01/28</c:v>
                </c:pt>
                <c:pt idx="363">
                  <c:v>1400/01/29</c:v>
                </c:pt>
                <c:pt idx="364">
                  <c:v>1400/01/30</c:v>
                </c:pt>
                <c:pt idx="365">
                  <c:v>1400/01/31</c:v>
                </c:pt>
                <c:pt idx="366">
                  <c:v>1400/02/01</c:v>
                </c:pt>
                <c:pt idx="367">
                  <c:v>1400/02/02</c:v>
                </c:pt>
                <c:pt idx="368">
                  <c:v>1400/02/03</c:v>
                </c:pt>
                <c:pt idx="369">
                  <c:v>1400/02/04</c:v>
                </c:pt>
                <c:pt idx="370">
                  <c:v>1400/02/05</c:v>
                </c:pt>
                <c:pt idx="371">
                  <c:v>1400/02/06</c:v>
                </c:pt>
                <c:pt idx="372">
                  <c:v>1400/02/07</c:v>
                </c:pt>
                <c:pt idx="373">
                  <c:v>1400/02/08</c:v>
                </c:pt>
                <c:pt idx="374">
                  <c:v>1400/02/09</c:v>
                </c:pt>
                <c:pt idx="375">
                  <c:v>1400/02/10</c:v>
                </c:pt>
                <c:pt idx="376">
                  <c:v>1400/02/11</c:v>
                </c:pt>
                <c:pt idx="377">
                  <c:v>1400/02/12</c:v>
                </c:pt>
                <c:pt idx="378">
                  <c:v>1400/02/13</c:v>
                </c:pt>
                <c:pt idx="379">
                  <c:v>1400/02/14</c:v>
                </c:pt>
                <c:pt idx="380">
                  <c:v>1400/02/15</c:v>
                </c:pt>
                <c:pt idx="381">
                  <c:v>1400/02/16</c:v>
                </c:pt>
                <c:pt idx="382">
                  <c:v>1400/02/17</c:v>
                </c:pt>
                <c:pt idx="383">
                  <c:v>1400/02/18</c:v>
                </c:pt>
                <c:pt idx="384">
                  <c:v>1400/02/19</c:v>
                </c:pt>
                <c:pt idx="385">
                  <c:v>1400/02/20</c:v>
                </c:pt>
                <c:pt idx="386">
                  <c:v>1400/02/21</c:v>
                </c:pt>
                <c:pt idx="387">
                  <c:v>1400/02/22</c:v>
                </c:pt>
                <c:pt idx="388">
                  <c:v>1400/02/23</c:v>
                </c:pt>
                <c:pt idx="389">
                  <c:v>1400/02/24</c:v>
                </c:pt>
                <c:pt idx="390">
                  <c:v>1400/02/25</c:v>
                </c:pt>
                <c:pt idx="391">
                  <c:v>1400/02/26</c:v>
                </c:pt>
                <c:pt idx="392">
                  <c:v>1400/02/27</c:v>
                </c:pt>
                <c:pt idx="393">
                  <c:v>1400/02/28</c:v>
                </c:pt>
                <c:pt idx="394">
                  <c:v>1400/02/29</c:v>
                </c:pt>
                <c:pt idx="395">
                  <c:v>1400/02/30</c:v>
                </c:pt>
                <c:pt idx="396">
                  <c:v>1400/02/31</c:v>
                </c:pt>
                <c:pt idx="397">
                  <c:v>1400/03/01</c:v>
                </c:pt>
                <c:pt idx="398">
                  <c:v>1400/03/02</c:v>
                </c:pt>
                <c:pt idx="399">
                  <c:v>1400/03/03</c:v>
                </c:pt>
                <c:pt idx="400">
                  <c:v>1400/03/04</c:v>
                </c:pt>
                <c:pt idx="401">
                  <c:v>1400/03/05</c:v>
                </c:pt>
                <c:pt idx="402">
                  <c:v>1400/03/06</c:v>
                </c:pt>
                <c:pt idx="403">
                  <c:v>1400/03/07</c:v>
                </c:pt>
                <c:pt idx="404">
                  <c:v>1400/03/08</c:v>
                </c:pt>
                <c:pt idx="405">
                  <c:v>1400/03/09</c:v>
                </c:pt>
                <c:pt idx="406">
                  <c:v>1400/03/10</c:v>
                </c:pt>
                <c:pt idx="407">
                  <c:v>1400/03/11</c:v>
                </c:pt>
                <c:pt idx="408">
                  <c:v>1400/03/12</c:v>
                </c:pt>
                <c:pt idx="409">
                  <c:v>1400/03/13</c:v>
                </c:pt>
                <c:pt idx="410">
                  <c:v>1400/03/14</c:v>
                </c:pt>
                <c:pt idx="411">
                  <c:v>1400/03/15</c:v>
                </c:pt>
                <c:pt idx="412">
                  <c:v>1400/03/16</c:v>
                </c:pt>
                <c:pt idx="413">
                  <c:v>1400/03/17</c:v>
                </c:pt>
                <c:pt idx="414">
                  <c:v>1400/03/18</c:v>
                </c:pt>
                <c:pt idx="415">
                  <c:v>1400/03/19</c:v>
                </c:pt>
                <c:pt idx="416">
                  <c:v>1400/03/20</c:v>
                </c:pt>
                <c:pt idx="417">
                  <c:v>1400/03/21</c:v>
                </c:pt>
                <c:pt idx="418">
                  <c:v>1400/03/22</c:v>
                </c:pt>
                <c:pt idx="419">
                  <c:v>1400/03/23</c:v>
                </c:pt>
                <c:pt idx="420">
                  <c:v>1400/03/24</c:v>
                </c:pt>
                <c:pt idx="421">
                  <c:v>1400/03/25</c:v>
                </c:pt>
                <c:pt idx="422">
                  <c:v>1400/03/26</c:v>
                </c:pt>
                <c:pt idx="423">
                  <c:v>1400/03/27</c:v>
                </c:pt>
                <c:pt idx="424">
                  <c:v>1400/03/28</c:v>
                </c:pt>
                <c:pt idx="425">
                  <c:v>1400/03/29</c:v>
                </c:pt>
                <c:pt idx="426">
                  <c:v>1400/03/30</c:v>
                </c:pt>
                <c:pt idx="427">
                  <c:v>1400/03/31</c:v>
                </c:pt>
                <c:pt idx="428">
                  <c:v>1400/04/01</c:v>
                </c:pt>
                <c:pt idx="429">
                  <c:v>1400/04/02</c:v>
                </c:pt>
                <c:pt idx="430">
                  <c:v>1400/04/03</c:v>
                </c:pt>
                <c:pt idx="431">
                  <c:v>1400/04/04</c:v>
                </c:pt>
                <c:pt idx="432">
                  <c:v>1400/04/05</c:v>
                </c:pt>
                <c:pt idx="433">
                  <c:v>1400/04/06</c:v>
                </c:pt>
                <c:pt idx="434">
                  <c:v>1400/04/07</c:v>
                </c:pt>
                <c:pt idx="435">
                  <c:v>1400/04/08</c:v>
                </c:pt>
                <c:pt idx="436">
                  <c:v>1400/04/09</c:v>
                </c:pt>
                <c:pt idx="437">
                  <c:v>1400/04/10</c:v>
                </c:pt>
                <c:pt idx="438">
                  <c:v>1400/04/11</c:v>
                </c:pt>
                <c:pt idx="439">
                  <c:v>1400/04/12</c:v>
                </c:pt>
                <c:pt idx="440">
                  <c:v>1400/04/13</c:v>
                </c:pt>
                <c:pt idx="441">
                  <c:v>1400/04/14</c:v>
                </c:pt>
                <c:pt idx="442">
                  <c:v>1400/04/15</c:v>
                </c:pt>
                <c:pt idx="443">
                  <c:v>1400/04/16</c:v>
                </c:pt>
                <c:pt idx="444">
                  <c:v>1400/04/17</c:v>
                </c:pt>
                <c:pt idx="445">
                  <c:v>1400/04/18</c:v>
                </c:pt>
                <c:pt idx="446">
                  <c:v>1400/04/19</c:v>
                </c:pt>
                <c:pt idx="447">
                  <c:v>1400/04/20</c:v>
                </c:pt>
                <c:pt idx="448">
                  <c:v>1400/04/21</c:v>
                </c:pt>
                <c:pt idx="449">
                  <c:v>1400/04/22</c:v>
                </c:pt>
                <c:pt idx="450">
                  <c:v>1400/04/23</c:v>
                </c:pt>
                <c:pt idx="451">
                  <c:v>1400/04/24</c:v>
                </c:pt>
                <c:pt idx="452">
                  <c:v>1400/04/25</c:v>
                </c:pt>
                <c:pt idx="453">
                  <c:v>1400/04/26</c:v>
                </c:pt>
                <c:pt idx="454">
                  <c:v>1400/04/27</c:v>
                </c:pt>
                <c:pt idx="455">
                  <c:v>1400/04/28</c:v>
                </c:pt>
                <c:pt idx="456">
                  <c:v>1400/04/29</c:v>
                </c:pt>
                <c:pt idx="457">
                  <c:v>1400/04/30</c:v>
                </c:pt>
                <c:pt idx="458">
                  <c:v>1400/04/31</c:v>
                </c:pt>
                <c:pt idx="459">
                  <c:v>1400/05/01</c:v>
                </c:pt>
                <c:pt idx="460">
                  <c:v>1400/05/02</c:v>
                </c:pt>
                <c:pt idx="461">
                  <c:v>1400/05/03</c:v>
                </c:pt>
                <c:pt idx="462">
                  <c:v>1400/05/04</c:v>
                </c:pt>
                <c:pt idx="463">
                  <c:v>1400/05/05</c:v>
                </c:pt>
                <c:pt idx="464">
                  <c:v>1400/05/06</c:v>
                </c:pt>
                <c:pt idx="465">
                  <c:v>1400/05/07</c:v>
                </c:pt>
                <c:pt idx="466">
                  <c:v>1400/05/08</c:v>
                </c:pt>
                <c:pt idx="467">
                  <c:v>1400/05/09</c:v>
                </c:pt>
                <c:pt idx="468">
                  <c:v>1400/05/10</c:v>
                </c:pt>
                <c:pt idx="469">
                  <c:v>1400/05/11</c:v>
                </c:pt>
                <c:pt idx="470">
                  <c:v>1400/05/12</c:v>
                </c:pt>
                <c:pt idx="471">
                  <c:v>1400/05/13</c:v>
                </c:pt>
                <c:pt idx="472">
                  <c:v>1400/05/14</c:v>
                </c:pt>
                <c:pt idx="473">
                  <c:v>1400/05/15</c:v>
                </c:pt>
              </c:strCache>
            </c:strRef>
          </c:cat>
          <c:val>
            <c:numRef>
              <c:f>Sheet1!$B$2:$B$475</c:f>
              <c:numCache>
                <c:formatCode>General</c:formatCode>
                <c:ptCount val="474"/>
                <c:pt idx="0">
                  <c:v>10325</c:v>
                </c:pt>
                <c:pt idx="1">
                  <c:v>10435</c:v>
                </c:pt>
                <c:pt idx="2">
                  <c:v>10243</c:v>
                </c:pt>
                <c:pt idx="3">
                  <c:v>10151</c:v>
                </c:pt>
                <c:pt idx="4">
                  <c:v>10228</c:v>
                </c:pt>
                <c:pt idx="5">
                  <c:v>10238</c:v>
                </c:pt>
                <c:pt idx="6">
                  <c:v>10083</c:v>
                </c:pt>
                <c:pt idx="7">
                  <c:v>10041</c:v>
                </c:pt>
                <c:pt idx="8">
                  <c:v>9790</c:v>
                </c:pt>
                <c:pt idx="9">
                  <c:v>9685</c:v>
                </c:pt>
                <c:pt idx="10">
                  <c:v>9347</c:v>
                </c:pt>
                <c:pt idx="11">
                  <c:v>9383</c:v>
                </c:pt>
                <c:pt idx="12">
                  <c:v>9291</c:v>
                </c:pt>
                <c:pt idx="13">
                  <c:v>9216</c:v>
                </c:pt>
                <c:pt idx="14">
                  <c:v>9131</c:v>
                </c:pt>
                <c:pt idx="15">
                  <c:v>9052</c:v>
                </c:pt>
                <c:pt idx="16">
                  <c:v>8869</c:v>
                </c:pt>
                <c:pt idx="17">
                  <c:v>8742</c:v>
                </c:pt>
                <c:pt idx="18">
                  <c:v>8910</c:v>
                </c:pt>
                <c:pt idx="19">
                  <c:v>9001</c:v>
                </c:pt>
                <c:pt idx="20">
                  <c:v>8886</c:v>
                </c:pt>
                <c:pt idx="21">
                  <c:v>8995</c:v>
                </c:pt>
                <c:pt idx="22">
                  <c:v>8923</c:v>
                </c:pt>
                <c:pt idx="23">
                  <c:v>8801</c:v>
                </c:pt>
                <c:pt idx="24">
                  <c:v>8634</c:v>
                </c:pt>
                <c:pt idx="25">
                  <c:v>8560</c:v>
                </c:pt>
                <c:pt idx="26">
                  <c:v>8892</c:v>
                </c:pt>
                <c:pt idx="27">
                  <c:v>8704</c:v>
                </c:pt>
                <c:pt idx="28">
                  <c:v>8815</c:v>
                </c:pt>
                <c:pt idx="29">
                  <c:v>8482</c:v>
                </c:pt>
                <c:pt idx="30">
                  <c:v>8259</c:v>
                </c:pt>
                <c:pt idx="31">
                  <c:v>8213</c:v>
                </c:pt>
                <c:pt idx="32">
                  <c:v>8284</c:v>
                </c:pt>
                <c:pt idx="33">
                  <c:v>8137</c:v>
                </c:pt>
                <c:pt idx="34">
                  <c:v>8099</c:v>
                </c:pt>
                <c:pt idx="35">
                  <c:v>8329</c:v>
                </c:pt>
                <c:pt idx="36">
                  <c:v>8282</c:v>
                </c:pt>
                <c:pt idx="37">
                  <c:v>8267</c:v>
                </c:pt>
                <c:pt idx="38">
                  <c:v>8256</c:v>
                </c:pt>
                <c:pt idx="39">
                  <c:v>8479</c:v>
                </c:pt>
                <c:pt idx="40">
                  <c:v>8570</c:v>
                </c:pt>
                <c:pt idx="41">
                  <c:v>8403</c:v>
                </c:pt>
                <c:pt idx="42">
                  <c:v>8387</c:v>
                </c:pt>
                <c:pt idx="43">
                  <c:v>8565</c:v>
                </c:pt>
                <c:pt idx="44">
                  <c:v>8817</c:v>
                </c:pt>
                <c:pt idx="45">
                  <c:v>8734</c:v>
                </c:pt>
                <c:pt idx="46">
                  <c:v>8952</c:v>
                </c:pt>
                <c:pt idx="47">
                  <c:v>9178</c:v>
                </c:pt>
                <c:pt idx="48">
                  <c:v>9385</c:v>
                </c:pt>
                <c:pt idx="49">
                  <c:v>9537</c:v>
                </c:pt>
                <c:pt idx="50">
                  <c:v>9692</c:v>
                </c:pt>
                <c:pt idx="51">
                  <c:v>9830</c:v>
                </c:pt>
                <c:pt idx="52">
                  <c:v>9891</c:v>
                </c:pt>
                <c:pt idx="53">
                  <c:v>10242</c:v>
                </c:pt>
                <c:pt idx="54">
                  <c:v>10713</c:v>
                </c:pt>
                <c:pt idx="55">
                  <c:v>10876</c:v>
                </c:pt>
                <c:pt idx="56">
                  <c:v>10992</c:v>
                </c:pt>
                <c:pt idx="57">
                  <c:v>11076</c:v>
                </c:pt>
                <c:pt idx="58">
                  <c:v>11523</c:v>
                </c:pt>
                <c:pt idx="59">
                  <c:v>11689</c:v>
                </c:pt>
                <c:pt idx="60">
                  <c:v>12095</c:v>
                </c:pt>
                <c:pt idx="61">
                  <c:v>12337</c:v>
                </c:pt>
                <c:pt idx="62">
                  <c:v>12851</c:v>
                </c:pt>
                <c:pt idx="63">
                  <c:v>13076</c:v>
                </c:pt>
                <c:pt idx="64">
                  <c:v>13217</c:v>
                </c:pt>
                <c:pt idx="65">
                  <c:v>13423</c:v>
                </c:pt>
                <c:pt idx="66">
                  <c:v>13628</c:v>
                </c:pt>
                <c:pt idx="67">
                  <c:v>13905</c:v>
                </c:pt>
                <c:pt idx="68">
                  <c:v>14627</c:v>
                </c:pt>
                <c:pt idx="69">
                  <c:v>14957</c:v>
                </c:pt>
                <c:pt idx="70">
                  <c:v>15360</c:v>
                </c:pt>
                <c:pt idx="71">
                  <c:v>15503</c:v>
                </c:pt>
                <c:pt idx="72">
                  <c:v>15769</c:v>
                </c:pt>
                <c:pt idx="73">
                  <c:v>15783</c:v>
                </c:pt>
                <c:pt idx="74">
                  <c:v>16084</c:v>
                </c:pt>
                <c:pt idx="75">
                  <c:v>16217</c:v>
                </c:pt>
                <c:pt idx="76">
                  <c:v>16717</c:v>
                </c:pt>
                <c:pt idx="77">
                  <c:v>17011</c:v>
                </c:pt>
                <c:pt idx="78">
                  <c:v>17261</c:v>
                </c:pt>
                <c:pt idx="79">
                  <c:v>17389</c:v>
                </c:pt>
                <c:pt idx="80">
                  <c:v>17542</c:v>
                </c:pt>
                <c:pt idx="81">
                  <c:v>17868</c:v>
                </c:pt>
                <c:pt idx="82">
                  <c:v>18314</c:v>
                </c:pt>
                <c:pt idx="83">
                  <c:v>18436</c:v>
                </c:pt>
                <c:pt idx="84">
                  <c:v>18646</c:v>
                </c:pt>
                <c:pt idx="85">
                  <c:v>19131</c:v>
                </c:pt>
                <c:pt idx="86">
                  <c:v>19280</c:v>
                </c:pt>
                <c:pt idx="87">
                  <c:v>19216</c:v>
                </c:pt>
                <c:pt idx="88">
                  <c:v>19639</c:v>
                </c:pt>
                <c:pt idx="89">
                  <c:v>20039</c:v>
                </c:pt>
                <c:pt idx="90">
                  <c:v>20128</c:v>
                </c:pt>
                <c:pt idx="91">
                  <c:v>19920</c:v>
                </c:pt>
                <c:pt idx="92">
                  <c:v>19705</c:v>
                </c:pt>
                <c:pt idx="93">
                  <c:v>19948</c:v>
                </c:pt>
                <c:pt idx="94">
                  <c:v>19943</c:v>
                </c:pt>
                <c:pt idx="95">
                  <c:v>20085</c:v>
                </c:pt>
                <c:pt idx="96">
                  <c:v>19845</c:v>
                </c:pt>
                <c:pt idx="97">
                  <c:v>19628</c:v>
                </c:pt>
                <c:pt idx="98">
                  <c:v>19398</c:v>
                </c:pt>
                <c:pt idx="99">
                  <c:v>19011</c:v>
                </c:pt>
                <c:pt idx="100">
                  <c:v>18893</c:v>
                </c:pt>
                <c:pt idx="101">
                  <c:v>18516</c:v>
                </c:pt>
                <c:pt idx="102">
                  <c:v>18590</c:v>
                </c:pt>
                <c:pt idx="103">
                  <c:v>18094</c:v>
                </c:pt>
                <c:pt idx="104">
                  <c:v>17809</c:v>
                </c:pt>
                <c:pt idx="105">
                  <c:v>17588</c:v>
                </c:pt>
                <c:pt idx="106">
                  <c:v>17309</c:v>
                </c:pt>
                <c:pt idx="107">
                  <c:v>17124</c:v>
                </c:pt>
                <c:pt idx="108">
                  <c:v>16712</c:v>
                </c:pt>
                <c:pt idx="109">
                  <c:v>16506</c:v>
                </c:pt>
                <c:pt idx="110">
                  <c:v>16488</c:v>
                </c:pt>
                <c:pt idx="111">
                  <c:v>16186</c:v>
                </c:pt>
                <c:pt idx="112">
                  <c:v>16043</c:v>
                </c:pt>
                <c:pt idx="113">
                  <c:v>16081</c:v>
                </c:pt>
                <c:pt idx="114">
                  <c:v>15636</c:v>
                </c:pt>
                <c:pt idx="115">
                  <c:v>15206</c:v>
                </c:pt>
                <c:pt idx="116">
                  <c:v>15162</c:v>
                </c:pt>
                <c:pt idx="117">
                  <c:v>15083</c:v>
                </c:pt>
                <c:pt idx="118">
                  <c:v>14879</c:v>
                </c:pt>
                <c:pt idx="119">
                  <c:v>14617</c:v>
                </c:pt>
                <c:pt idx="120">
                  <c:v>14651</c:v>
                </c:pt>
                <c:pt idx="121">
                  <c:v>14331</c:v>
                </c:pt>
                <c:pt idx="122">
                  <c:v>14063</c:v>
                </c:pt>
                <c:pt idx="123">
                  <c:v>14133</c:v>
                </c:pt>
                <c:pt idx="124">
                  <c:v>14109</c:v>
                </c:pt>
                <c:pt idx="125">
                  <c:v>14033</c:v>
                </c:pt>
                <c:pt idx="126">
                  <c:v>14018</c:v>
                </c:pt>
                <c:pt idx="127">
                  <c:v>13812</c:v>
                </c:pt>
                <c:pt idx="128">
                  <c:v>13520</c:v>
                </c:pt>
                <c:pt idx="129">
                  <c:v>12994</c:v>
                </c:pt>
                <c:pt idx="130">
                  <c:v>12966</c:v>
                </c:pt>
                <c:pt idx="131">
                  <c:v>13089</c:v>
                </c:pt>
                <c:pt idx="132">
                  <c:v>13179</c:v>
                </c:pt>
                <c:pt idx="133">
                  <c:v>13310</c:v>
                </c:pt>
                <c:pt idx="134">
                  <c:v>13294</c:v>
                </c:pt>
                <c:pt idx="135">
                  <c:v>13414</c:v>
                </c:pt>
                <c:pt idx="136">
                  <c:v>13097</c:v>
                </c:pt>
                <c:pt idx="137">
                  <c:v>13204</c:v>
                </c:pt>
                <c:pt idx="138">
                  <c:v>13481</c:v>
                </c:pt>
                <c:pt idx="139">
                  <c:v>13517</c:v>
                </c:pt>
                <c:pt idx="140">
                  <c:v>13628</c:v>
                </c:pt>
                <c:pt idx="141">
                  <c:v>13826</c:v>
                </c:pt>
                <c:pt idx="142">
                  <c:v>13902</c:v>
                </c:pt>
                <c:pt idx="143">
                  <c:v>14010</c:v>
                </c:pt>
                <c:pt idx="144">
                  <c:v>14357</c:v>
                </c:pt>
                <c:pt idx="145">
                  <c:v>14614</c:v>
                </c:pt>
                <c:pt idx="146">
                  <c:v>14965</c:v>
                </c:pt>
                <c:pt idx="147">
                  <c:v>15198</c:v>
                </c:pt>
                <c:pt idx="148">
                  <c:v>15311</c:v>
                </c:pt>
                <c:pt idx="149">
                  <c:v>15557</c:v>
                </c:pt>
                <c:pt idx="150">
                  <c:v>15650</c:v>
                </c:pt>
                <c:pt idx="151">
                  <c:v>16147</c:v>
                </c:pt>
                <c:pt idx="152">
                  <c:v>16358</c:v>
                </c:pt>
                <c:pt idx="153">
                  <c:v>16609</c:v>
                </c:pt>
                <c:pt idx="154">
                  <c:v>17001</c:v>
                </c:pt>
                <c:pt idx="155">
                  <c:v>17186</c:v>
                </c:pt>
                <c:pt idx="156">
                  <c:v>17091</c:v>
                </c:pt>
                <c:pt idx="157">
                  <c:v>17028</c:v>
                </c:pt>
                <c:pt idx="158">
                  <c:v>17321</c:v>
                </c:pt>
                <c:pt idx="159">
                  <c:v>17731</c:v>
                </c:pt>
                <c:pt idx="160">
                  <c:v>17804</c:v>
                </c:pt>
                <c:pt idx="161">
                  <c:v>17992</c:v>
                </c:pt>
                <c:pt idx="162">
                  <c:v>18066</c:v>
                </c:pt>
                <c:pt idx="163">
                  <c:v>18379</c:v>
                </c:pt>
                <c:pt idx="164">
                  <c:v>18585</c:v>
                </c:pt>
                <c:pt idx="165">
                  <c:v>19127</c:v>
                </c:pt>
                <c:pt idx="166">
                  <c:v>19504</c:v>
                </c:pt>
                <c:pt idx="167">
                  <c:v>19602</c:v>
                </c:pt>
                <c:pt idx="168">
                  <c:v>19897</c:v>
                </c:pt>
                <c:pt idx="169">
                  <c:v>20394</c:v>
                </c:pt>
                <c:pt idx="170">
                  <c:v>20410</c:v>
                </c:pt>
                <c:pt idx="171">
                  <c:v>20552</c:v>
                </c:pt>
                <c:pt idx="172">
                  <c:v>20893</c:v>
                </c:pt>
                <c:pt idx="173">
                  <c:v>20996</c:v>
                </c:pt>
                <c:pt idx="174">
                  <c:v>21453</c:v>
                </c:pt>
                <c:pt idx="175">
                  <c:v>21694</c:v>
                </c:pt>
                <c:pt idx="176">
                  <c:v>21908</c:v>
                </c:pt>
                <c:pt idx="177">
                  <c:v>22513</c:v>
                </c:pt>
                <c:pt idx="178">
                  <c:v>22198</c:v>
                </c:pt>
                <c:pt idx="179">
                  <c:v>22710</c:v>
                </c:pt>
                <c:pt idx="180">
                  <c:v>23362</c:v>
                </c:pt>
                <c:pt idx="181">
                  <c:v>23563</c:v>
                </c:pt>
                <c:pt idx="182">
                  <c:v>23786</c:v>
                </c:pt>
                <c:pt idx="183">
                  <c:v>24457</c:v>
                </c:pt>
                <c:pt idx="184">
                  <c:v>24726</c:v>
                </c:pt>
                <c:pt idx="185">
                  <c:v>24839</c:v>
                </c:pt>
                <c:pt idx="186">
                  <c:v>25135</c:v>
                </c:pt>
                <c:pt idx="187">
                  <c:v>25786</c:v>
                </c:pt>
                <c:pt idx="188">
                  <c:v>26290</c:v>
                </c:pt>
                <c:pt idx="189">
                  <c:v>26793</c:v>
                </c:pt>
                <c:pt idx="190">
                  <c:v>27166</c:v>
                </c:pt>
                <c:pt idx="191">
                  <c:v>27609</c:v>
                </c:pt>
                <c:pt idx="192">
                  <c:v>27412</c:v>
                </c:pt>
                <c:pt idx="193">
                  <c:v>28166</c:v>
                </c:pt>
                <c:pt idx="194">
                  <c:v>28619</c:v>
                </c:pt>
                <c:pt idx="195">
                  <c:v>28994</c:v>
                </c:pt>
                <c:pt idx="196">
                  <c:v>29083</c:v>
                </c:pt>
                <c:pt idx="197">
                  <c:v>29569</c:v>
                </c:pt>
                <c:pt idx="198">
                  <c:v>29752</c:v>
                </c:pt>
                <c:pt idx="199">
                  <c:v>29968</c:v>
                </c:pt>
                <c:pt idx="200">
                  <c:v>30215</c:v>
                </c:pt>
                <c:pt idx="201">
                  <c:v>30786</c:v>
                </c:pt>
                <c:pt idx="202">
                  <c:v>31039</c:v>
                </c:pt>
                <c:pt idx="203">
                  <c:v>30820</c:v>
                </c:pt>
                <c:pt idx="204">
                  <c:v>31222</c:v>
                </c:pt>
                <c:pt idx="205">
                  <c:v>30928</c:v>
                </c:pt>
                <c:pt idx="206">
                  <c:v>30862</c:v>
                </c:pt>
                <c:pt idx="207">
                  <c:v>31064</c:v>
                </c:pt>
                <c:pt idx="208">
                  <c:v>31045</c:v>
                </c:pt>
                <c:pt idx="209">
                  <c:v>30501</c:v>
                </c:pt>
                <c:pt idx="210">
                  <c:v>30795</c:v>
                </c:pt>
                <c:pt idx="211">
                  <c:v>30269</c:v>
                </c:pt>
                <c:pt idx="212">
                  <c:v>29986</c:v>
                </c:pt>
                <c:pt idx="213">
                  <c:v>29432</c:v>
                </c:pt>
                <c:pt idx="214">
                  <c:v>29499</c:v>
                </c:pt>
                <c:pt idx="215">
                  <c:v>29259</c:v>
                </c:pt>
                <c:pt idx="216">
                  <c:v>28477</c:v>
                </c:pt>
                <c:pt idx="217">
                  <c:v>27364</c:v>
                </c:pt>
                <c:pt idx="218">
                  <c:v>27191</c:v>
                </c:pt>
                <c:pt idx="219">
                  <c:v>27042</c:v>
                </c:pt>
                <c:pt idx="220">
                  <c:v>26349</c:v>
                </c:pt>
                <c:pt idx="221">
                  <c:v>26049</c:v>
                </c:pt>
                <c:pt idx="222">
                  <c:v>25364</c:v>
                </c:pt>
                <c:pt idx="223">
                  <c:v>24653</c:v>
                </c:pt>
                <c:pt idx="224">
                  <c:v>24037</c:v>
                </c:pt>
                <c:pt idx="225">
                  <c:v>23525</c:v>
                </c:pt>
                <c:pt idx="226">
                  <c:v>23134</c:v>
                </c:pt>
                <c:pt idx="227">
                  <c:v>22321</c:v>
                </c:pt>
                <c:pt idx="228">
                  <c:v>22006</c:v>
                </c:pt>
                <c:pt idx="229">
                  <c:v>21420</c:v>
                </c:pt>
                <c:pt idx="230">
                  <c:v>20743</c:v>
                </c:pt>
                <c:pt idx="231">
                  <c:v>19840</c:v>
                </c:pt>
                <c:pt idx="232">
                  <c:v>19142</c:v>
                </c:pt>
                <c:pt idx="233">
                  <c:v>18669</c:v>
                </c:pt>
                <c:pt idx="234">
                  <c:v>18010</c:v>
                </c:pt>
                <c:pt idx="235">
                  <c:v>17802</c:v>
                </c:pt>
                <c:pt idx="236">
                  <c:v>17199</c:v>
                </c:pt>
                <c:pt idx="237">
                  <c:v>16622</c:v>
                </c:pt>
                <c:pt idx="238">
                  <c:v>16065</c:v>
                </c:pt>
                <c:pt idx="239">
                  <c:v>15642</c:v>
                </c:pt>
                <c:pt idx="240">
                  <c:v>15131</c:v>
                </c:pt>
                <c:pt idx="241">
                  <c:v>14546</c:v>
                </c:pt>
                <c:pt idx="242">
                  <c:v>14310</c:v>
                </c:pt>
                <c:pt idx="243">
                  <c:v>13734</c:v>
                </c:pt>
                <c:pt idx="244">
                  <c:v>13015</c:v>
                </c:pt>
                <c:pt idx="245">
                  <c:v>12688</c:v>
                </c:pt>
                <c:pt idx="246">
                  <c:v>12563</c:v>
                </c:pt>
                <c:pt idx="247">
                  <c:v>12423</c:v>
                </c:pt>
                <c:pt idx="248">
                  <c:v>11998</c:v>
                </c:pt>
                <c:pt idx="249">
                  <c:v>11972</c:v>
                </c:pt>
                <c:pt idx="250">
                  <c:v>11685</c:v>
                </c:pt>
                <c:pt idx="251">
                  <c:v>11456</c:v>
                </c:pt>
                <c:pt idx="252">
                  <c:v>11174</c:v>
                </c:pt>
                <c:pt idx="253">
                  <c:v>11098</c:v>
                </c:pt>
                <c:pt idx="254">
                  <c:v>10846</c:v>
                </c:pt>
                <c:pt idx="255">
                  <c:v>10563</c:v>
                </c:pt>
                <c:pt idx="256">
                  <c:v>10676</c:v>
                </c:pt>
                <c:pt idx="257">
                  <c:v>10575</c:v>
                </c:pt>
                <c:pt idx="258">
                  <c:v>10548</c:v>
                </c:pt>
                <c:pt idx="259">
                  <c:v>10425</c:v>
                </c:pt>
                <c:pt idx="260">
                  <c:v>10188</c:v>
                </c:pt>
                <c:pt idx="261">
                  <c:v>10095</c:v>
                </c:pt>
                <c:pt idx="262">
                  <c:v>9794</c:v>
                </c:pt>
                <c:pt idx="263">
                  <c:v>10030</c:v>
                </c:pt>
                <c:pt idx="264">
                  <c:v>9912</c:v>
                </c:pt>
                <c:pt idx="265">
                  <c:v>9857</c:v>
                </c:pt>
                <c:pt idx="266">
                  <c:v>9788</c:v>
                </c:pt>
                <c:pt idx="267">
                  <c:v>9692</c:v>
                </c:pt>
                <c:pt idx="268">
                  <c:v>9616</c:v>
                </c:pt>
                <c:pt idx="269">
                  <c:v>9351</c:v>
                </c:pt>
                <c:pt idx="270">
                  <c:v>9533</c:v>
                </c:pt>
                <c:pt idx="271">
                  <c:v>9485</c:v>
                </c:pt>
                <c:pt idx="272">
                  <c:v>9583</c:v>
                </c:pt>
                <c:pt idx="273">
                  <c:v>9529</c:v>
                </c:pt>
                <c:pt idx="274">
                  <c:v>9506</c:v>
                </c:pt>
                <c:pt idx="275">
                  <c:v>9357</c:v>
                </c:pt>
                <c:pt idx="276">
                  <c:v>9262</c:v>
                </c:pt>
                <c:pt idx="277">
                  <c:v>9500</c:v>
                </c:pt>
                <c:pt idx="278">
                  <c:v>9430</c:v>
                </c:pt>
                <c:pt idx="279">
                  <c:v>9366</c:v>
                </c:pt>
                <c:pt idx="280">
                  <c:v>9312</c:v>
                </c:pt>
                <c:pt idx="281">
                  <c:v>9385</c:v>
                </c:pt>
                <c:pt idx="282">
                  <c:v>9562</c:v>
                </c:pt>
                <c:pt idx="283">
                  <c:v>9494</c:v>
                </c:pt>
                <c:pt idx="284">
                  <c:v>9667</c:v>
                </c:pt>
                <c:pt idx="285">
                  <c:v>9790</c:v>
                </c:pt>
                <c:pt idx="286">
                  <c:v>9894</c:v>
                </c:pt>
                <c:pt idx="287">
                  <c:v>9873</c:v>
                </c:pt>
                <c:pt idx="288">
                  <c:v>9829</c:v>
                </c:pt>
                <c:pt idx="289">
                  <c:v>9741</c:v>
                </c:pt>
                <c:pt idx="290">
                  <c:v>9602</c:v>
                </c:pt>
                <c:pt idx="291">
                  <c:v>9920</c:v>
                </c:pt>
                <c:pt idx="292">
                  <c:v>9992</c:v>
                </c:pt>
                <c:pt idx="293">
                  <c:v>10057</c:v>
                </c:pt>
                <c:pt idx="294">
                  <c:v>9919</c:v>
                </c:pt>
                <c:pt idx="295">
                  <c:v>9869</c:v>
                </c:pt>
                <c:pt idx="296">
                  <c:v>9901</c:v>
                </c:pt>
                <c:pt idx="297">
                  <c:v>9938</c:v>
                </c:pt>
                <c:pt idx="298">
                  <c:v>10056</c:v>
                </c:pt>
                <c:pt idx="299">
                  <c:v>10154</c:v>
                </c:pt>
                <c:pt idx="300">
                  <c:v>10006</c:v>
                </c:pt>
                <c:pt idx="301">
                  <c:v>10018</c:v>
                </c:pt>
                <c:pt idx="302">
                  <c:v>9991</c:v>
                </c:pt>
                <c:pt idx="303">
                  <c:v>10095</c:v>
                </c:pt>
                <c:pt idx="304">
                  <c:v>9954</c:v>
                </c:pt>
                <c:pt idx="305">
                  <c:v>10041</c:v>
                </c:pt>
                <c:pt idx="306">
                  <c:v>10162</c:v>
                </c:pt>
                <c:pt idx="307">
                  <c:v>9955</c:v>
                </c:pt>
                <c:pt idx="308">
                  <c:v>9800</c:v>
                </c:pt>
                <c:pt idx="309">
                  <c:v>9848</c:v>
                </c:pt>
                <c:pt idx="310">
                  <c:v>9795</c:v>
                </c:pt>
                <c:pt idx="311">
                  <c:v>9781</c:v>
                </c:pt>
                <c:pt idx="312">
                  <c:v>9893</c:v>
                </c:pt>
                <c:pt idx="313">
                  <c:v>10128</c:v>
                </c:pt>
                <c:pt idx="314">
                  <c:v>10166</c:v>
                </c:pt>
                <c:pt idx="315">
                  <c:v>10188</c:v>
                </c:pt>
                <c:pt idx="316">
                  <c:v>10235</c:v>
                </c:pt>
                <c:pt idx="317">
                  <c:v>10239</c:v>
                </c:pt>
                <c:pt idx="318">
                  <c:v>10250</c:v>
                </c:pt>
                <c:pt idx="319">
                  <c:v>10421</c:v>
                </c:pt>
                <c:pt idx="320">
                  <c:v>10477</c:v>
                </c:pt>
                <c:pt idx="321">
                  <c:v>10540</c:v>
                </c:pt>
                <c:pt idx="322">
                  <c:v>10571</c:v>
                </c:pt>
                <c:pt idx="323">
                  <c:v>10821</c:v>
                </c:pt>
                <c:pt idx="324">
                  <c:v>10639</c:v>
                </c:pt>
                <c:pt idx="325">
                  <c:v>10655</c:v>
                </c:pt>
                <c:pt idx="326">
                  <c:v>10907</c:v>
                </c:pt>
                <c:pt idx="327">
                  <c:v>10819</c:v>
                </c:pt>
                <c:pt idx="328">
                  <c:v>10847</c:v>
                </c:pt>
                <c:pt idx="329">
                  <c:v>10681</c:v>
                </c:pt>
                <c:pt idx="330">
                  <c:v>10441</c:v>
                </c:pt>
                <c:pt idx="331">
                  <c:v>10437</c:v>
                </c:pt>
                <c:pt idx="332">
                  <c:v>9999</c:v>
                </c:pt>
                <c:pt idx="333">
                  <c:v>9967</c:v>
                </c:pt>
                <c:pt idx="334">
                  <c:v>9764</c:v>
                </c:pt>
                <c:pt idx="335">
                  <c:v>10034</c:v>
                </c:pt>
                <c:pt idx="336">
                  <c:v>10560</c:v>
                </c:pt>
                <c:pt idx="337">
                  <c:v>10815</c:v>
                </c:pt>
                <c:pt idx="338">
                  <c:v>11302</c:v>
                </c:pt>
                <c:pt idx="339">
                  <c:v>11697</c:v>
                </c:pt>
                <c:pt idx="340">
                  <c:v>11803</c:v>
                </c:pt>
                <c:pt idx="341">
                  <c:v>12271</c:v>
                </c:pt>
                <c:pt idx="342">
                  <c:v>12731</c:v>
                </c:pt>
                <c:pt idx="343">
                  <c:v>13088</c:v>
                </c:pt>
                <c:pt idx="344">
                  <c:v>13753</c:v>
                </c:pt>
                <c:pt idx="345">
                  <c:v>14475</c:v>
                </c:pt>
                <c:pt idx="346">
                  <c:v>15271</c:v>
                </c:pt>
                <c:pt idx="347">
                  <c:v>16148</c:v>
                </c:pt>
                <c:pt idx="348">
                  <c:v>17936</c:v>
                </c:pt>
                <c:pt idx="349">
                  <c:v>19898</c:v>
                </c:pt>
                <c:pt idx="350">
                  <c:v>21182</c:v>
                </c:pt>
                <c:pt idx="351">
                  <c:v>22828</c:v>
                </c:pt>
                <c:pt idx="352">
                  <c:v>24389</c:v>
                </c:pt>
                <c:pt idx="353">
                  <c:v>25308</c:v>
                </c:pt>
                <c:pt idx="354">
                  <c:v>26714</c:v>
                </c:pt>
                <c:pt idx="355">
                  <c:v>28372</c:v>
                </c:pt>
                <c:pt idx="356">
                  <c:v>30043</c:v>
                </c:pt>
                <c:pt idx="357">
                  <c:v>31241</c:v>
                </c:pt>
                <c:pt idx="358">
                  <c:v>32302</c:v>
                </c:pt>
                <c:pt idx="359">
                  <c:v>33309</c:v>
                </c:pt>
                <c:pt idx="360">
                  <c:v>33951</c:v>
                </c:pt>
                <c:pt idx="361">
                  <c:v>34596</c:v>
                </c:pt>
                <c:pt idx="362">
                  <c:v>35099</c:v>
                </c:pt>
                <c:pt idx="363">
                  <c:v>35579</c:v>
                </c:pt>
                <c:pt idx="364">
                  <c:v>35692</c:v>
                </c:pt>
                <c:pt idx="365">
                  <c:v>36065</c:v>
                </c:pt>
                <c:pt idx="366">
                  <c:v>36566</c:v>
                </c:pt>
                <c:pt idx="367">
                  <c:v>36441</c:v>
                </c:pt>
                <c:pt idx="368">
                  <c:v>36122</c:v>
                </c:pt>
                <c:pt idx="369">
                  <c:v>35918</c:v>
                </c:pt>
                <c:pt idx="370">
                  <c:v>35843</c:v>
                </c:pt>
                <c:pt idx="371">
                  <c:v>35364</c:v>
                </c:pt>
                <c:pt idx="372">
                  <c:v>34677</c:v>
                </c:pt>
                <c:pt idx="373">
                  <c:v>34389</c:v>
                </c:pt>
                <c:pt idx="374">
                  <c:v>33926</c:v>
                </c:pt>
                <c:pt idx="375">
                  <c:v>33342</c:v>
                </c:pt>
                <c:pt idx="376">
                  <c:v>32459</c:v>
                </c:pt>
                <c:pt idx="377">
                  <c:v>32115</c:v>
                </c:pt>
                <c:pt idx="378">
                  <c:v>30725</c:v>
                </c:pt>
                <c:pt idx="379">
                  <c:v>31864</c:v>
                </c:pt>
                <c:pt idx="380">
                  <c:v>31045</c:v>
                </c:pt>
                <c:pt idx="381">
                  <c:v>30150</c:v>
                </c:pt>
                <c:pt idx="382">
                  <c:v>29422</c:v>
                </c:pt>
                <c:pt idx="383">
                  <c:v>28597</c:v>
                </c:pt>
                <c:pt idx="384">
                  <c:v>28111</c:v>
                </c:pt>
                <c:pt idx="385">
                  <c:v>27546</c:v>
                </c:pt>
                <c:pt idx="386">
                  <c:v>27039</c:v>
                </c:pt>
                <c:pt idx="387">
                  <c:v>26346</c:v>
                </c:pt>
                <c:pt idx="388">
                  <c:v>25842</c:v>
                </c:pt>
                <c:pt idx="389">
                  <c:v>25358</c:v>
                </c:pt>
                <c:pt idx="390">
                  <c:v>24519</c:v>
                </c:pt>
                <c:pt idx="391">
                  <c:v>23835</c:v>
                </c:pt>
                <c:pt idx="392">
                  <c:v>23314</c:v>
                </c:pt>
                <c:pt idx="393">
                  <c:v>22920</c:v>
                </c:pt>
                <c:pt idx="394">
                  <c:v>22244</c:v>
                </c:pt>
                <c:pt idx="395">
                  <c:v>21473</c:v>
                </c:pt>
                <c:pt idx="396">
                  <c:v>21113</c:v>
                </c:pt>
                <c:pt idx="397">
                  <c:v>20624</c:v>
                </c:pt>
                <c:pt idx="398">
                  <c:v>20275</c:v>
                </c:pt>
                <c:pt idx="399">
                  <c:v>19714</c:v>
                </c:pt>
                <c:pt idx="400">
                  <c:v>19317</c:v>
                </c:pt>
                <c:pt idx="401">
                  <c:v>19056</c:v>
                </c:pt>
                <c:pt idx="402">
                  <c:v>18676</c:v>
                </c:pt>
                <c:pt idx="403">
                  <c:v>18587</c:v>
                </c:pt>
                <c:pt idx="404">
                  <c:v>18448</c:v>
                </c:pt>
                <c:pt idx="405">
                  <c:v>18230</c:v>
                </c:pt>
                <c:pt idx="406">
                  <c:v>17864</c:v>
                </c:pt>
                <c:pt idx="407">
                  <c:v>17690</c:v>
                </c:pt>
                <c:pt idx="408">
                  <c:v>17570</c:v>
                </c:pt>
                <c:pt idx="409">
                  <c:v>16913</c:v>
                </c:pt>
                <c:pt idx="410">
                  <c:v>16610</c:v>
                </c:pt>
                <c:pt idx="411">
                  <c:v>16653</c:v>
                </c:pt>
                <c:pt idx="412">
                  <c:v>16636</c:v>
                </c:pt>
                <c:pt idx="413">
                  <c:v>16635</c:v>
                </c:pt>
                <c:pt idx="414">
                  <c:v>16390</c:v>
                </c:pt>
                <c:pt idx="415">
                  <c:v>16401</c:v>
                </c:pt>
                <c:pt idx="416">
                  <c:v>16117</c:v>
                </c:pt>
                <c:pt idx="417">
                  <c:v>16031</c:v>
                </c:pt>
                <c:pt idx="418">
                  <c:v>15996</c:v>
                </c:pt>
                <c:pt idx="419">
                  <c:v>15830</c:v>
                </c:pt>
                <c:pt idx="420">
                  <c:v>15839</c:v>
                </c:pt>
                <c:pt idx="421">
                  <c:v>15840</c:v>
                </c:pt>
                <c:pt idx="422">
                  <c:v>15855</c:v>
                </c:pt>
                <c:pt idx="423">
                  <c:v>15619</c:v>
                </c:pt>
                <c:pt idx="424">
                  <c:v>15715</c:v>
                </c:pt>
                <c:pt idx="425">
                  <c:v>15843</c:v>
                </c:pt>
                <c:pt idx="426">
                  <c:v>15892</c:v>
                </c:pt>
                <c:pt idx="427">
                  <c:v>15906</c:v>
                </c:pt>
                <c:pt idx="428">
                  <c:v>15924</c:v>
                </c:pt>
                <c:pt idx="429">
                  <c:v>15880</c:v>
                </c:pt>
                <c:pt idx="430">
                  <c:v>15980</c:v>
                </c:pt>
                <c:pt idx="431">
                  <c:v>16184</c:v>
                </c:pt>
                <c:pt idx="432">
                  <c:v>16450</c:v>
                </c:pt>
                <c:pt idx="433">
                  <c:v>16576</c:v>
                </c:pt>
                <c:pt idx="434">
                  <c:v>16827</c:v>
                </c:pt>
                <c:pt idx="435">
                  <c:v>17330</c:v>
                </c:pt>
                <c:pt idx="436">
                  <c:v>17520</c:v>
                </c:pt>
                <c:pt idx="437">
                  <c:v>17487</c:v>
                </c:pt>
                <c:pt idx="438">
                  <c:v>18031</c:v>
                </c:pt>
                <c:pt idx="439">
                  <c:v>18624</c:v>
                </c:pt>
                <c:pt idx="440">
                  <c:v>19150</c:v>
                </c:pt>
                <c:pt idx="441">
                  <c:v>20131</c:v>
                </c:pt>
                <c:pt idx="442">
                  <c:v>20470</c:v>
                </c:pt>
                <c:pt idx="443">
                  <c:v>20986</c:v>
                </c:pt>
                <c:pt idx="444">
                  <c:v>21328</c:v>
                </c:pt>
                <c:pt idx="445">
                  <c:v>21591</c:v>
                </c:pt>
                <c:pt idx="446">
                  <c:v>22524</c:v>
                </c:pt>
                <c:pt idx="447">
                  <c:v>23088</c:v>
                </c:pt>
                <c:pt idx="448">
                  <c:v>23958</c:v>
                </c:pt>
                <c:pt idx="449">
                  <c:v>25143</c:v>
                </c:pt>
                <c:pt idx="450">
                  <c:v>25629</c:v>
                </c:pt>
                <c:pt idx="451">
                  <c:v>26043</c:v>
                </c:pt>
                <c:pt idx="452">
                  <c:v>26605</c:v>
                </c:pt>
                <c:pt idx="453">
                  <c:v>27549</c:v>
                </c:pt>
                <c:pt idx="454">
                  <c:v>28405</c:v>
                </c:pt>
                <c:pt idx="455">
                  <c:v>29327</c:v>
                </c:pt>
                <c:pt idx="456">
                  <c:v>30152</c:v>
                </c:pt>
                <c:pt idx="457">
                  <c:v>30785</c:v>
                </c:pt>
                <c:pt idx="458">
                  <c:v>31568</c:v>
                </c:pt>
                <c:pt idx="459">
                  <c:v>31974</c:v>
                </c:pt>
                <c:pt idx="460">
                  <c:v>33373</c:v>
                </c:pt>
                <c:pt idx="461">
                  <c:v>34456</c:v>
                </c:pt>
                <c:pt idx="462">
                  <c:v>35311</c:v>
                </c:pt>
                <c:pt idx="463">
                  <c:v>36300</c:v>
                </c:pt>
                <c:pt idx="464">
                  <c:v>36765</c:v>
                </c:pt>
                <c:pt idx="465">
                  <c:v>38048</c:v>
                </c:pt>
                <c:pt idx="466">
                  <c:v>38462</c:v>
                </c:pt>
                <c:pt idx="467">
                  <c:v>39385</c:v>
                </c:pt>
                <c:pt idx="468">
                  <c:v>40449</c:v>
                </c:pt>
                <c:pt idx="469">
                  <c:v>41007</c:v>
                </c:pt>
                <c:pt idx="470">
                  <c:v>42127</c:v>
                </c:pt>
                <c:pt idx="471">
                  <c:v>42854</c:v>
                </c:pt>
                <c:pt idx="472">
                  <c:v>42331</c:v>
                </c:pt>
                <c:pt idx="473">
                  <c:v>41824</c:v>
                </c:pt>
              </c:numCache>
            </c:numRef>
          </c:val>
          <c:extLst>
            <c:ext xmlns:c16="http://schemas.microsoft.com/office/drawing/2014/chart" uri="{C3380CC4-5D6E-409C-BE32-E72D297353CC}">
              <c16:uniqueId val="{00000000-6C9B-4B62-A022-390AF34201E3}"/>
            </c:ext>
          </c:extLst>
        </c:ser>
        <c:ser>
          <c:idx val="1"/>
          <c:order val="1"/>
          <c:tx>
            <c:strRef>
              <c:f>Sheet1!$C$1</c:f>
              <c:strCache>
                <c:ptCount val="1"/>
                <c:pt idx="0">
                  <c:v>بستری موجود بخش های عادی</c:v>
                </c:pt>
              </c:strCache>
            </c:strRef>
          </c:tx>
          <c:spPr>
            <a:solidFill>
              <a:srgbClr val="00B0F0"/>
            </a:solidFill>
            <a:ln>
              <a:solidFill>
                <a:srgbClr val="6699FF"/>
              </a:solidFill>
            </a:ln>
            <a:effectLst>
              <a:outerShdw blurRad="57150" dist="19050" dir="5400000" algn="ctr" rotWithShape="0">
                <a:srgbClr val="000000">
                  <a:alpha val="63000"/>
                </a:srgbClr>
              </a:outerShdw>
            </a:effectLst>
          </c:spPr>
          <c:invertIfNegative val="0"/>
          <c:cat>
            <c:strRef>
              <c:f>Sheet1!$A$2:$A$475</c:f>
              <c:strCache>
                <c:ptCount val="474"/>
                <c:pt idx="0">
                  <c:v>1399/02/01</c:v>
                </c:pt>
                <c:pt idx="1">
                  <c:v>1399/02/02</c:v>
                </c:pt>
                <c:pt idx="2">
                  <c:v>1399/02/03</c:v>
                </c:pt>
                <c:pt idx="3">
                  <c:v>1399/02/04</c:v>
                </c:pt>
                <c:pt idx="4">
                  <c:v>1399/02/05</c:v>
                </c:pt>
                <c:pt idx="5">
                  <c:v>1399/02/06</c:v>
                </c:pt>
                <c:pt idx="6">
                  <c:v>1399/02/07</c:v>
                </c:pt>
                <c:pt idx="7">
                  <c:v>1399/02/08</c:v>
                </c:pt>
                <c:pt idx="8">
                  <c:v>1399/02/09</c:v>
                </c:pt>
                <c:pt idx="9">
                  <c:v>1399/02/10</c:v>
                </c:pt>
                <c:pt idx="10">
                  <c:v>1399/02/11</c:v>
                </c:pt>
                <c:pt idx="11">
                  <c:v>1399/02/12</c:v>
                </c:pt>
                <c:pt idx="12">
                  <c:v>1399/02/13</c:v>
                </c:pt>
                <c:pt idx="13">
                  <c:v>1399/02/14</c:v>
                </c:pt>
                <c:pt idx="14">
                  <c:v>1399/02/15</c:v>
                </c:pt>
                <c:pt idx="15">
                  <c:v>1399/02/16</c:v>
                </c:pt>
                <c:pt idx="16">
                  <c:v>1399/02/17</c:v>
                </c:pt>
                <c:pt idx="17">
                  <c:v>1399/02/18</c:v>
                </c:pt>
                <c:pt idx="18">
                  <c:v>1399/02/19</c:v>
                </c:pt>
                <c:pt idx="19">
                  <c:v>1399/02/20</c:v>
                </c:pt>
                <c:pt idx="20">
                  <c:v>1399/02/21</c:v>
                </c:pt>
                <c:pt idx="21">
                  <c:v>1399/02/22</c:v>
                </c:pt>
                <c:pt idx="22">
                  <c:v>1399/02/23</c:v>
                </c:pt>
                <c:pt idx="23">
                  <c:v>1399/02/24</c:v>
                </c:pt>
                <c:pt idx="24">
                  <c:v>1399/02/25</c:v>
                </c:pt>
                <c:pt idx="25">
                  <c:v>1399/02/26</c:v>
                </c:pt>
                <c:pt idx="26">
                  <c:v>1399/02/27</c:v>
                </c:pt>
                <c:pt idx="27">
                  <c:v>1399/02/28</c:v>
                </c:pt>
                <c:pt idx="28">
                  <c:v>1399/02/29</c:v>
                </c:pt>
                <c:pt idx="29">
                  <c:v>1399/02/30</c:v>
                </c:pt>
                <c:pt idx="30">
                  <c:v>1399/02/31</c:v>
                </c:pt>
                <c:pt idx="31">
                  <c:v>1399/03/01</c:v>
                </c:pt>
                <c:pt idx="32">
                  <c:v>1399/03/02</c:v>
                </c:pt>
                <c:pt idx="33">
                  <c:v>1399/03/03</c:v>
                </c:pt>
                <c:pt idx="34">
                  <c:v>1399/03/04</c:v>
                </c:pt>
                <c:pt idx="35">
                  <c:v>1399/03/05</c:v>
                </c:pt>
                <c:pt idx="36">
                  <c:v>1399/03/06</c:v>
                </c:pt>
                <c:pt idx="37">
                  <c:v>1399/03/07</c:v>
                </c:pt>
                <c:pt idx="38">
                  <c:v>1399/03/08</c:v>
                </c:pt>
                <c:pt idx="39">
                  <c:v>1399/03/09</c:v>
                </c:pt>
                <c:pt idx="40">
                  <c:v>1399/03/10</c:v>
                </c:pt>
                <c:pt idx="41">
                  <c:v>1399/03/11</c:v>
                </c:pt>
                <c:pt idx="42">
                  <c:v>1399/03/12</c:v>
                </c:pt>
                <c:pt idx="43">
                  <c:v>1399/03/13</c:v>
                </c:pt>
                <c:pt idx="44">
                  <c:v>1399/03/14</c:v>
                </c:pt>
                <c:pt idx="45">
                  <c:v>1399/03/15</c:v>
                </c:pt>
                <c:pt idx="46">
                  <c:v>1399/03/16</c:v>
                </c:pt>
                <c:pt idx="47">
                  <c:v>1399/03/17</c:v>
                </c:pt>
                <c:pt idx="48">
                  <c:v>1399/03/18</c:v>
                </c:pt>
                <c:pt idx="49">
                  <c:v>1399/03/19</c:v>
                </c:pt>
                <c:pt idx="50">
                  <c:v>1399/03/20</c:v>
                </c:pt>
                <c:pt idx="51">
                  <c:v>1399/03/21</c:v>
                </c:pt>
                <c:pt idx="52">
                  <c:v>1399/03/22</c:v>
                </c:pt>
                <c:pt idx="53">
                  <c:v>1399/03/23</c:v>
                </c:pt>
                <c:pt idx="54">
                  <c:v>1399/03/24</c:v>
                </c:pt>
                <c:pt idx="55">
                  <c:v>1399/03/25</c:v>
                </c:pt>
                <c:pt idx="56">
                  <c:v>1399/03/26</c:v>
                </c:pt>
                <c:pt idx="57">
                  <c:v>1399/03/27</c:v>
                </c:pt>
                <c:pt idx="58">
                  <c:v>1399/03/28</c:v>
                </c:pt>
                <c:pt idx="59">
                  <c:v>1399/03/29</c:v>
                </c:pt>
                <c:pt idx="60">
                  <c:v>1399/03/30</c:v>
                </c:pt>
                <c:pt idx="61">
                  <c:v>1399/03/31</c:v>
                </c:pt>
                <c:pt idx="62">
                  <c:v>1399/04/01</c:v>
                </c:pt>
                <c:pt idx="63">
                  <c:v>1399/04/02</c:v>
                </c:pt>
                <c:pt idx="64">
                  <c:v>1399/04/03</c:v>
                </c:pt>
                <c:pt idx="65">
                  <c:v>1399/04/04</c:v>
                </c:pt>
                <c:pt idx="66">
                  <c:v>1399/04/05</c:v>
                </c:pt>
                <c:pt idx="67">
                  <c:v>1399/04/06</c:v>
                </c:pt>
                <c:pt idx="68">
                  <c:v>1399/04/07</c:v>
                </c:pt>
                <c:pt idx="69">
                  <c:v>1399/04/08</c:v>
                </c:pt>
                <c:pt idx="70">
                  <c:v>1399/04/09</c:v>
                </c:pt>
                <c:pt idx="71">
                  <c:v>1399/04/10</c:v>
                </c:pt>
                <c:pt idx="72">
                  <c:v>1399/04/11</c:v>
                </c:pt>
                <c:pt idx="73">
                  <c:v>1399/04/12</c:v>
                </c:pt>
                <c:pt idx="74">
                  <c:v>1399/04/13</c:v>
                </c:pt>
                <c:pt idx="75">
                  <c:v>1399/04/14</c:v>
                </c:pt>
                <c:pt idx="76">
                  <c:v>1399/04/15</c:v>
                </c:pt>
                <c:pt idx="77">
                  <c:v>1399/04/16</c:v>
                </c:pt>
                <c:pt idx="78">
                  <c:v>1399/04/17</c:v>
                </c:pt>
                <c:pt idx="79">
                  <c:v>1399/04/18</c:v>
                </c:pt>
                <c:pt idx="80">
                  <c:v>1399/04/19</c:v>
                </c:pt>
                <c:pt idx="81">
                  <c:v>1399/04/20</c:v>
                </c:pt>
                <c:pt idx="82">
                  <c:v>1399/04/21</c:v>
                </c:pt>
                <c:pt idx="83">
                  <c:v>1399/04/22</c:v>
                </c:pt>
                <c:pt idx="84">
                  <c:v>1399/04/23</c:v>
                </c:pt>
                <c:pt idx="85">
                  <c:v>1399/04/24</c:v>
                </c:pt>
                <c:pt idx="86">
                  <c:v>1399/04/25</c:v>
                </c:pt>
                <c:pt idx="87">
                  <c:v>1399/04/26</c:v>
                </c:pt>
                <c:pt idx="88">
                  <c:v>1399/04/27</c:v>
                </c:pt>
                <c:pt idx="89">
                  <c:v>1399/04/28</c:v>
                </c:pt>
                <c:pt idx="90">
                  <c:v>1399/04/29</c:v>
                </c:pt>
                <c:pt idx="91">
                  <c:v>1399/04/30</c:v>
                </c:pt>
                <c:pt idx="92">
                  <c:v>1399/04/31</c:v>
                </c:pt>
                <c:pt idx="93">
                  <c:v>1399/05/01</c:v>
                </c:pt>
                <c:pt idx="94">
                  <c:v>1399/05/02</c:v>
                </c:pt>
                <c:pt idx="95">
                  <c:v>1399/05/03</c:v>
                </c:pt>
                <c:pt idx="96">
                  <c:v>1399/05/04</c:v>
                </c:pt>
                <c:pt idx="97">
                  <c:v>1399/05/05</c:v>
                </c:pt>
                <c:pt idx="98">
                  <c:v>1399/05/06</c:v>
                </c:pt>
                <c:pt idx="99">
                  <c:v>1399/05/07</c:v>
                </c:pt>
                <c:pt idx="100">
                  <c:v>1399/05/08</c:v>
                </c:pt>
                <c:pt idx="101">
                  <c:v>1399/05/09</c:v>
                </c:pt>
                <c:pt idx="102">
                  <c:v>1399/05/10</c:v>
                </c:pt>
                <c:pt idx="103">
                  <c:v>1399/05/11</c:v>
                </c:pt>
                <c:pt idx="104">
                  <c:v>1399/05/12</c:v>
                </c:pt>
                <c:pt idx="105">
                  <c:v>1399/05/13</c:v>
                </c:pt>
                <c:pt idx="106">
                  <c:v>1399/05/14</c:v>
                </c:pt>
                <c:pt idx="107">
                  <c:v>1399/05/15</c:v>
                </c:pt>
                <c:pt idx="108">
                  <c:v>1399/05/16</c:v>
                </c:pt>
                <c:pt idx="109">
                  <c:v>1399/05/17</c:v>
                </c:pt>
                <c:pt idx="110">
                  <c:v>1399/05/18</c:v>
                </c:pt>
                <c:pt idx="111">
                  <c:v>1399/05/19</c:v>
                </c:pt>
                <c:pt idx="112">
                  <c:v>1399/05/20</c:v>
                </c:pt>
                <c:pt idx="113">
                  <c:v>1399/05/21</c:v>
                </c:pt>
                <c:pt idx="114">
                  <c:v>1399/05/22</c:v>
                </c:pt>
                <c:pt idx="115">
                  <c:v>1399/05/23</c:v>
                </c:pt>
                <c:pt idx="116">
                  <c:v>1399/05/24</c:v>
                </c:pt>
                <c:pt idx="117">
                  <c:v>1399/05/25</c:v>
                </c:pt>
                <c:pt idx="118">
                  <c:v>1399/05/26</c:v>
                </c:pt>
                <c:pt idx="119">
                  <c:v>1399/05/27</c:v>
                </c:pt>
                <c:pt idx="120">
                  <c:v>1399/05/28</c:v>
                </c:pt>
                <c:pt idx="121">
                  <c:v>1399/05/29</c:v>
                </c:pt>
                <c:pt idx="122">
                  <c:v>1399/05/30</c:v>
                </c:pt>
                <c:pt idx="123">
                  <c:v>1399/05/31</c:v>
                </c:pt>
                <c:pt idx="124">
                  <c:v>1399/06/01</c:v>
                </c:pt>
                <c:pt idx="125">
                  <c:v>1399/06/02</c:v>
                </c:pt>
                <c:pt idx="126">
                  <c:v>1399/06/03</c:v>
                </c:pt>
                <c:pt idx="127">
                  <c:v>1399/06/04</c:v>
                </c:pt>
                <c:pt idx="128">
                  <c:v>1399/06/05</c:v>
                </c:pt>
                <c:pt idx="129">
                  <c:v>1399/06/06</c:v>
                </c:pt>
                <c:pt idx="130">
                  <c:v>1399/06/07</c:v>
                </c:pt>
                <c:pt idx="131">
                  <c:v>1399/06/08</c:v>
                </c:pt>
                <c:pt idx="132">
                  <c:v>1399/06/09</c:v>
                </c:pt>
                <c:pt idx="133">
                  <c:v>1399/06/10</c:v>
                </c:pt>
                <c:pt idx="134">
                  <c:v>1399/06/11</c:v>
                </c:pt>
                <c:pt idx="135">
                  <c:v>1399/06/12</c:v>
                </c:pt>
                <c:pt idx="136">
                  <c:v>1399/06/13</c:v>
                </c:pt>
                <c:pt idx="137">
                  <c:v>1399/06/14</c:v>
                </c:pt>
                <c:pt idx="138">
                  <c:v>1399/06/15</c:v>
                </c:pt>
                <c:pt idx="139">
                  <c:v>1399/06/16</c:v>
                </c:pt>
                <c:pt idx="140">
                  <c:v>1399/06/17</c:v>
                </c:pt>
                <c:pt idx="141">
                  <c:v>1399/06/18</c:v>
                </c:pt>
                <c:pt idx="142">
                  <c:v>1399/06/19</c:v>
                </c:pt>
                <c:pt idx="143">
                  <c:v>1399/06/20</c:v>
                </c:pt>
                <c:pt idx="144">
                  <c:v>1399/06/21</c:v>
                </c:pt>
                <c:pt idx="145">
                  <c:v>1399/06/22</c:v>
                </c:pt>
                <c:pt idx="146">
                  <c:v>1399/06/23</c:v>
                </c:pt>
                <c:pt idx="147">
                  <c:v>1399/06/24</c:v>
                </c:pt>
                <c:pt idx="148">
                  <c:v>1399/06/25</c:v>
                </c:pt>
                <c:pt idx="149">
                  <c:v>1399/06/26</c:v>
                </c:pt>
                <c:pt idx="150">
                  <c:v>1399/06/27</c:v>
                </c:pt>
                <c:pt idx="151">
                  <c:v>1399/06/28</c:v>
                </c:pt>
                <c:pt idx="152">
                  <c:v>1399/06/29</c:v>
                </c:pt>
                <c:pt idx="153">
                  <c:v>1399/06/30</c:v>
                </c:pt>
                <c:pt idx="154">
                  <c:v>1399/06/31</c:v>
                </c:pt>
                <c:pt idx="155">
                  <c:v>1399/07/01</c:v>
                </c:pt>
                <c:pt idx="156">
                  <c:v>1399/07/02</c:v>
                </c:pt>
                <c:pt idx="157">
                  <c:v>1399/07/03</c:v>
                </c:pt>
                <c:pt idx="158">
                  <c:v>1399/07/04</c:v>
                </c:pt>
                <c:pt idx="159">
                  <c:v>1399/07/05</c:v>
                </c:pt>
                <c:pt idx="160">
                  <c:v>1399/07/06</c:v>
                </c:pt>
                <c:pt idx="161">
                  <c:v>1399/07/07</c:v>
                </c:pt>
                <c:pt idx="162">
                  <c:v>1399/07/08</c:v>
                </c:pt>
                <c:pt idx="163">
                  <c:v>1399/07/09</c:v>
                </c:pt>
                <c:pt idx="164">
                  <c:v>1399/07/10</c:v>
                </c:pt>
                <c:pt idx="165">
                  <c:v>1399/07/11</c:v>
                </c:pt>
                <c:pt idx="166">
                  <c:v>1399/07/12</c:v>
                </c:pt>
                <c:pt idx="167">
                  <c:v>1399/07/13</c:v>
                </c:pt>
                <c:pt idx="168">
                  <c:v>1399/07/14</c:v>
                </c:pt>
                <c:pt idx="169">
                  <c:v>1399/07/15</c:v>
                </c:pt>
                <c:pt idx="170">
                  <c:v>1399/07/16</c:v>
                </c:pt>
                <c:pt idx="171">
                  <c:v>1399/07/17</c:v>
                </c:pt>
                <c:pt idx="172">
                  <c:v>1399/07/18</c:v>
                </c:pt>
                <c:pt idx="173">
                  <c:v>1399/07/19</c:v>
                </c:pt>
                <c:pt idx="174">
                  <c:v>1399/07/20</c:v>
                </c:pt>
                <c:pt idx="175">
                  <c:v>1399/07/21</c:v>
                </c:pt>
                <c:pt idx="176">
                  <c:v>1399/07/22</c:v>
                </c:pt>
                <c:pt idx="177">
                  <c:v>1399/07/23</c:v>
                </c:pt>
                <c:pt idx="178">
                  <c:v>1399/07/24</c:v>
                </c:pt>
                <c:pt idx="179">
                  <c:v>1399/07/25</c:v>
                </c:pt>
                <c:pt idx="180">
                  <c:v>1399/07/26</c:v>
                </c:pt>
                <c:pt idx="181">
                  <c:v>1399/07/27</c:v>
                </c:pt>
                <c:pt idx="182">
                  <c:v>1399/07/28</c:v>
                </c:pt>
                <c:pt idx="183">
                  <c:v>1399/07/29</c:v>
                </c:pt>
                <c:pt idx="184">
                  <c:v>1399/07/30</c:v>
                </c:pt>
                <c:pt idx="185">
                  <c:v>1399/08/01</c:v>
                </c:pt>
                <c:pt idx="186">
                  <c:v>1399/08/02</c:v>
                </c:pt>
                <c:pt idx="187">
                  <c:v>1399/08/03</c:v>
                </c:pt>
                <c:pt idx="188">
                  <c:v>1399/08/04</c:v>
                </c:pt>
                <c:pt idx="189">
                  <c:v>1399/08/05</c:v>
                </c:pt>
                <c:pt idx="190">
                  <c:v>1399/08/06</c:v>
                </c:pt>
                <c:pt idx="191">
                  <c:v>1399/08/07</c:v>
                </c:pt>
                <c:pt idx="192">
                  <c:v>1399/08/08</c:v>
                </c:pt>
                <c:pt idx="193">
                  <c:v>1399/08/09</c:v>
                </c:pt>
                <c:pt idx="194">
                  <c:v>1399/08/10</c:v>
                </c:pt>
                <c:pt idx="195">
                  <c:v>1399/08/11</c:v>
                </c:pt>
                <c:pt idx="196">
                  <c:v>1399/08/12</c:v>
                </c:pt>
                <c:pt idx="197">
                  <c:v>1399/08/13</c:v>
                </c:pt>
                <c:pt idx="198">
                  <c:v>1399/08/14</c:v>
                </c:pt>
                <c:pt idx="199">
                  <c:v>1399/08/15</c:v>
                </c:pt>
                <c:pt idx="200">
                  <c:v>1399/08/16</c:v>
                </c:pt>
                <c:pt idx="201">
                  <c:v>1399/08/17</c:v>
                </c:pt>
                <c:pt idx="202">
                  <c:v>1399/08/18</c:v>
                </c:pt>
                <c:pt idx="203">
                  <c:v>1399/08/19</c:v>
                </c:pt>
                <c:pt idx="204">
                  <c:v>1399/08/20</c:v>
                </c:pt>
                <c:pt idx="205">
                  <c:v>1399/08/21</c:v>
                </c:pt>
                <c:pt idx="206">
                  <c:v>1399/08/22</c:v>
                </c:pt>
                <c:pt idx="207">
                  <c:v>1399/08/23</c:v>
                </c:pt>
                <c:pt idx="208">
                  <c:v>1399/08/24</c:v>
                </c:pt>
                <c:pt idx="209">
                  <c:v>1399/08/25</c:v>
                </c:pt>
                <c:pt idx="210">
                  <c:v>1399/08/26</c:v>
                </c:pt>
                <c:pt idx="211">
                  <c:v>1399/08/27</c:v>
                </c:pt>
                <c:pt idx="212">
                  <c:v>1399/08/28</c:v>
                </c:pt>
                <c:pt idx="213">
                  <c:v>1399/08/29</c:v>
                </c:pt>
                <c:pt idx="214">
                  <c:v>1399/08/30</c:v>
                </c:pt>
                <c:pt idx="215">
                  <c:v>1399/09/01</c:v>
                </c:pt>
                <c:pt idx="216">
                  <c:v>1399/09/02</c:v>
                </c:pt>
                <c:pt idx="217">
                  <c:v>1399/09/03</c:v>
                </c:pt>
                <c:pt idx="218">
                  <c:v>1399/09/04</c:v>
                </c:pt>
                <c:pt idx="219">
                  <c:v>1399/09/05</c:v>
                </c:pt>
                <c:pt idx="220">
                  <c:v>1399/09/06</c:v>
                </c:pt>
                <c:pt idx="221">
                  <c:v>1399/09/07</c:v>
                </c:pt>
                <c:pt idx="222">
                  <c:v>1399/09/08</c:v>
                </c:pt>
                <c:pt idx="223">
                  <c:v>1399/09/09</c:v>
                </c:pt>
                <c:pt idx="224">
                  <c:v>1399/09/10</c:v>
                </c:pt>
                <c:pt idx="225">
                  <c:v>1399/09/11</c:v>
                </c:pt>
                <c:pt idx="226">
                  <c:v>1399/09/12</c:v>
                </c:pt>
                <c:pt idx="227">
                  <c:v>1399/09/13</c:v>
                </c:pt>
                <c:pt idx="228">
                  <c:v>1399/09/14</c:v>
                </c:pt>
                <c:pt idx="229">
                  <c:v>1399/09/15</c:v>
                </c:pt>
                <c:pt idx="230">
                  <c:v>1399/09/16</c:v>
                </c:pt>
                <c:pt idx="231">
                  <c:v>1399/09/17</c:v>
                </c:pt>
                <c:pt idx="232">
                  <c:v>1399/09/18</c:v>
                </c:pt>
                <c:pt idx="233">
                  <c:v>1399/09/19</c:v>
                </c:pt>
                <c:pt idx="234">
                  <c:v>1399/09/20</c:v>
                </c:pt>
                <c:pt idx="235">
                  <c:v>1399/09/21</c:v>
                </c:pt>
                <c:pt idx="236">
                  <c:v>1399/09/22</c:v>
                </c:pt>
                <c:pt idx="237">
                  <c:v>1399/09/23</c:v>
                </c:pt>
                <c:pt idx="238">
                  <c:v>1399/09/24</c:v>
                </c:pt>
                <c:pt idx="239">
                  <c:v>1399/09/25</c:v>
                </c:pt>
                <c:pt idx="240">
                  <c:v>1399/09/26</c:v>
                </c:pt>
                <c:pt idx="241">
                  <c:v>1399/09/27</c:v>
                </c:pt>
                <c:pt idx="242">
                  <c:v>1399/09/28</c:v>
                </c:pt>
                <c:pt idx="243">
                  <c:v>1399/09/29</c:v>
                </c:pt>
                <c:pt idx="244">
                  <c:v>1399/09/30</c:v>
                </c:pt>
                <c:pt idx="245">
                  <c:v>1399/10/01</c:v>
                </c:pt>
                <c:pt idx="246">
                  <c:v>1399/10/02</c:v>
                </c:pt>
                <c:pt idx="247">
                  <c:v>1399/10/03</c:v>
                </c:pt>
                <c:pt idx="248">
                  <c:v>1399/10/04</c:v>
                </c:pt>
                <c:pt idx="249">
                  <c:v>1399/10/05</c:v>
                </c:pt>
                <c:pt idx="250">
                  <c:v>1399/10/06</c:v>
                </c:pt>
                <c:pt idx="251">
                  <c:v>1399/10/07</c:v>
                </c:pt>
                <c:pt idx="252">
                  <c:v>1399/10/08</c:v>
                </c:pt>
                <c:pt idx="253">
                  <c:v>1399/10/09</c:v>
                </c:pt>
                <c:pt idx="254">
                  <c:v>1399/10/10</c:v>
                </c:pt>
                <c:pt idx="255">
                  <c:v>1399/10/11</c:v>
                </c:pt>
                <c:pt idx="256">
                  <c:v>1399/10/12</c:v>
                </c:pt>
                <c:pt idx="257">
                  <c:v>1399/10/13</c:v>
                </c:pt>
                <c:pt idx="258">
                  <c:v>1399/10/14</c:v>
                </c:pt>
                <c:pt idx="259">
                  <c:v>1399/10/15</c:v>
                </c:pt>
                <c:pt idx="260">
                  <c:v>1399/10/16</c:v>
                </c:pt>
                <c:pt idx="261">
                  <c:v>1399/10/17</c:v>
                </c:pt>
                <c:pt idx="262">
                  <c:v>1399/10/18</c:v>
                </c:pt>
                <c:pt idx="263">
                  <c:v>1399/10/19</c:v>
                </c:pt>
                <c:pt idx="264">
                  <c:v>1399/10/20</c:v>
                </c:pt>
                <c:pt idx="265">
                  <c:v>1399/10/21</c:v>
                </c:pt>
                <c:pt idx="266">
                  <c:v>1399/10/22</c:v>
                </c:pt>
                <c:pt idx="267">
                  <c:v>1399/10/23</c:v>
                </c:pt>
                <c:pt idx="268">
                  <c:v>1399/10/24</c:v>
                </c:pt>
                <c:pt idx="269">
                  <c:v>1399/10/25</c:v>
                </c:pt>
                <c:pt idx="270">
                  <c:v>1399/10/26</c:v>
                </c:pt>
                <c:pt idx="271">
                  <c:v>1399/10/27</c:v>
                </c:pt>
                <c:pt idx="272">
                  <c:v>1399/10/28</c:v>
                </c:pt>
                <c:pt idx="273">
                  <c:v>1399/10/29</c:v>
                </c:pt>
                <c:pt idx="274">
                  <c:v>1399/10/30</c:v>
                </c:pt>
                <c:pt idx="275">
                  <c:v>1399/11/01</c:v>
                </c:pt>
                <c:pt idx="276">
                  <c:v>1399/11/02</c:v>
                </c:pt>
                <c:pt idx="277">
                  <c:v>1399/11/03</c:v>
                </c:pt>
                <c:pt idx="278">
                  <c:v>1399/11/04</c:v>
                </c:pt>
                <c:pt idx="279">
                  <c:v>1399/11/05</c:v>
                </c:pt>
                <c:pt idx="280">
                  <c:v>1399/11/06</c:v>
                </c:pt>
                <c:pt idx="281">
                  <c:v>1399/11/07</c:v>
                </c:pt>
                <c:pt idx="282">
                  <c:v>1399/11/08</c:v>
                </c:pt>
                <c:pt idx="283">
                  <c:v>1399/11/09</c:v>
                </c:pt>
                <c:pt idx="284">
                  <c:v>1399/11/10</c:v>
                </c:pt>
                <c:pt idx="285">
                  <c:v>1399/11/11</c:v>
                </c:pt>
                <c:pt idx="286">
                  <c:v>1399/11/12</c:v>
                </c:pt>
                <c:pt idx="287">
                  <c:v>1399/11/13</c:v>
                </c:pt>
                <c:pt idx="288">
                  <c:v>1399/11/14</c:v>
                </c:pt>
                <c:pt idx="289">
                  <c:v>1399/11/15</c:v>
                </c:pt>
                <c:pt idx="290">
                  <c:v>1399/11/16</c:v>
                </c:pt>
                <c:pt idx="291">
                  <c:v>1399/11/17</c:v>
                </c:pt>
                <c:pt idx="292">
                  <c:v>1399/11/18</c:v>
                </c:pt>
                <c:pt idx="293">
                  <c:v>1399/11/19</c:v>
                </c:pt>
                <c:pt idx="294">
                  <c:v>1399/11/20</c:v>
                </c:pt>
                <c:pt idx="295">
                  <c:v>1399/11/21</c:v>
                </c:pt>
                <c:pt idx="296">
                  <c:v>1399/11/22</c:v>
                </c:pt>
                <c:pt idx="297">
                  <c:v>1399/11/23</c:v>
                </c:pt>
                <c:pt idx="298">
                  <c:v>1399/11/24</c:v>
                </c:pt>
                <c:pt idx="299">
                  <c:v>1399/11/25</c:v>
                </c:pt>
                <c:pt idx="300">
                  <c:v>1399/11/26</c:v>
                </c:pt>
                <c:pt idx="301">
                  <c:v>1399/11/27</c:v>
                </c:pt>
                <c:pt idx="302">
                  <c:v>1399/11/28</c:v>
                </c:pt>
                <c:pt idx="303">
                  <c:v>1399/11/29</c:v>
                </c:pt>
                <c:pt idx="304">
                  <c:v>1399/11/30</c:v>
                </c:pt>
                <c:pt idx="305">
                  <c:v>1399/12/01</c:v>
                </c:pt>
                <c:pt idx="306">
                  <c:v>1399/12/02</c:v>
                </c:pt>
                <c:pt idx="307">
                  <c:v>1399/12/03</c:v>
                </c:pt>
                <c:pt idx="308">
                  <c:v>1399/12/04</c:v>
                </c:pt>
                <c:pt idx="309">
                  <c:v>1399/12/05</c:v>
                </c:pt>
                <c:pt idx="310">
                  <c:v>1399/12/06</c:v>
                </c:pt>
                <c:pt idx="311">
                  <c:v>1399/12/07</c:v>
                </c:pt>
                <c:pt idx="312">
                  <c:v>1399/12/08</c:v>
                </c:pt>
                <c:pt idx="313">
                  <c:v>1399/12/09</c:v>
                </c:pt>
                <c:pt idx="314">
                  <c:v>1399/12/10</c:v>
                </c:pt>
                <c:pt idx="315">
                  <c:v>1399/12/11</c:v>
                </c:pt>
                <c:pt idx="316">
                  <c:v>1399/12/12</c:v>
                </c:pt>
                <c:pt idx="317">
                  <c:v>1399/12/13</c:v>
                </c:pt>
                <c:pt idx="318">
                  <c:v>1399/12/14</c:v>
                </c:pt>
                <c:pt idx="319">
                  <c:v>1399/12/15</c:v>
                </c:pt>
                <c:pt idx="320">
                  <c:v>1399/12/16</c:v>
                </c:pt>
                <c:pt idx="321">
                  <c:v>1399/12/17</c:v>
                </c:pt>
                <c:pt idx="322">
                  <c:v>1399/12/18</c:v>
                </c:pt>
                <c:pt idx="323">
                  <c:v>1399/12/19</c:v>
                </c:pt>
                <c:pt idx="324">
                  <c:v>1399/12/20</c:v>
                </c:pt>
                <c:pt idx="325">
                  <c:v>1399/12/21</c:v>
                </c:pt>
                <c:pt idx="326">
                  <c:v>1399/12/22</c:v>
                </c:pt>
                <c:pt idx="327">
                  <c:v>1399/12/23</c:v>
                </c:pt>
                <c:pt idx="328">
                  <c:v>1399/12/24</c:v>
                </c:pt>
                <c:pt idx="329">
                  <c:v>1399/12/25</c:v>
                </c:pt>
                <c:pt idx="330">
                  <c:v>1399/12/26</c:v>
                </c:pt>
                <c:pt idx="331">
                  <c:v>1399/12/27</c:v>
                </c:pt>
                <c:pt idx="332">
                  <c:v>1399/12/28</c:v>
                </c:pt>
                <c:pt idx="333">
                  <c:v>1399/12/29</c:v>
                </c:pt>
                <c:pt idx="334">
                  <c:v>1399/12/30</c:v>
                </c:pt>
                <c:pt idx="335">
                  <c:v>1400/01/01</c:v>
                </c:pt>
                <c:pt idx="336">
                  <c:v>1400/01/02</c:v>
                </c:pt>
                <c:pt idx="337">
                  <c:v>1400/01/03</c:v>
                </c:pt>
                <c:pt idx="338">
                  <c:v>1400/01/04</c:v>
                </c:pt>
                <c:pt idx="339">
                  <c:v>1400/01/05</c:v>
                </c:pt>
                <c:pt idx="340">
                  <c:v>1400/01/06</c:v>
                </c:pt>
                <c:pt idx="341">
                  <c:v>1400/01/07</c:v>
                </c:pt>
                <c:pt idx="342">
                  <c:v>1400/01/08</c:v>
                </c:pt>
                <c:pt idx="343">
                  <c:v>1400/01/09</c:v>
                </c:pt>
                <c:pt idx="344">
                  <c:v>1400/01/10</c:v>
                </c:pt>
                <c:pt idx="345">
                  <c:v>1400/01/11</c:v>
                </c:pt>
                <c:pt idx="346">
                  <c:v>1400/01/12</c:v>
                </c:pt>
                <c:pt idx="347">
                  <c:v>1400/01/13</c:v>
                </c:pt>
                <c:pt idx="348">
                  <c:v>1400/01/14</c:v>
                </c:pt>
                <c:pt idx="349">
                  <c:v>1400/01/15</c:v>
                </c:pt>
                <c:pt idx="350">
                  <c:v>1400/01/16</c:v>
                </c:pt>
                <c:pt idx="351">
                  <c:v>1400/01/17</c:v>
                </c:pt>
                <c:pt idx="352">
                  <c:v>1400/01/18</c:v>
                </c:pt>
                <c:pt idx="353">
                  <c:v>1400/01/19</c:v>
                </c:pt>
                <c:pt idx="354">
                  <c:v>1400/01/20</c:v>
                </c:pt>
                <c:pt idx="355">
                  <c:v>1400/01/21</c:v>
                </c:pt>
                <c:pt idx="356">
                  <c:v>1400/01/22</c:v>
                </c:pt>
                <c:pt idx="357">
                  <c:v>1400/01/23</c:v>
                </c:pt>
                <c:pt idx="358">
                  <c:v>1400/01/24</c:v>
                </c:pt>
                <c:pt idx="359">
                  <c:v>1400/01/25</c:v>
                </c:pt>
                <c:pt idx="360">
                  <c:v>1400/01/26</c:v>
                </c:pt>
                <c:pt idx="361">
                  <c:v>1400/01/27</c:v>
                </c:pt>
                <c:pt idx="362">
                  <c:v>1400/01/28</c:v>
                </c:pt>
                <c:pt idx="363">
                  <c:v>1400/01/29</c:v>
                </c:pt>
                <c:pt idx="364">
                  <c:v>1400/01/30</c:v>
                </c:pt>
                <c:pt idx="365">
                  <c:v>1400/01/31</c:v>
                </c:pt>
                <c:pt idx="366">
                  <c:v>1400/02/01</c:v>
                </c:pt>
                <c:pt idx="367">
                  <c:v>1400/02/02</c:v>
                </c:pt>
                <c:pt idx="368">
                  <c:v>1400/02/03</c:v>
                </c:pt>
                <c:pt idx="369">
                  <c:v>1400/02/04</c:v>
                </c:pt>
                <c:pt idx="370">
                  <c:v>1400/02/05</c:v>
                </c:pt>
                <c:pt idx="371">
                  <c:v>1400/02/06</c:v>
                </c:pt>
                <c:pt idx="372">
                  <c:v>1400/02/07</c:v>
                </c:pt>
                <c:pt idx="373">
                  <c:v>1400/02/08</c:v>
                </c:pt>
                <c:pt idx="374">
                  <c:v>1400/02/09</c:v>
                </c:pt>
                <c:pt idx="375">
                  <c:v>1400/02/10</c:v>
                </c:pt>
                <c:pt idx="376">
                  <c:v>1400/02/11</c:v>
                </c:pt>
                <c:pt idx="377">
                  <c:v>1400/02/12</c:v>
                </c:pt>
                <c:pt idx="378">
                  <c:v>1400/02/13</c:v>
                </c:pt>
                <c:pt idx="379">
                  <c:v>1400/02/14</c:v>
                </c:pt>
                <c:pt idx="380">
                  <c:v>1400/02/15</c:v>
                </c:pt>
                <c:pt idx="381">
                  <c:v>1400/02/16</c:v>
                </c:pt>
                <c:pt idx="382">
                  <c:v>1400/02/17</c:v>
                </c:pt>
                <c:pt idx="383">
                  <c:v>1400/02/18</c:v>
                </c:pt>
                <c:pt idx="384">
                  <c:v>1400/02/19</c:v>
                </c:pt>
                <c:pt idx="385">
                  <c:v>1400/02/20</c:v>
                </c:pt>
                <c:pt idx="386">
                  <c:v>1400/02/21</c:v>
                </c:pt>
                <c:pt idx="387">
                  <c:v>1400/02/22</c:v>
                </c:pt>
                <c:pt idx="388">
                  <c:v>1400/02/23</c:v>
                </c:pt>
                <c:pt idx="389">
                  <c:v>1400/02/24</c:v>
                </c:pt>
                <c:pt idx="390">
                  <c:v>1400/02/25</c:v>
                </c:pt>
                <c:pt idx="391">
                  <c:v>1400/02/26</c:v>
                </c:pt>
                <c:pt idx="392">
                  <c:v>1400/02/27</c:v>
                </c:pt>
                <c:pt idx="393">
                  <c:v>1400/02/28</c:v>
                </c:pt>
                <c:pt idx="394">
                  <c:v>1400/02/29</c:v>
                </c:pt>
                <c:pt idx="395">
                  <c:v>1400/02/30</c:v>
                </c:pt>
                <c:pt idx="396">
                  <c:v>1400/02/31</c:v>
                </c:pt>
                <c:pt idx="397">
                  <c:v>1400/03/01</c:v>
                </c:pt>
                <c:pt idx="398">
                  <c:v>1400/03/02</c:v>
                </c:pt>
                <c:pt idx="399">
                  <c:v>1400/03/03</c:v>
                </c:pt>
                <c:pt idx="400">
                  <c:v>1400/03/04</c:v>
                </c:pt>
                <c:pt idx="401">
                  <c:v>1400/03/05</c:v>
                </c:pt>
                <c:pt idx="402">
                  <c:v>1400/03/06</c:v>
                </c:pt>
                <c:pt idx="403">
                  <c:v>1400/03/07</c:v>
                </c:pt>
                <c:pt idx="404">
                  <c:v>1400/03/08</c:v>
                </c:pt>
                <c:pt idx="405">
                  <c:v>1400/03/09</c:v>
                </c:pt>
                <c:pt idx="406">
                  <c:v>1400/03/10</c:v>
                </c:pt>
                <c:pt idx="407">
                  <c:v>1400/03/11</c:v>
                </c:pt>
                <c:pt idx="408">
                  <c:v>1400/03/12</c:v>
                </c:pt>
                <c:pt idx="409">
                  <c:v>1400/03/13</c:v>
                </c:pt>
                <c:pt idx="410">
                  <c:v>1400/03/14</c:v>
                </c:pt>
                <c:pt idx="411">
                  <c:v>1400/03/15</c:v>
                </c:pt>
                <c:pt idx="412">
                  <c:v>1400/03/16</c:v>
                </c:pt>
                <c:pt idx="413">
                  <c:v>1400/03/17</c:v>
                </c:pt>
                <c:pt idx="414">
                  <c:v>1400/03/18</c:v>
                </c:pt>
                <c:pt idx="415">
                  <c:v>1400/03/19</c:v>
                </c:pt>
                <c:pt idx="416">
                  <c:v>1400/03/20</c:v>
                </c:pt>
                <c:pt idx="417">
                  <c:v>1400/03/21</c:v>
                </c:pt>
                <c:pt idx="418">
                  <c:v>1400/03/22</c:v>
                </c:pt>
                <c:pt idx="419">
                  <c:v>1400/03/23</c:v>
                </c:pt>
                <c:pt idx="420">
                  <c:v>1400/03/24</c:v>
                </c:pt>
                <c:pt idx="421">
                  <c:v>1400/03/25</c:v>
                </c:pt>
                <c:pt idx="422">
                  <c:v>1400/03/26</c:v>
                </c:pt>
                <c:pt idx="423">
                  <c:v>1400/03/27</c:v>
                </c:pt>
                <c:pt idx="424">
                  <c:v>1400/03/28</c:v>
                </c:pt>
                <c:pt idx="425">
                  <c:v>1400/03/29</c:v>
                </c:pt>
                <c:pt idx="426">
                  <c:v>1400/03/30</c:v>
                </c:pt>
                <c:pt idx="427">
                  <c:v>1400/03/31</c:v>
                </c:pt>
                <c:pt idx="428">
                  <c:v>1400/04/01</c:v>
                </c:pt>
                <c:pt idx="429">
                  <c:v>1400/04/02</c:v>
                </c:pt>
                <c:pt idx="430">
                  <c:v>1400/04/03</c:v>
                </c:pt>
                <c:pt idx="431">
                  <c:v>1400/04/04</c:v>
                </c:pt>
                <c:pt idx="432">
                  <c:v>1400/04/05</c:v>
                </c:pt>
                <c:pt idx="433">
                  <c:v>1400/04/06</c:v>
                </c:pt>
                <c:pt idx="434">
                  <c:v>1400/04/07</c:v>
                </c:pt>
                <c:pt idx="435">
                  <c:v>1400/04/08</c:v>
                </c:pt>
                <c:pt idx="436">
                  <c:v>1400/04/09</c:v>
                </c:pt>
                <c:pt idx="437">
                  <c:v>1400/04/10</c:v>
                </c:pt>
                <c:pt idx="438">
                  <c:v>1400/04/11</c:v>
                </c:pt>
                <c:pt idx="439">
                  <c:v>1400/04/12</c:v>
                </c:pt>
                <c:pt idx="440">
                  <c:v>1400/04/13</c:v>
                </c:pt>
                <c:pt idx="441">
                  <c:v>1400/04/14</c:v>
                </c:pt>
                <c:pt idx="442">
                  <c:v>1400/04/15</c:v>
                </c:pt>
                <c:pt idx="443">
                  <c:v>1400/04/16</c:v>
                </c:pt>
                <c:pt idx="444">
                  <c:v>1400/04/17</c:v>
                </c:pt>
                <c:pt idx="445">
                  <c:v>1400/04/18</c:v>
                </c:pt>
                <c:pt idx="446">
                  <c:v>1400/04/19</c:v>
                </c:pt>
                <c:pt idx="447">
                  <c:v>1400/04/20</c:v>
                </c:pt>
                <c:pt idx="448">
                  <c:v>1400/04/21</c:v>
                </c:pt>
                <c:pt idx="449">
                  <c:v>1400/04/22</c:v>
                </c:pt>
                <c:pt idx="450">
                  <c:v>1400/04/23</c:v>
                </c:pt>
                <c:pt idx="451">
                  <c:v>1400/04/24</c:v>
                </c:pt>
                <c:pt idx="452">
                  <c:v>1400/04/25</c:v>
                </c:pt>
                <c:pt idx="453">
                  <c:v>1400/04/26</c:v>
                </c:pt>
                <c:pt idx="454">
                  <c:v>1400/04/27</c:v>
                </c:pt>
                <c:pt idx="455">
                  <c:v>1400/04/28</c:v>
                </c:pt>
                <c:pt idx="456">
                  <c:v>1400/04/29</c:v>
                </c:pt>
                <c:pt idx="457">
                  <c:v>1400/04/30</c:v>
                </c:pt>
                <c:pt idx="458">
                  <c:v>1400/04/31</c:v>
                </c:pt>
                <c:pt idx="459">
                  <c:v>1400/05/01</c:v>
                </c:pt>
                <c:pt idx="460">
                  <c:v>1400/05/02</c:v>
                </c:pt>
                <c:pt idx="461">
                  <c:v>1400/05/03</c:v>
                </c:pt>
                <c:pt idx="462">
                  <c:v>1400/05/04</c:v>
                </c:pt>
                <c:pt idx="463">
                  <c:v>1400/05/05</c:v>
                </c:pt>
                <c:pt idx="464">
                  <c:v>1400/05/06</c:v>
                </c:pt>
                <c:pt idx="465">
                  <c:v>1400/05/07</c:v>
                </c:pt>
                <c:pt idx="466">
                  <c:v>1400/05/08</c:v>
                </c:pt>
                <c:pt idx="467">
                  <c:v>1400/05/09</c:v>
                </c:pt>
                <c:pt idx="468">
                  <c:v>1400/05/10</c:v>
                </c:pt>
                <c:pt idx="469">
                  <c:v>1400/05/11</c:v>
                </c:pt>
                <c:pt idx="470">
                  <c:v>1400/05/12</c:v>
                </c:pt>
                <c:pt idx="471">
                  <c:v>1400/05/13</c:v>
                </c:pt>
                <c:pt idx="472">
                  <c:v>1400/05/14</c:v>
                </c:pt>
                <c:pt idx="473">
                  <c:v>1400/05/15</c:v>
                </c:pt>
              </c:strCache>
            </c:strRef>
          </c:cat>
          <c:val>
            <c:numRef>
              <c:f>Sheet1!$C$2:$C$475</c:f>
              <c:numCache>
                <c:formatCode>General</c:formatCode>
                <c:ptCount val="474"/>
                <c:pt idx="0">
                  <c:v>7517</c:v>
                </c:pt>
                <c:pt idx="1">
                  <c:v>7501</c:v>
                </c:pt>
                <c:pt idx="2">
                  <c:v>7382</c:v>
                </c:pt>
                <c:pt idx="3">
                  <c:v>7309</c:v>
                </c:pt>
                <c:pt idx="4">
                  <c:v>7335</c:v>
                </c:pt>
                <c:pt idx="5">
                  <c:v>7324</c:v>
                </c:pt>
                <c:pt idx="6">
                  <c:v>7248</c:v>
                </c:pt>
                <c:pt idx="7">
                  <c:v>7215</c:v>
                </c:pt>
                <c:pt idx="8">
                  <c:v>6979</c:v>
                </c:pt>
                <c:pt idx="9">
                  <c:v>6921</c:v>
                </c:pt>
                <c:pt idx="10">
                  <c:v>6612</c:v>
                </c:pt>
                <c:pt idx="11">
                  <c:v>6632</c:v>
                </c:pt>
                <c:pt idx="12">
                  <c:v>6624</c:v>
                </c:pt>
                <c:pt idx="13">
                  <c:v>6591</c:v>
                </c:pt>
                <c:pt idx="14">
                  <c:v>6532</c:v>
                </c:pt>
                <c:pt idx="15">
                  <c:v>6496</c:v>
                </c:pt>
                <c:pt idx="16">
                  <c:v>6409</c:v>
                </c:pt>
                <c:pt idx="17">
                  <c:v>6288</c:v>
                </c:pt>
                <c:pt idx="18">
                  <c:v>6373</c:v>
                </c:pt>
                <c:pt idx="19">
                  <c:v>6465</c:v>
                </c:pt>
                <c:pt idx="20">
                  <c:v>6361</c:v>
                </c:pt>
                <c:pt idx="21">
                  <c:v>6441</c:v>
                </c:pt>
                <c:pt idx="22">
                  <c:v>6399</c:v>
                </c:pt>
                <c:pt idx="23">
                  <c:v>6303</c:v>
                </c:pt>
                <c:pt idx="24">
                  <c:v>6125</c:v>
                </c:pt>
                <c:pt idx="25">
                  <c:v>6045</c:v>
                </c:pt>
                <c:pt idx="26">
                  <c:v>6333</c:v>
                </c:pt>
                <c:pt idx="27">
                  <c:v>6215</c:v>
                </c:pt>
                <c:pt idx="28">
                  <c:v>6339</c:v>
                </c:pt>
                <c:pt idx="29">
                  <c:v>5997</c:v>
                </c:pt>
                <c:pt idx="30">
                  <c:v>5867</c:v>
                </c:pt>
                <c:pt idx="31">
                  <c:v>5816</c:v>
                </c:pt>
                <c:pt idx="32">
                  <c:v>5840</c:v>
                </c:pt>
                <c:pt idx="33">
                  <c:v>5731</c:v>
                </c:pt>
                <c:pt idx="34">
                  <c:v>5769</c:v>
                </c:pt>
                <c:pt idx="35">
                  <c:v>5918</c:v>
                </c:pt>
                <c:pt idx="36">
                  <c:v>5955</c:v>
                </c:pt>
                <c:pt idx="37">
                  <c:v>5963</c:v>
                </c:pt>
                <c:pt idx="38">
                  <c:v>5957</c:v>
                </c:pt>
                <c:pt idx="39">
                  <c:v>6119</c:v>
                </c:pt>
                <c:pt idx="40">
                  <c:v>6216</c:v>
                </c:pt>
                <c:pt idx="41">
                  <c:v>6092</c:v>
                </c:pt>
                <c:pt idx="42">
                  <c:v>6112</c:v>
                </c:pt>
                <c:pt idx="43">
                  <c:v>6342</c:v>
                </c:pt>
                <c:pt idx="44">
                  <c:v>6586</c:v>
                </c:pt>
                <c:pt idx="45">
                  <c:v>6509</c:v>
                </c:pt>
                <c:pt idx="46">
                  <c:v>6654</c:v>
                </c:pt>
                <c:pt idx="47">
                  <c:v>6831</c:v>
                </c:pt>
                <c:pt idx="48">
                  <c:v>6989</c:v>
                </c:pt>
                <c:pt idx="49">
                  <c:v>7206</c:v>
                </c:pt>
                <c:pt idx="50">
                  <c:v>7293</c:v>
                </c:pt>
                <c:pt idx="51">
                  <c:v>7457</c:v>
                </c:pt>
                <c:pt idx="52">
                  <c:v>7528</c:v>
                </c:pt>
                <c:pt idx="53">
                  <c:v>7786</c:v>
                </c:pt>
                <c:pt idx="54">
                  <c:v>8200</c:v>
                </c:pt>
                <c:pt idx="55">
                  <c:v>8412</c:v>
                </c:pt>
                <c:pt idx="56">
                  <c:v>8470</c:v>
                </c:pt>
                <c:pt idx="57">
                  <c:v>8503</c:v>
                </c:pt>
                <c:pt idx="58">
                  <c:v>8925</c:v>
                </c:pt>
                <c:pt idx="59">
                  <c:v>9039</c:v>
                </c:pt>
                <c:pt idx="60">
                  <c:v>9396</c:v>
                </c:pt>
                <c:pt idx="61">
                  <c:v>9586</c:v>
                </c:pt>
                <c:pt idx="62">
                  <c:v>10034</c:v>
                </c:pt>
                <c:pt idx="63">
                  <c:v>10240</c:v>
                </c:pt>
                <c:pt idx="64">
                  <c:v>10411</c:v>
                </c:pt>
                <c:pt idx="65">
                  <c:v>10560</c:v>
                </c:pt>
                <c:pt idx="66">
                  <c:v>10715</c:v>
                </c:pt>
                <c:pt idx="67">
                  <c:v>10840</c:v>
                </c:pt>
                <c:pt idx="68">
                  <c:v>11550</c:v>
                </c:pt>
                <c:pt idx="69">
                  <c:v>11799</c:v>
                </c:pt>
                <c:pt idx="70">
                  <c:v>12168</c:v>
                </c:pt>
                <c:pt idx="71">
                  <c:v>12336</c:v>
                </c:pt>
                <c:pt idx="72">
                  <c:v>12572</c:v>
                </c:pt>
                <c:pt idx="73">
                  <c:v>12423</c:v>
                </c:pt>
                <c:pt idx="74">
                  <c:v>12613</c:v>
                </c:pt>
                <c:pt idx="75">
                  <c:v>12837</c:v>
                </c:pt>
                <c:pt idx="76">
                  <c:v>13143</c:v>
                </c:pt>
                <c:pt idx="77">
                  <c:v>13429</c:v>
                </c:pt>
                <c:pt idx="78">
                  <c:v>13621</c:v>
                </c:pt>
                <c:pt idx="79">
                  <c:v>13735</c:v>
                </c:pt>
                <c:pt idx="80">
                  <c:v>13866</c:v>
                </c:pt>
                <c:pt idx="81">
                  <c:v>14158</c:v>
                </c:pt>
                <c:pt idx="82">
                  <c:v>14497</c:v>
                </c:pt>
                <c:pt idx="83">
                  <c:v>14515</c:v>
                </c:pt>
                <c:pt idx="84">
                  <c:v>14744</c:v>
                </c:pt>
                <c:pt idx="85">
                  <c:v>15145</c:v>
                </c:pt>
                <c:pt idx="86">
                  <c:v>15295</c:v>
                </c:pt>
                <c:pt idx="87">
                  <c:v>15130</c:v>
                </c:pt>
                <c:pt idx="88">
                  <c:v>15433</c:v>
                </c:pt>
                <c:pt idx="89">
                  <c:v>15765</c:v>
                </c:pt>
                <c:pt idx="90">
                  <c:v>15840</c:v>
                </c:pt>
                <c:pt idx="91">
                  <c:v>15739</c:v>
                </c:pt>
                <c:pt idx="92">
                  <c:v>15493</c:v>
                </c:pt>
                <c:pt idx="93">
                  <c:v>15655</c:v>
                </c:pt>
                <c:pt idx="94">
                  <c:v>15654</c:v>
                </c:pt>
                <c:pt idx="95">
                  <c:v>15702</c:v>
                </c:pt>
                <c:pt idx="96">
                  <c:v>15516</c:v>
                </c:pt>
                <c:pt idx="97">
                  <c:v>15248</c:v>
                </c:pt>
                <c:pt idx="98">
                  <c:v>15022</c:v>
                </c:pt>
                <c:pt idx="99">
                  <c:v>14689</c:v>
                </c:pt>
                <c:pt idx="100">
                  <c:v>14569</c:v>
                </c:pt>
                <c:pt idx="101">
                  <c:v>14210</c:v>
                </c:pt>
                <c:pt idx="102">
                  <c:v>14074</c:v>
                </c:pt>
                <c:pt idx="103">
                  <c:v>13768</c:v>
                </c:pt>
                <c:pt idx="104">
                  <c:v>13567</c:v>
                </c:pt>
                <c:pt idx="105">
                  <c:v>13356</c:v>
                </c:pt>
                <c:pt idx="106">
                  <c:v>13166</c:v>
                </c:pt>
                <c:pt idx="107">
                  <c:v>12953</c:v>
                </c:pt>
                <c:pt idx="108">
                  <c:v>12572</c:v>
                </c:pt>
                <c:pt idx="109">
                  <c:v>12394</c:v>
                </c:pt>
                <c:pt idx="110">
                  <c:v>12311</c:v>
                </c:pt>
                <c:pt idx="111">
                  <c:v>12099</c:v>
                </c:pt>
                <c:pt idx="112">
                  <c:v>12015</c:v>
                </c:pt>
                <c:pt idx="113">
                  <c:v>12053</c:v>
                </c:pt>
                <c:pt idx="114">
                  <c:v>11626</c:v>
                </c:pt>
                <c:pt idx="115">
                  <c:v>11261</c:v>
                </c:pt>
                <c:pt idx="116">
                  <c:v>11184</c:v>
                </c:pt>
                <c:pt idx="117">
                  <c:v>11112</c:v>
                </c:pt>
                <c:pt idx="118">
                  <c:v>10984</c:v>
                </c:pt>
                <c:pt idx="119">
                  <c:v>10713</c:v>
                </c:pt>
                <c:pt idx="120">
                  <c:v>10731</c:v>
                </c:pt>
                <c:pt idx="121">
                  <c:v>10462</c:v>
                </c:pt>
                <c:pt idx="122">
                  <c:v>10218</c:v>
                </c:pt>
                <c:pt idx="123">
                  <c:v>10269</c:v>
                </c:pt>
                <c:pt idx="124">
                  <c:v>10386</c:v>
                </c:pt>
                <c:pt idx="125">
                  <c:v>10291</c:v>
                </c:pt>
                <c:pt idx="126">
                  <c:v>10251</c:v>
                </c:pt>
                <c:pt idx="127">
                  <c:v>10110</c:v>
                </c:pt>
                <c:pt idx="128">
                  <c:v>9828</c:v>
                </c:pt>
                <c:pt idx="129">
                  <c:v>9405</c:v>
                </c:pt>
                <c:pt idx="130">
                  <c:v>9360</c:v>
                </c:pt>
                <c:pt idx="131">
                  <c:v>9503</c:v>
                </c:pt>
                <c:pt idx="132">
                  <c:v>9529</c:v>
                </c:pt>
                <c:pt idx="133">
                  <c:v>9647</c:v>
                </c:pt>
                <c:pt idx="134">
                  <c:v>9646</c:v>
                </c:pt>
                <c:pt idx="135">
                  <c:v>9809</c:v>
                </c:pt>
                <c:pt idx="136">
                  <c:v>9587</c:v>
                </c:pt>
                <c:pt idx="137">
                  <c:v>9614</c:v>
                </c:pt>
                <c:pt idx="138">
                  <c:v>9871</c:v>
                </c:pt>
                <c:pt idx="139">
                  <c:v>9936</c:v>
                </c:pt>
                <c:pt idx="140">
                  <c:v>9937</c:v>
                </c:pt>
                <c:pt idx="141">
                  <c:v>10086</c:v>
                </c:pt>
                <c:pt idx="142">
                  <c:v>10229</c:v>
                </c:pt>
                <c:pt idx="143">
                  <c:v>10164</c:v>
                </c:pt>
                <c:pt idx="144">
                  <c:v>10564</c:v>
                </c:pt>
                <c:pt idx="145">
                  <c:v>10769</c:v>
                </c:pt>
                <c:pt idx="146">
                  <c:v>11048</c:v>
                </c:pt>
                <c:pt idx="147">
                  <c:v>11283</c:v>
                </c:pt>
                <c:pt idx="148">
                  <c:v>11446</c:v>
                </c:pt>
                <c:pt idx="149">
                  <c:v>11711</c:v>
                </c:pt>
                <c:pt idx="150">
                  <c:v>11791</c:v>
                </c:pt>
                <c:pt idx="151">
                  <c:v>12229</c:v>
                </c:pt>
                <c:pt idx="152">
                  <c:v>12413</c:v>
                </c:pt>
                <c:pt idx="153">
                  <c:v>12615</c:v>
                </c:pt>
                <c:pt idx="154">
                  <c:v>12943</c:v>
                </c:pt>
                <c:pt idx="155">
                  <c:v>13152</c:v>
                </c:pt>
                <c:pt idx="156">
                  <c:v>13073</c:v>
                </c:pt>
                <c:pt idx="157">
                  <c:v>12966</c:v>
                </c:pt>
                <c:pt idx="158">
                  <c:v>13172</c:v>
                </c:pt>
                <c:pt idx="159">
                  <c:v>13547</c:v>
                </c:pt>
                <c:pt idx="160">
                  <c:v>13699</c:v>
                </c:pt>
                <c:pt idx="161">
                  <c:v>13780</c:v>
                </c:pt>
                <c:pt idx="162">
                  <c:v>13860</c:v>
                </c:pt>
                <c:pt idx="163">
                  <c:v>14110</c:v>
                </c:pt>
                <c:pt idx="164">
                  <c:v>14275</c:v>
                </c:pt>
                <c:pt idx="165">
                  <c:v>14752</c:v>
                </c:pt>
                <c:pt idx="166">
                  <c:v>15095</c:v>
                </c:pt>
                <c:pt idx="167">
                  <c:v>15190</c:v>
                </c:pt>
                <c:pt idx="168">
                  <c:v>15507</c:v>
                </c:pt>
                <c:pt idx="169">
                  <c:v>15890</c:v>
                </c:pt>
                <c:pt idx="170">
                  <c:v>15909</c:v>
                </c:pt>
                <c:pt idx="171">
                  <c:v>15930</c:v>
                </c:pt>
                <c:pt idx="172">
                  <c:v>16182</c:v>
                </c:pt>
                <c:pt idx="173">
                  <c:v>16282</c:v>
                </c:pt>
                <c:pt idx="174">
                  <c:v>16656</c:v>
                </c:pt>
                <c:pt idx="175">
                  <c:v>16811</c:v>
                </c:pt>
                <c:pt idx="176">
                  <c:v>17031</c:v>
                </c:pt>
                <c:pt idx="177">
                  <c:v>17476</c:v>
                </c:pt>
                <c:pt idx="178">
                  <c:v>17222</c:v>
                </c:pt>
                <c:pt idx="179">
                  <c:v>17528</c:v>
                </c:pt>
                <c:pt idx="180">
                  <c:v>18070</c:v>
                </c:pt>
                <c:pt idx="181">
                  <c:v>18252</c:v>
                </c:pt>
                <c:pt idx="182">
                  <c:v>18472</c:v>
                </c:pt>
                <c:pt idx="183">
                  <c:v>19076</c:v>
                </c:pt>
                <c:pt idx="184">
                  <c:v>19349</c:v>
                </c:pt>
                <c:pt idx="185">
                  <c:v>19425</c:v>
                </c:pt>
                <c:pt idx="186">
                  <c:v>19640</c:v>
                </c:pt>
                <c:pt idx="187">
                  <c:v>20180</c:v>
                </c:pt>
                <c:pt idx="188">
                  <c:v>20668</c:v>
                </c:pt>
                <c:pt idx="189">
                  <c:v>21032</c:v>
                </c:pt>
                <c:pt idx="190">
                  <c:v>21340</c:v>
                </c:pt>
                <c:pt idx="191">
                  <c:v>21794</c:v>
                </c:pt>
                <c:pt idx="192">
                  <c:v>21602</c:v>
                </c:pt>
                <c:pt idx="193">
                  <c:v>22290</c:v>
                </c:pt>
                <c:pt idx="194">
                  <c:v>22760</c:v>
                </c:pt>
                <c:pt idx="195">
                  <c:v>23014</c:v>
                </c:pt>
                <c:pt idx="196">
                  <c:v>23124</c:v>
                </c:pt>
                <c:pt idx="197">
                  <c:v>23522</c:v>
                </c:pt>
                <c:pt idx="198">
                  <c:v>23670</c:v>
                </c:pt>
                <c:pt idx="199">
                  <c:v>23833</c:v>
                </c:pt>
                <c:pt idx="200">
                  <c:v>24052</c:v>
                </c:pt>
                <c:pt idx="201">
                  <c:v>24487</c:v>
                </c:pt>
                <c:pt idx="202">
                  <c:v>24697</c:v>
                </c:pt>
                <c:pt idx="203">
                  <c:v>24504</c:v>
                </c:pt>
                <c:pt idx="204">
                  <c:v>24840</c:v>
                </c:pt>
                <c:pt idx="205">
                  <c:v>24596</c:v>
                </c:pt>
                <c:pt idx="206">
                  <c:v>24390</c:v>
                </c:pt>
                <c:pt idx="207">
                  <c:v>24577</c:v>
                </c:pt>
                <c:pt idx="208">
                  <c:v>24528</c:v>
                </c:pt>
                <c:pt idx="209">
                  <c:v>24039</c:v>
                </c:pt>
                <c:pt idx="210">
                  <c:v>24221</c:v>
                </c:pt>
                <c:pt idx="211">
                  <c:v>23809</c:v>
                </c:pt>
                <c:pt idx="212">
                  <c:v>23510</c:v>
                </c:pt>
                <c:pt idx="213">
                  <c:v>23101</c:v>
                </c:pt>
                <c:pt idx="214">
                  <c:v>23016</c:v>
                </c:pt>
                <c:pt idx="215">
                  <c:v>22743</c:v>
                </c:pt>
                <c:pt idx="216">
                  <c:v>21953</c:v>
                </c:pt>
                <c:pt idx="217">
                  <c:v>20965</c:v>
                </c:pt>
                <c:pt idx="218">
                  <c:v>20847</c:v>
                </c:pt>
                <c:pt idx="219">
                  <c:v>20582</c:v>
                </c:pt>
                <c:pt idx="220">
                  <c:v>20005</c:v>
                </c:pt>
                <c:pt idx="221">
                  <c:v>19609</c:v>
                </c:pt>
                <c:pt idx="222">
                  <c:v>19033</c:v>
                </c:pt>
                <c:pt idx="223">
                  <c:v>18518</c:v>
                </c:pt>
                <c:pt idx="224">
                  <c:v>17936</c:v>
                </c:pt>
                <c:pt idx="225">
                  <c:v>17479</c:v>
                </c:pt>
                <c:pt idx="226">
                  <c:v>17105</c:v>
                </c:pt>
                <c:pt idx="227">
                  <c:v>16388</c:v>
                </c:pt>
                <c:pt idx="228">
                  <c:v>16170</c:v>
                </c:pt>
                <c:pt idx="229">
                  <c:v>15577</c:v>
                </c:pt>
                <c:pt idx="230">
                  <c:v>14965</c:v>
                </c:pt>
                <c:pt idx="231">
                  <c:v>14311</c:v>
                </c:pt>
                <c:pt idx="232">
                  <c:v>13726</c:v>
                </c:pt>
                <c:pt idx="233">
                  <c:v>13388</c:v>
                </c:pt>
                <c:pt idx="234">
                  <c:v>12854</c:v>
                </c:pt>
                <c:pt idx="235">
                  <c:v>12587</c:v>
                </c:pt>
                <c:pt idx="236">
                  <c:v>12135</c:v>
                </c:pt>
                <c:pt idx="237">
                  <c:v>11747</c:v>
                </c:pt>
                <c:pt idx="238">
                  <c:v>11372</c:v>
                </c:pt>
                <c:pt idx="239">
                  <c:v>11022</c:v>
                </c:pt>
                <c:pt idx="240">
                  <c:v>10632</c:v>
                </c:pt>
                <c:pt idx="241">
                  <c:v>10177</c:v>
                </c:pt>
                <c:pt idx="242">
                  <c:v>9976</c:v>
                </c:pt>
                <c:pt idx="243">
                  <c:v>9526</c:v>
                </c:pt>
                <c:pt idx="244">
                  <c:v>8935</c:v>
                </c:pt>
                <c:pt idx="245">
                  <c:v>8736</c:v>
                </c:pt>
                <c:pt idx="246">
                  <c:v>8702</c:v>
                </c:pt>
                <c:pt idx="247">
                  <c:v>8620</c:v>
                </c:pt>
                <c:pt idx="248">
                  <c:v>8274</c:v>
                </c:pt>
                <c:pt idx="249">
                  <c:v>8278</c:v>
                </c:pt>
                <c:pt idx="250">
                  <c:v>8090</c:v>
                </c:pt>
                <c:pt idx="251">
                  <c:v>7950</c:v>
                </c:pt>
                <c:pt idx="252">
                  <c:v>7775</c:v>
                </c:pt>
                <c:pt idx="253">
                  <c:v>7764</c:v>
                </c:pt>
                <c:pt idx="254">
                  <c:v>7596</c:v>
                </c:pt>
                <c:pt idx="255">
                  <c:v>7360</c:v>
                </c:pt>
                <c:pt idx="256">
                  <c:v>7412</c:v>
                </c:pt>
                <c:pt idx="257">
                  <c:v>7397</c:v>
                </c:pt>
                <c:pt idx="258">
                  <c:v>7453</c:v>
                </c:pt>
                <c:pt idx="259">
                  <c:v>7280</c:v>
                </c:pt>
                <c:pt idx="260">
                  <c:v>7079</c:v>
                </c:pt>
                <c:pt idx="261">
                  <c:v>7043</c:v>
                </c:pt>
                <c:pt idx="262">
                  <c:v>6770</c:v>
                </c:pt>
                <c:pt idx="263">
                  <c:v>6930</c:v>
                </c:pt>
                <c:pt idx="264">
                  <c:v>6855</c:v>
                </c:pt>
                <c:pt idx="265">
                  <c:v>6831</c:v>
                </c:pt>
                <c:pt idx="266">
                  <c:v>6845</c:v>
                </c:pt>
                <c:pt idx="267">
                  <c:v>6753</c:v>
                </c:pt>
                <c:pt idx="268">
                  <c:v>6681</c:v>
                </c:pt>
                <c:pt idx="269">
                  <c:v>6488</c:v>
                </c:pt>
                <c:pt idx="270">
                  <c:v>6566</c:v>
                </c:pt>
                <c:pt idx="271">
                  <c:v>6573</c:v>
                </c:pt>
                <c:pt idx="272">
                  <c:v>6629</c:v>
                </c:pt>
                <c:pt idx="273">
                  <c:v>6595</c:v>
                </c:pt>
                <c:pt idx="274">
                  <c:v>6596</c:v>
                </c:pt>
                <c:pt idx="275">
                  <c:v>6477</c:v>
                </c:pt>
                <c:pt idx="276">
                  <c:v>6424</c:v>
                </c:pt>
                <c:pt idx="277">
                  <c:v>6542</c:v>
                </c:pt>
                <c:pt idx="278">
                  <c:v>6635</c:v>
                </c:pt>
                <c:pt idx="279">
                  <c:v>6590</c:v>
                </c:pt>
                <c:pt idx="280">
                  <c:v>6570</c:v>
                </c:pt>
                <c:pt idx="281">
                  <c:v>6625</c:v>
                </c:pt>
                <c:pt idx="282">
                  <c:v>6725</c:v>
                </c:pt>
                <c:pt idx="283">
                  <c:v>6712</c:v>
                </c:pt>
                <c:pt idx="284">
                  <c:v>6891</c:v>
                </c:pt>
                <c:pt idx="285">
                  <c:v>6990</c:v>
                </c:pt>
                <c:pt idx="286">
                  <c:v>7087</c:v>
                </c:pt>
                <c:pt idx="287">
                  <c:v>7116</c:v>
                </c:pt>
                <c:pt idx="288">
                  <c:v>7069</c:v>
                </c:pt>
                <c:pt idx="289">
                  <c:v>7049</c:v>
                </c:pt>
                <c:pt idx="290">
                  <c:v>6851</c:v>
                </c:pt>
                <c:pt idx="291">
                  <c:v>7116</c:v>
                </c:pt>
                <c:pt idx="292">
                  <c:v>7202</c:v>
                </c:pt>
                <c:pt idx="293">
                  <c:v>7296</c:v>
                </c:pt>
                <c:pt idx="294">
                  <c:v>7216</c:v>
                </c:pt>
                <c:pt idx="295">
                  <c:v>7188</c:v>
                </c:pt>
                <c:pt idx="296">
                  <c:v>7180</c:v>
                </c:pt>
                <c:pt idx="297">
                  <c:v>7173</c:v>
                </c:pt>
                <c:pt idx="298">
                  <c:v>7268</c:v>
                </c:pt>
                <c:pt idx="299">
                  <c:v>7402</c:v>
                </c:pt>
                <c:pt idx="300">
                  <c:v>7284</c:v>
                </c:pt>
                <c:pt idx="301">
                  <c:v>7327</c:v>
                </c:pt>
                <c:pt idx="302">
                  <c:v>7316</c:v>
                </c:pt>
                <c:pt idx="303">
                  <c:v>7388</c:v>
                </c:pt>
                <c:pt idx="304">
                  <c:v>7230</c:v>
                </c:pt>
                <c:pt idx="305">
                  <c:v>7216</c:v>
                </c:pt>
                <c:pt idx="306">
                  <c:v>7369</c:v>
                </c:pt>
                <c:pt idx="307">
                  <c:v>7213</c:v>
                </c:pt>
                <c:pt idx="308">
                  <c:v>7058</c:v>
                </c:pt>
                <c:pt idx="309">
                  <c:v>7104</c:v>
                </c:pt>
                <c:pt idx="310">
                  <c:v>7050</c:v>
                </c:pt>
                <c:pt idx="311">
                  <c:v>7027</c:v>
                </c:pt>
                <c:pt idx="312">
                  <c:v>7087</c:v>
                </c:pt>
                <c:pt idx="313">
                  <c:v>7284</c:v>
                </c:pt>
                <c:pt idx="314">
                  <c:v>7337</c:v>
                </c:pt>
                <c:pt idx="315">
                  <c:v>7377</c:v>
                </c:pt>
                <c:pt idx="316">
                  <c:v>7440</c:v>
                </c:pt>
                <c:pt idx="317">
                  <c:v>7494</c:v>
                </c:pt>
                <c:pt idx="318">
                  <c:v>7480</c:v>
                </c:pt>
                <c:pt idx="319">
                  <c:v>7538</c:v>
                </c:pt>
                <c:pt idx="320">
                  <c:v>7664</c:v>
                </c:pt>
                <c:pt idx="321">
                  <c:v>7752</c:v>
                </c:pt>
                <c:pt idx="322">
                  <c:v>7762</c:v>
                </c:pt>
                <c:pt idx="323">
                  <c:v>7964</c:v>
                </c:pt>
                <c:pt idx="324">
                  <c:v>7782</c:v>
                </c:pt>
                <c:pt idx="325">
                  <c:v>7786</c:v>
                </c:pt>
                <c:pt idx="326">
                  <c:v>7972</c:v>
                </c:pt>
                <c:pt idx="327">
                  <c:v>7932</c:v>
                </c:pt>
                <c:pt idx="328">
                  <c:v>7950</c:v>
                </c:pt>
                <c:pt idx="329">
                  <c:v>7863</c:v>
                </c:pt>
                <c:pt idx="330">
                  <c:v>7644</c:v>
                </c:pt>
                <c:pt idx="331">
                  <c:v>7638</c:v>
                </c:pt>
                <c:pt idx="332">
                  <c:v>7295</c:v>
                </c:pt>
                <c:pt idx="333">
                  <c:v>7195</c:v>
                </c:pt>
                <c:pt idx="334">
                  <c:v>7042</c:v>
                </c:pt>
                <c:pt idx="335">
                  <c:v>7317</c:v>
                </c:pt>
                <c:pt idx="336">
                  <c:v>7705</c:v>
                </c:pt>
                <c:pt idx="337">
                  <c:v>7947</c:v>
                </c:pt>
                <c:pt idx="338">
                  <c:v>8386</c:v>
                </c:pt>
                <c:pt idx="339">
                  <c:v>8701</c:v>
                </c:pt>
                <c:pt idx="340">
                  <c:v>8769</c:v>
                </c:pt>
                <c:pt idx="341">
                  <c:v>9240</c:v>
                </c:pt>
                <c:pt idx="342">
                  <c:v>9609</c:v>
                </c:pt>
                <c:pt idx="343">
                  <c:v>9859</c:v>
                </c:pt>
                <c:pt idx="344">
                  <c:v>10412</c:v>
                </c:pt>
                <c:pt idx="345">
                  <c:v>11045</c:v>
                </c:pt>
                <c:pt idx="346">
                  <c:v>11720</c:v>
                </c:pt>
                <c:pt idx="347">
                  <c:v>12465</c:v>
                </c:pt>
                <c:pt idx="348">
                  <c:v>14038</c:v>
                </c:pt>
                <c:pt idx="349">
                  <c:v>15865</c:v>
                </c:pt>
                <c:pt idx="350">
                  <c:v>16968</c:v>
                </c:pt>
                <c:pt idx="351">
                  <c:v>18371</c:v>
                </c:pt>
                <c:pt idx="352">
                  <c:v>19601</c:v>
                </c:pt>
                <c:pt idx="353">
                  <c:v>20399</c:v>
                </c:pt>
                <c:pt idx="354">
                  <c:v>21611</c:v>
                </c:pt>
                <c:pt idx="355">
                  <c:v>23017</c:v>
                </c:pt>
                <c:pt idx="356">
                  <c:v>24437</c:v>
                </c:pt>
                <c:pt idx="357">
                  <c:v>25570</c:v>
                </c:pt>
                <c:pt idx="358">
                  <c:v>26442</c:v>
                </c:pt>
                <c:pt idx="359">
                  <c:v>27327</c:v>
                </c:pt>
                <c:pt idx="360">
                  <c:v>27889</c:v>
                </c:pt>
                <c:pt idx="361">
                  <c:v>28420</c:v>
                </c:pt>
                <c:pt idx="362">
                  <c:v>28836</c:v>
                </c:pt>
                <c:pt idx="363">
                  <c:v>29273</c:v>
                </c:pt>
                <c:pt idx="364">
                  <c:v>29320</c:v>
                </c:pt>
                <c:pt idx="365">
                  <c:v>29591</c:v>
                </c:pt>
                <c:pt idx="366">
                  <c:v>29996</c:v>
                </c:pt>
                <c:pt idx="367">
                  <c:v>29878</c:v>
                </c:pt>
                <c:pt idx="368">
                  <c:v>29566</c:v>
                </c:pt>
                <c:pt idx="369">
                  <c:v>29195</c:v>
                </c:pt>
                <c:pt idx="370">
                  <c:v>29198</c:v>
                </c:pt>
                <c:pt idx="371">
                  <c:v>28665</c:v>
                </c:pt>
                <c:pt idx="372">
                  <c:v>28028</c:v>
                </c:pt>
                <c:pt idx="373">
                  <c:v>27747</c:v>
                </c:pt>
                <c:pt idx="374">
                  <c:v>27216</c:v>
                </c:pt>
                <c:pt idx="375">
                  <c:v>26705</c:v>
                </c:pt>
                <c:pt idx="376">
                  <c:v>26032</c:v>
                </c:pt>
                <c:pt idx="377">
                  <c:v>25664</c:v>
                </c:pt>
                <c:pt idx="378">
                  <c:v>24432</c:v>
                </c:pt>
                <c:pt idx="379">
                  <c:v>25358</c:v>
                </c:pt>
                <c:pt idx="380">
                  <c:v>24600</c:v>
                </c:pt>
                <c:pt idx="381">
                  <c:v>23822</c:v>
                </c:pt>
                <c:pt idx="382">
                  <c:v>23128</c:v>
                </c:pt>
                <c:pt idx="383">
                  <c:v>22420</c:v>
                </c:pt>
                <c:pt idx="384">
                  <c:v>22025</c:v>
                </c:pt>
                <c:pt idx="385">
                  <c:v>21527</c:v>
                </c:pt>
                <c:pt idx="386">
                  <c:v>21079</c:v>
                </c:pt>
                <c:pt idx="387">
                  <c:v>20489</c:v>
                </c:pt>
                <c:pt idx="388">
                  <c:v>20040</c:v>
                </c:pt>
                <c:pt idx="389">
                  <c:v>19613</c:v>
                </c:pt>
                <c:pt idx="390">
                  <c:v>18905</c:v>
                </c:pt>
                <c:pt idx="391">
                  <c:v>18342</c:v>
                </c:pt>
                <c:pt idx="392">
                  <c:v>17925</c:v>
                </c:pt>
                <c:pt idx="393">
                  <c:v>17663</c:v>
                </c:pt>
                <c:pt idx="394">
                  <c:v>17103</c:v>
                </c:pt>
                <c:pt idx="395">
                  <c:v>16421</c:v>
                </c:pt>
                <c:pt idx="396">
                  <c:v>16025</c:v>
                </c:pt>
                <c:pt idx="397">
                  <c:v>15681</c:v>
                </c:pt>
                <c:pt idx="398">
                  <c:v>15401</c:v>
                </c:pt>
                <c:pt idx="399">
                  <c:v>14909</c:v>
                </c:pt>
                <c:pt idx="400">
                  <c:v>14556</c:v>
                </c:pt>
                <c:pt idx="401">
                  <c:v>14362</c:v>
                </c:pt>
                <c:pt idx="402">
                  <c:v>14080</c:v>
                </c:pt>
                <c:pt idx="403">
                  <c:v>14053</c:v>
                </c:pt>
                <c:pt idx="404">
                  <c:v>13922</c:v>
                </c:pt>
                <c:pt idx="405">
                  <c:v>13844</c:v>
                </c:pt>
                <c:pt idx="406">
                  <c:v>13638</c:v>
                </c:pt>
                <c:pt idx="407">
                  <c:v>13506</c:v>
                </c:pt>
                <c:pt idx="408">
                  <c:v>13453</c:v>
                </c:pt>
                <c:pt idx="409">
                  <c:v>12861</c:v>
                </c:pt>
                <c:pt idx="410">
                  <c:v>12658</c:v>
                </c:pt>
                <c:pt idx="411">
                  <c:v>12627</c:v>
                </c:pt>
                <c:pt idx="412">
                  <c:v>12585</c:v>
                </c:pt>
                <c:pt idx="413">
                  <c:v>12613</c:v>
                </c:pt>
                <c:pt idx="414">
                  <c:v>12501</c:v>
                </c:pt>
                <c:pt idx="415">
                  <c:v>12595</c:v>
                </c:pt>
                <c:pt idx="416">
                  <c:v>12320</c:v>
                </c:pt>
                <c:pt idx="417">
                  <c:v>12255</c:v>
                </c:pt>
                <c:pt idx="418">
                  <c:v>12312</c:v>
                </c:pt>
                <c:pt idx="419">
                  <c:v>12116</c:v>
                </c:pt>
                <c:pt idx="420">
                  <c:v>12149</c:v>
                </c:pt>
                <c:pt idx="421">
                  <c:v>12203</c:v>
                </c:pt>
                <c:pt idx="422">
                  <c:v>12262</c:v>
                </c:pt>
                <c:pt idx="423">
                  <c:v>12064</c:v>
                </c:pt>
                <c:pt idx="424">
                  <c:v>12139</c:v>
                </c:pt>
                <c:pt idx="425">
                  <c:v>12248</c:v>
                </c:pt>
                <c:pt idx="426">
                  <c:v>12329</c:v>
                </c:pt>
                <c:pt idx="427">
                  <c:v>12329</c:v>
                </c:pt>
                <c:pt idx="428">
                  <c:v>12371</c:v>
                </c:pt>
                <c:pt idx="429">
                  <c:v>12344</c:v>
                </c:pt>
                <c:pt idx="430">
                  <c:v>12409</c:v>
                </c:pt>
                <c:pt idx="431">
                  <c:v>12561</c:v>
                </c:pt>
                <c:pt idx="432">
                  <c:v>12757</c:v>
                </c:pt>
                <c:pt idx="433">
                  <c:v>12910</c:v>
                </c:pt>
                <c:pt idx="434">
                  <c:v>13109</c:v>
                </c:pt>
                <c:pt idx="435">
                  <c:v>13565</c:v>
                </c:pt>
                <c:pt idx="436">
                  <c:v>13704</c:v>
                </c:pt>
                <c:pt idx="437">
                  <c:v>13645</c:v>
                </c:pt>
                <c:pt idx="438">
                  <c:v>14067</c:v>
                </c:pt>
                <c:pt idx="439">
                  <c:v>14604</c:v>
                </c:pt>
                <c:pt idx="440">
                  <c:v>15096</c:v>
                </c:pt>
                <c:pt idx="441">
                  <c:v>16019</c:v>
                </c:pt>
                <c:pt idx="442">
                  <c:v>16197</c:v>
                </c:pt>
                <c:pt idx="443">
                  <c:v>16672</c:v>
                </c:pt>
                <c:pt idx="444">
                  <c:v>16882</c:v>
                </c:pt>
                <c:pt idx="445">
                  <c:v>17081</c:v>
                </c:pt>
                <c:pt idx="446">
                  <c:v>17893</c:v>
                </c:pt>
                <c:pt idx="447">
                  <c:v>18376</c:v>
                </c:pt>
                <c:pt idx="448">
                  <c:v>19155</c:v>
                </c:pt>
                <c:pt idx="449">
                  <c:v>20142</c:v>
                </c:pt>
                <c:pt idx="450">
                  <c:v>20551</c:v>
                </c:pt>
                <c:pt idx="451">
                  <c:v>20835</c:v>
                </c:pt>
                <c:pt idx="452">
                  <c:v>21277</c:v>
                </c:pt>
                <c:pt idx="453">
                  <c:v>22097</c:v>
                </c:pt>
                <c:pt idx="454">
                  <c:v>22839</c:v>
                </c:pt>
                <c:pt idx="455">
                  <c:v>23602</c:v>
                </c:pt>
                <c:pt idx="456">
                  <c:v>24441</c:v>
                </c:pt>
                <c:pt idx="457">
                  <c:v>24955</c:v>
                </c:pt>
                <c:pt idx="458">
                  <c:v>25797</c:v>
                </c:pt>
                <c:pt idx="459">
                  <c:v>26053</c:v>
                </c:pt>
                <c:pt idx="460">
                  <c:v>27191</c:v>
                </c:pt>
                <c:pt idx="461">
                  <c:v>28231</c:v>
                </c:pt>
                <c:pt idx="462">
                  <c:v>28952</c:v>
                </c:pt>
                <c:pt idx="463">
                  <c:v>29819</c:v>
                </c:pt>
                <c:pt idx="464">
                  <c:v>30214</c:v>
                </c:pt>
                <c:pt idx="465">
                  <c:v>31331</c:v>
                </c:pt>
                <c:pt idx="466">
                  <c:v>31504</c:v>
                </c:pt>
                <c:pt idx="467">
                  <c:v>32476</c:v>
                </c:pt>
                <c:pt idx="468">
                  <c:v>33468</c:v>
                </c:pt>
                <c:pt idx="469">
                  <c:v>33981</c:v>
                </c:pt>
                <c:pt idx="470">
                  <c:v>34956</c:v>
                </c:pt>
                <c:pt idx="471">
                  <c:v>35570</c:v>
                </c:pt>
                <c:pt idx="472">
                  <c:v>35211</c:v>
                </c:pt>
                <c:pt idx="473">
                  <c:v>34632</c:v>
                </c:pt>
              </c:numCache>
            </c:numRef>
          </c:val>
          <c:extLst>
            <c:ext xmlns:c16="http://schemas.microsoft.com/office/drawing/2014/chart" uri="{C3380CC4-5D6E-409C-BE32-E72D297353CC}">
              <c16:uniqueId val="{00000001-6C9B-4B62-A022-390AF34201E3}"/>
            </c:ext>
          </c:extLst>
        </c:ser>
        <c:ser>
          <c:idx val="2"/>
          <c:order val="2"/>
          <c:tx>
            <c:strRef>
              <c:f>Sheet1!$D$1</c:f>
              <c:strCache>
                <c:ptCount val="1"/>
                <c:pt idx="0">
                  <c:v>بستری موجود بخش های ویژه</c:v>
                </c:pt>
              </c:strCache>
            </c:strRef>
          </c:tx>
          <c:spPr>
            <a:solidFill>
              <a:srgbClr val="AD84C6">
                <a:lumMod val="75000"/>
              </a:srgbClr>
            </a:solidFill>
            <a:ln>
              <a:solidFill>
                <a:srgbClr val="AD84C6">
                  <a:lumMod val="75000"/>
                </a:srgbClr>
              </a:solidFill>
            </a:ln>
            <a:effectLst>
              <a:outerShdw blurRad="57150" dist="19050" dir="5400000" algn="ctr" rotWithShape="0">
                <a:srgbClr val="000000">
                  <a:alpha val="63000"/>
                </a:srgbClr>
              </a:outerShdw>
            </a:effectLst>
          </c:spPr>
          <c:invertIfNegative val="0"/>
          <c:cat>
            <c:strRef>
              <c:f>Sheet1!$A$2:$A$475</c:f>
              <c:strCache>
                <c:ptCount val="474"/>
                <c:pt idx="0">
                  <c:v>1399/02/01</c:v>
                </c:pt>
                <c:pt idx="1">
                  <c:v>1399/02/02</c:v>
                </c:pt>
                <c:pt idx="2">
                  <c:v>1399/02/03</c:v>
                </c:pt>
                <c:pt idx="3">
                  <c:v>1399/02/04</c:v>
                </c:pt>
                <c:pt idx="4">
                  <c:v>1399/02/05</c:v>
                </c:pt>
                <c:pt idx="5">
                  <c:v>1399/02/06</c:v>
                </c:pt>
                <c:pt idx="6">
                  <c:v>1399/02/07</c:v>
                </c:pt>
                <c:pt idx="7">
                  <c:v>1399/02/08</c:v>
                </c:pt>
                <c:pt idx="8">
                  <c:v>1399/02/09</c:v>
                </c:pt>
                <c:pt idx="9">
                  <c:v>1399/02/10</c:v>
                </c:pt>
                <c:pt idx="10">
                  <c:v>1399/02/11</c:v>
                </c:pt>
                <c:pt idx="11">
                  <c:v>1399/02/12</c:v>
                </c:pt>
                <c:pt idx="12">
                  <c:v>1399/02/13</c:v>
                </c:pt>
                <c:pt idx="13">
                  <c:v>1399/02/14</c:v>
                </c:pt>
                <c:pt idx="14">
                  <c:v>1399/02/15</c:v>
                </c:pt>
                <c:pt idx="15">
                  <c:v>1399/02/16</c:v>
                </c:pt>
                <c:pt idx="16">
                  <c:v>1399/02/17</c:v>
                </c:pt>
                <c:pt idx="17">
                  <c:v>1399/02/18</c:v>
                </c:pt>
                <c:pt idx="18">
                  <c:v>1399/02/19</c:v>
                </c:pt>
                <c:pt idx="19">
                  <c:v>1399/02/20</c:v>
                </c:pt>
                <c:pt idx="20">
                  <c:v>1399/02/21</c:v>
                </c:pt>
                <c:pt idx="21">
                  <c:v>1399/02/22</c:v>
                </c:pt>
                <c:pt idx="22">
                  <c:v>1399/02/23</c:v>
                </c:pt>
                <c:pt idx="23">
                  <c:v>1399/02/24</c:v>
                </c:pt>
                <c:pt idx="24">
                  <c:v>1399/02/25</c:v>
                </c:pt>
                <c:pt idx="25">
                  <c:v>1399/02/26</c:v>
                </c:pt>
                <c:pt idx="26">
                  <c:v>1399/02/27</c:v>
                </c:pt>
                <c:pt idx="27">
                  <c:v>1399/02/28</c:v>
                </c:pt>
                <c:pt idx="28">
                  <c:v>1399/02/29</c:v>
                </c:pt>
                <c:pt idx="29">
                  <c:v>1399/02/30</c:v>
                </c:pt>
                <c:pt idx="30">
                  <c:v>1399/02/31</c:v>
                </c:pt>
                <c:pt idx="31">
                  <c:v>1399/03/01</c:v>
                </c:pt>
                <c:pt idx="32">
                  <c:v>1399/03/02</c:v>
                </c:pt>
                <c:pt idx="33">
                  <c:v>1399/03/03</c:v>
                </c:pt>
                <c:pt idx="34">
                  <c:v>1399/03/04</c:v>
                </c:pt>
                <c:pt idx="35">
                  <c:v>1399/03/05</c:v>
                </c:pt>
                <c:pt idx="36">
                  <c:v>1399/03/06</c:v>
                </c:pt>
                <c:pt idx="37">
                  <c:v>1399/03/07</c:v>
                </c:pt>
                <c:pt idx="38">
                  <c:v>1399/03/08</c:v>
                </c:pt>
                <c:pt idx="39">
                  <c:v>1399/03/09</c:v>
                </c:pt>
                <c:pt idx="40">
                  <c:v>1399/03/10</c:v>
                </c:pt>
                <c:pt idx="41">
                  <c:v>1399/03/11</c:v>
                </c:pt>
                <c:pt idx="42">
                  <c:v>1399/03/12</c:v>
                </c:pt>
                <c:pt idx="43">
                  <c:v>1399/03/13</c:v>
                </c:pt>
                <c:pt idx="44">
                  <c:v>1399/03/14</c:v>
                </c:pt>
                <c:pt idx="45">
                  <c:v>1399/03/15</c:v>
                </c:pt>
                <c:pt idx="46">
                  <c:v>1399/03/16</c:v>
                </c:pt>
                <c:pt idx="47">
                  <c:v>1399/03/17</c:v>
                </c:pt>
                <c:pt idx="48">
                  <c:v>1399/03/18</c:v>
                </c:pt>
                <c:pt idx="49">
                  <c:v>1399/03/19</c:v>
                </c:pt>
                <c:pt idx="50">
                  <c:v>1399/03/20</c:v>
                </c:pt>
                <c:pt idx="51">
                  <c:v>1399/03/21</c:v>
                </c:pt>
                <c:pt idx="52">
                  <c:v>1399/03/22</c:v>
                </c:pt>
                <c:pt idx="53">
                  <c:v>1399/03/23</c:v>
                </c:pt>
                <c:pt idx="54">
                  <c:v>1399/03/24</c:v>
                </c:pt>
                <c:pt idx="55">
                  <c:v>1399/03/25</c:v>
                </c:pt>
                <c:pt idx="56">
                  <c:v>1399/03/26</c:v>
                </c:pt>
                <c:pt idx="57">
                  <c:v>1399/03/27</c:v>
                </c:pt>
                <c:pt idx="58">
                  <c:v>1399/03/28</c:v>
                </c:pt>
                <c:pt idx="59">
                  <c:v>1399/03/29</c:v>
                </c:pt>
                <c:pt idx="60">
                  <c:v>1399/03/30</c:v>
                </c:pt>
                <c:pt idx="61">
                  <c:v>1399/03/31</c:v>
                </c:pt>
                <c:pt idx="62">
                  <c:v>1399/04/01</c:v>
                </c:pt>
                <c:pt idx="63">
                  <c:v>1399/04/02</c:v>
                </c:pt>
                <c:pt idx="64">
                  <c:v>1399/04/03</c:v>
                </c:pt>
                <c:pt idx="65">
                  <c:v>1399/04/04</c:v>
                </c:pt>
                <c:pt idx="66">
                  <c:v>1399/04/05</c:v>
                </c:pt>
                <c:pt idx="67">
                  <c:v>1399/04/06</c:v>
                </c:pt>
                <c:pt idx="68">
                  <c:v>1399/04/07</c:v>
                </c:pt>
                <c:pt idx="69">
                  <c:v>1399/04/08</c:v>
                </c:pt>
                <c:pt idx="70">
                  <c:v>1399/04/09</c:v>
                </c:pt>
                <c:pt idx="71">
                  <c:v>1399/04/10</c:v>
                </c:pt>
                <c:pt idx="72">
                  <c:v>1399/04/11</c:v>
                </c:pt>
                <c:pt idx="73">
                  <c:v>1399/04/12</c:v>
                </c:pt>
                <c:pt idx="74">
                  <c:v>1399/04/13</c:v>
                </c:pt>
                <c:pt idx="75">
                  <c:v>1399/04/14</c:v>
                </c:pt>
                <c:pt idx="76">
                  <c:v>1399/04/15</c:v>
                </c:pt>
                <c:pt idx="77">
                  <c:v>1399/04/16</c:v>
                </c:pt>
                <c:pt idx="78">
                  <c:v>1399/04/17</c:v>
                </c:pt>
                <c:pt idx="79">
                  <c:v>1399/04/18</c:v>
                </c:pt>
                <c:pt idx="80">
                  <c:v>1399/04/19</c:v>
                </c:pt>
                <c:pt idx="81">
                  <c:v>1399/04/20</c:v>
                </c:pt>
                <c:pt idx="82">
                  <c:v>1399/04/21</c:v>
                </c:pt>
                <c:pt idx="83">
                  <c:v>1399/04/22</c:v>
                </c:pt>
                <c:pt idx="84">
                  <c:v>1399/04/23</c:v>
                </c:pt>
                <c:pt idx="85">
                  <c:v>1399/04/24</c:v>
                </c:pt>
                <c:pt idx="86">
                  <c:v>1399/04/25</c:v>
                </c:pt>
                <c:pt idx="87">
                  <c:v>1399/04/26</c:v>
                </c:pt>
                <c:pt idx="88">
                  <c:v>1399/04/27</c:v>
                </c:pt>
                <c:pt idx="89">
                  <c:v>1399/04/28</c:v>
                </c:pt>
                <c:pt idx="90">
                  <c:v>1399/04/29</c:v>
                </c:pt>
                <c:pt idx="91">
                  <c:v>1399/04/30</c:v>
                </c:pt>
                <c:pt idx="92">
                  <c:v>1399/04/31</c:v>
                </c:pt>
                <c:pt idx="93">
                  <c:v>1399/05/01</c:v>
                </c:pt>
                <c:pt idx="94">
                  <c:v>1399/05/02</c:v>
                </c:pt>
                <c:pt idx="95">
                  <c:v>1399/05/03</c:v>
                </c:pt>
                <c:pt idx="96">
                  <c:v>1399/05/04</c:v>
                </c:pt>
                <c:pt idx="97">
                  <c:v>1399/05/05</c:v>
                </c:pt>
                <c:pt idx="98">
                  <c:v>1399/05/06</c:v>
                </c:pt>
                <c:pt idx="99">
                  <c:v>1399/05/07</c:v>
                </c:pt>
                <c:pt idx="100">
                  <c:v>1399/05/08</c:v>
                </c:pt>
                <c:pt idx="101">
                  <c:v>1399/05/09</c:v>
                </c:pt>
                <c:pt idx="102">
                  <c:v>1399/05/10</c:v>
                </c:pt>
                <c:pt idx="103">
                  <c:v>1399/05/11</c:v>
                </c:pt>
                <c:pt idx="104">
                  <c:v>1399/05/12</c:v>
                </c:pt>
                <c:pt idx="105">
                  <c:v>1399/05/13</c:v>
                </c:pt>
                <c:pt idx="106">
                  <c:v>1399/05/14</c:v>
                </c:pt>
                <c:pt idx="107">
                  <c:v>1399/05/15</c:v>
                </c:pt>
                <c:pt idx="108">
                  <c:v>1399/05/16</c:v>
                </c:pt>
                <c:pt idx="109">
                  <c:v>1399/05/17</c:v>
                </c:pt>
                <c:pt idx="110">
                  <c:v>1399/05/18</c:v>
                </c:pt>
                <c:pt idx="111">
                  <c:v>1399/05/19</c:v>
                </c:pt>
                <c:pt idx="112">
                  <c:v>1399/05/20</c:v>
                </c:pt>
                <c:pt idx="113">
                  <c:v>1399/05/21</c:v>
                </c:pt>
                <c:pt idx="114">
                  <c:v>1399/05/22</c:v>
                </c:pt>
                <c:pt idx="115">
                  <c:v>1399/05/23</c:v>
                </c:pt>
                <c:pt idx="116">
                  <c:v>1399/05/24</c:v>
                </c:pt>
                <c:pt idx="117">
                  <c:v>1399/05/25</c:v>
                </c:pt>
                <c:pt idx="118">
                  <c:v>1399/05/26</c:v>
                </c:pt>
                <c:pt idx="119">
                  <c:v>1399/05/27</c:v>
                </c:pt>
                <c:pt idx="120">
                  <c:v>1399/05/28</c:v>
                </c:pt>
                <c:pt idx="121">
                  <c:v>1399/05/29</c:v>
                </c:pt>
                <c:pt idx="122">
                  <c:v>1399/05/30</c:v>
                </c:pt>
                <c:pt idx="123">
                  <c:v>1399/05/31</c:v>
                </c:pt>
                <c:pt idx="124">
                  <c:v>1399/06/01</c:v>
                </c:pt>
                <c:pt idx="125">
                  <c:v>1399/06/02</c:v>
                </c:pt>
                <c:pt idx="126">
                  <c:v>1399/06/03</c:v>
                </c:pt>
                <c:pt idx="127">
                  <c:v>1399/06/04</c:v>
                </c:pt>
                <c:pt idx="128">
                  <c:v>1399/06/05</c:v>
                </c:pt>
                <c:pt idx="129">
                  <c:v>1399/06/06</c:v>
                </c:pt>
                <c:pt idx="130">
                  <c:v>1399/06/07</c:v>
                </c:pt>
                <c:pt idx="131">
                  <c:v>1399/06/08</c:v>
                </c:pt>
                <c:pt idx="132">
                  <c:v>1399/06/09</c:v>
                </c:pt>
                <c:pt idx="133">
                  <c:v>1399/06/10</c:v>
                </c:pt>
                <c:pt idx="134">
                  <c:v>1399/06/11</c:v>
                </c:pt>
                <c:pt idx="135">
                  <c:v>1399/06/12</c:v>
                </c:pt>
                <c:pt idx="136">
                  <c:v>1399/06/13</c:v>
                </c:pt>
                <c:pt idx="137">
                  <c:v>1399/06/14</c:v>
                </c:pt>
                <c:pt idx="138">
                  <c:v>1399/06/15</c:v>
                </c:pt>
                <c:pt idx="139">
                  <c:v>1399/06/16</c:v>
                </c:pt>
                <c:pt idx="140">
                  <c:v>1399/06/17</c:v>
                </c:pt>
                <c:pt idx="141">
                  <c:v>1399/06/18</c:v>
                </c:pt>
                <c:pt idx="142">
                  <c:v>1399/06/19</c:v>
                </c:pt>
                <c:pt idx="143">
                  <c:v>1399/06/20</c:v>
                </c:pt>
                <c:pt idx="144">
                  <c:v>1399/06/21</c:v>
                </c:pt>
                <c:pt idx="145">
                  <c:v>1399/06/22</c:v>
                </c:pt>
                <c:pt idx="146">
                  <c:v>1399/06/23</c:v>
                </c:pt>
                <c:pt idx="147">
                  <c:v>1399/06/24</c:v>
                </c:pt>
                <c:pt idx="148">
                  <c:v>1399/06/25</c:v>
                </c:pt>
                <c:pt idx="149">
                  <c:v>1399/06/26</c:v>
                </c:pt>
                <c:pt idx="150">
                  <c:v>1399/06/27</c:v>
                </c:pt>
                <c:pt idx="151">
                  <c:v>1399/06/28</c:v>
                </c:pt>
                <c:pt idx="152">
                  <c:v>1399/06/29</c:v>
                </c:pt>
                <c:pt idx="153">
                  <c:v>1399/06/30</c:v>
                </c:pt>
                <c:pt idx="154">
                  <c:v>1399/06/31</c:v>
                </c:pt>
                <c:pt idx="155">
                  <c:v>1399/07/01</c:v>
                </c:pt>
                <c:pt idx="156">
                  <c:v>1399/07/02</c:v>
                </c:pt>
                <c:pt idx="157">
                  <c:v>1399/07/03</c:v>
                </c:pt>
                <c:pt idx="158">
                  <c:v>1399/07/04</c:v>
                </c:pt>
                <c:pt idx="159">
                  <c:v>1399/07/05</c:v>
                </c:pt>
                <c:pt idx="160">
                  <c:v>1399/07/06</c:v>
                </c:pt>
                <c:pt idx="161">
                  <c:v>1399/07/07</c:v>
                </c:pt>
                <c:pt idx="162">
                  <c:v>1399/07/08</c:v>
                </c:pt>
                <c:pt idx="163">
                  <c:v>1399/07/09</c:v>
                </c:pt>
                <c:pt idx="164">
                  <c:v>1399/07/10</c:v>
                </c:pt>
                <c:pt idx="165">
                  <c:v>1399/07/11</c:v>
                </c:pt>
                <c:pt idx="166">
                  <c:v>1399/07/12</c:v>
                </c:pt>
                <c:pt idx="167">
                  <c:v>1399/07/13</c:v>
                </c:pt>
                <c:pt idx="168">
                  <c:v>1399/07/14</c:v>
                </c:pt>
                <c:pt idx="169">
                  <c:v>1399/07/15</c:v>
                </c:pt>
                <c:pt idx="170">
                  <c:v>1399/07/16</c:v>
                </c:pt>
                <c:pt idx="171">
                  <c:v>1399/07/17</c:v>
                </c:pt>
                <c:pt idx="172">
                  <c:v>1399/07/18</c:v>
                </c:pt>
                <c:pt idx="173">
                  <c:v>1399/07/19</c:v>
                </c:pt>
                <c:pt idx="174">
                  <c:v>1399/07/20</c:v>
                </c:pt>
                <c:pt idx="175">
                  <c:v>1399/07/21</c:v>
                </c:pt>
                <c:pt idx="176">
                  <c:v>1399/07/22</c:v>
                </c:pt>
                <c:pt idx="177">
                  <c:v>1399/07/23</c:v>
                </c:pt>
                <c:pt idx="178">
                  <c:v>1399/07/24</c:v>
                </c:pt>
                <c:pt idx="179">
                  <c:v>1399/07/25</c:v>
                </c:pt>
                <c:pt idx="180">
                  <c:v>1399/07/26</c:v>
                </c:pt>
                <c:pt idx="181">
                  <c:v>1399/07/27</c:v>
                </c:pt>
                <c:pt idx="182">
                  <c:v>1399/07/28</c:v>
                </c:pt>
                <c:pt idx="183">
                  <c:v>1399/07/29</c:v>
                </c:pt>
                <c:pt idx="184">
                  <c:v>1399/07/30</c:v>
                </c:pt>
                <c:pt idx="185">
                  <c:v>1399/08/01</c:v>
                </c:pt>
                <c:pt idx="186">
                  <c:v>1399/08/02</c:v>
                </c:pt>
                <c:pt idx="187">
                  <c:v>1399/08/03</c:v>
                </c:pt>
                <c:pt idx="188">
                  <c:v>1399/08/04</c:v>
                </c:pt>
                <c:pt idx="189">
                  <c:v>1399/08/05</c:v>
                </c:pt>
                <c:pt idx="190">
                  <c:v>1399/08/06</c:v>
                </c:pt>
                <c:pt idx="191">
                  <c:v>1399/08/07</c:v>
                </c:pt>
                <c:pt idx="192">
                  <c:v>1399/08/08</c:v>
                </c:pt>
                <c:pt idx="193">
                  <c:v>1399/08/09</c:v>
                </c:pt>
                <c:pt idx="194">
                  <c:v>1399/08/10</c:v>
                </c:pt>
                <c:pt idx="195">
                  <c:v>1399/08/11</c:v>
                </c:pt>
                <c:pt idx="196">
                  <c:v>1399/08/12</c:v>
                </c:pt>
                <c:pt idx="197">
                  <c:v>1399/08/13</c:v>
                </c:pt>
                <c:pt idx="198">
                  <c:v>1399/08/14</c:v>
                </c:pt>
                <c:pt idx="199">
                  <c:v>1399/08/15</c:v>
                </c:pt>
                <c:pt idx="200">
                  <c:v>1399/08/16</c:v>
                </c:pt>
                <c:pt idx="201">
                  <c:v>1399/08/17</c:v>
                </c:pt>
                <c:pt idx="202">
                  <c:v>1399/08/18</c:v>
                </c:pt>
                <c:pt idx="203">
                  <c:v>1399/08/19</c:v>
                </c:pt>
                <c:pt idx="204">
                  <c:v>1399/08/20</c:v>
                </c:pt>
                <c:pt idx="205">
                  <c:v>1399/08/21</c:v>
                </c:pt>
                <c:pt idx="206">
                  <c:v>1399/08/22</c:v>
                </c:pt>
                <c:pt idx="207">
                  <c:v>1399/08/23</c:v>
                </c:pt>
                <c:pt idx="208">
                  <c:v>1399/08/24</c:v>
                </c:pt>
                <c:pt idx="209">
                  <c:v>1399/08/25</c:v>
                </c:pt>
                <c:pt idx="210">
                  <c:v>1399/08/26</c:v>
                </c:pt>
                <c:pt idx="211">
                  <c:v>1399/08/27</c:v>
                </c:pt>
                <c:pt idx="212">
                  <c:v>1399/08/28</c:v>
                </c:pt>
                <c:pt idx="213">
                  <c:v>1399/08/29</c:v>
                </c:pt>
                <c:pt idx="214">
                  <c:v>1399/08/30</c:v>
                </c:pt>
                <c:pt idx="215">
                  <c:v>1399/09/01</c:v>
                </c:pt>
                <c:pt idx="216">
                  <c:v>1399/09/02</c:v>
                </c:pt>
                <c:pt idx="217">
                  <c:v>1399/09/03</c:v>
                </c:pt>
                <c:pt idx="218">
                  <c:v>1399/09/04</c:v>
                </c:pt>
                <c:pt idx="219">
                  <c:v>1399/09/05</c:v>
                </c:pt>
                <c:pt idx="220">
                  <c:v>1399/09/06</c:v>
                </c:pt>
                <c:pt idx="221">
                  <c:v>1399/09/07</c:v>
                </c:pt>
                <c:pt idx="222">
                  <c:v>1399/09/08</c:v>
                </c:pt>
                <c:pt idx="223">
                  <c:v>1399/09/09</c:v>
                </c:pt>
                <c:pt idx="224">
                  <c:v>1399/09/10</c:v>
                </c:pt>
                <c:pt idx="225">
                  <c:v>1399/09/11</c:v>
                </c:pt>
                <c:pt idx="226">
                  <c:v>1399/09/12</c:v>
                </c:pt>
                <c:pt idx="227">
                  <c:v>1399/09/13</c:v>
                </c:pt>
                <c:pt idx="228">
                  <c:v>1399/09/14</c:v>
                </c:pt>
                <c:pt idx="229">
                  <c:v>1399/09/15</c:v>
                </c:pt>
                <c:pt idx="230">
                  <c:v>1399/09/16</c:v>
                </c:pt>
                <c:pt idx="231">
                  <c:v>1399/09/17</c:v>
                </c:pt>
                <c:pt idx="232">
                  <c:v>1399/09/18</c:v>
                </c:pt>
                <c:pt idx="233">
                  <c:v>1399/09/19</c:v>
                </c:pt>
                <c:pt idx="234">
                  <c:v>1399/09/20</c:v>
                </c:pt>
                <c:pt idx="235">
                  <c:v>1399/09/21</c:v>
                </c:pt>
                <c:pt idx="236">
                  <c:v>1399/09/22</c:v>
                </c:pt>
                <c:pt idx="237">
                  <c:v>1399/09/23</c:v>
                </c:pt>
                <c:pt idx="238">
                  <c:v>1399/09/24</c:v>
                </c:pt>
                <c:pt idx="239">
                  <c:v>1399/09/25</c:v>
                </c:pt>
                <c:pt idx="240">
                  <c:v>1399/09/26</c:v>
                </c:pt>
                <c:pt idx="241">
                  <c:v>1399/09/27</c:v>
                </c:pt>
                <c:pt idx="242">
                  <c:v>1399/09/28</c:v>
                </c:pt>
                <c:pt idx="243">
                  <c:v>1399/09/29</c:v>
                </c:pt>
                <c:pt idx="244">
                  <c:v>1399/09/30</c:v>
                </c:pt>
                <c:pt idx="245">
                  <c:v>1399/10/01</c:v>
                </c:pt>
                <c:pt idx="246">
                  <c:v>1399/10/02</c:v>
                </c:pt>
                <c:pt idx="247">
                  <c:v>1399/10/03</c:v>
                </c:pt>
                <c:pt idx="248">
                  <c:v>1399/10/04</c:v>
                </c:pt>
                <c:pt idx="249">
                  <c:v>1399/10/05</c:v>
                </c:pt>
                <c:pt idx="250">
                  <c:v>1399/10/06</c:v>
                </c:pt>
                <c:pt idx="251">
                  <c:v>1399/10/07</c:v>
                </c:pt>
                <c:pt idx="252">
                  <c:v>1399/10/08</c:v>
                </c:pt>
                <c:pt idx="253">
                  <c:v>1399/10/09</c:v>
                </c:pt>
                <c:pt idx="254">
                  <c:v>1399/10/10</c:v>
                </c:pt>
                <c:pt idx="255">
                  <c:v>1399/10/11</c:v>
                </c:pt>
                <c:pt idx="256">
                  <c:v>1399/10/12</c:v>
                </c:pt>
                <c:pt idx="257">
                  <c:v>1399/10/13</c:v>
                </c:pt>
                <c:pt idx="258">
                  <c:v>1399/10/14</c:v>
                </c:pt>
                <c:pt idx="259">
                  <c:v>1399/10/15</c:v>
                </c:pt>
                <c:pt idx="260">
                  <c:v>1399/10/16</c:v>
                </c:pt>
                <c:pt idx="261">
                  <c:v>1399/10/17</c:v>
                </c:pt>
                <c:pt idx="262">
                  <c:v>1399/10/18</c:v>
                </c:pt>
                <c:pt idx="263">
                  <c:v>1399/10/19</c:v>
                </c:pt>
                <c:pt idx="264">
                  <c:v>1399/10/20</c:v>
                </c:pt>
                <c:pt idx="265">
                  <c:v>1399/10/21</c:v>
                </c:pt>
                <c:pt idx="266">
                  <c:v>1399/10/22</c:v>
                </c:pt>
                <c:pt idx="267">
                  <c:v>1399/10/23</c:v>
                </c:pt>
                <c:pt idx="268">
                  <c:v>1399/10/24</c:v>
                </c:pt>
                <c:pt idx="269">
                  <c:v>1399/10/25</c:v>
                </c:pt>
                <c:pt idx="270">
                  <c:v>1399/10/26</c:v>
                </c:pt>
                <c:pt idx="271">
                  <c:v>1399/10/27</c:v>
                </c:pt>
                <c:pt idx="272">
                  <c:v>1399/10/28</c:v>
                </c:pt>
                <c:pt idx="273">
                  <c:v>1399/10/29</c:v>
                </c:pt>
                <c:pt idx="274">
                  <c:v>1399/10/30</c:v>
                </c:pt>
                <c:pt idx="275">
                  <c:v>1399/11/01</c:v>
                </c:pt>
                <c:pt idx="276">
                  <c:v>1399/11/02</c:v>
                </c:pt>
                <c:pt idx="277">
                  <c:v>1399/11/03</c:v>
                </c:pt>
                <c:pt idx="278">
                  <c:v>1399/11/04</c:v>
                </c:pt>
                <c:pt idx="279">
                  <c:v>1399/11/05</c:v>
                </c:pt>
                <c:pt idx="280">
                  <c:v>1399/11/06</c:v>
                </c:pt>
                <c:pt idx="281">
                  <c:v>1399/11/07</c:v>
                </c:pt>
                <c:pt idx="282">
                  <c:v>1399/11/08</c:v>
                </c:pt>
                <c:pt idx="283">
                  <c:v>1399/11/09</c:v>
                </c:pt>
                <c:pt idx="284">
                  <c:v>1399/11/10</c:v>
                </c:pt>
                <c:pt idx="285">
                  <c:v>1399/11/11</c:v>
                </c:pt>
                <c:pt idx="286">
                  <c:v>1399/11/12</c:v>
                </c:pt>
                <c:pt idx="287">
                  <c:v>1399/11/13</c:v>
                </c:pt>
                <c:pt idx="288">
                  <c:v>1399/11/14</c:v>
                </c:pt>
                <c:pt idx="289">
                  <c:v>1399/11/15</c:v>
                </c:pt>
                <c:pt idx="290">
                  <c:v>1399/11/16</c:v>
                </c:pt>
                <c:pt idx="291">
                  <c:v>1399/11/17</c:v>
                </c:pt>
                <c:pt idx="292">
                  <c:v>1399/11/18</c:v>
                </c:pt>
                <c:pt idx="293">
                  <c:v>1399/11/19</c:v>
                </c:pt>
                <c:pt idx="294">
                  <c:v>1399/11/20</c:v>
                </c:pt>
                <c:pt idx="295">
                  <c:v>1399/11/21</c:v>
                </c:pt>
                <c:pt idx="296">
                  <c:v>1399/11/22</c:v>
                </c:pt>
                <c:pt idx="297">
                  <c:v>1399/11/23</c:v>
                </c:pt>
                <c:pt idx="298">
                  <c:v>1399/11/24</c:v>
                </c:pt>
                <c:pt idx="299">
                  <c:v>1399/11/25</c:v>
                </c:pt>
                <c:pt idx="300">
                  <c:v>1399/11/26</c:v>
                </c:pt>
                <c:pt idx="301">
                  <c:v>1399/11/27</c:v>
                </c:pt>
                <c:pt idx="302">
                  <c:v>1399/11/28</c:v>
                </c:pt>
                <c:pt idx="303">
                  <c:v>1399/11/29</c:v>
                </c:pt>
                <c:pt idx="304">
                  <c:v>1399/11/30</c:v>
                </c:pt>
                <c:pt idx="305">
                  <c:v>1399/12/01</c:v>
                </c:pt>
                <c:pt idx="306">
                  <c:v>1399/12/02</c:v>
                </c:pt>
                <c:pt idx="307">
                  <c:v>1399/12/03</c:v>
                </c:pt>
                <c:pt idx="308">
                  <c:v>1399/12/04</c:v>
                </c:pt>
                <c:pt idx="309">
                  <c:v>1399/12/05</c:v>
                </c:pt>
                <c:pt idx="310">
                  <c:v>1399/12/06</c:v>
                </c:pt>
                <c:pt idx="311">
                  <c:v>1399/12/07</c:v>
                </c:pt>
                <c:pt idx="312">
                  <c:v>1399/12/08</c:v>
                </c:pt>
                <c:pt idx="313">
                  <c:v>1399/12/09</c:v>
                </c:pt>
                <c:pt idx="314">
                  <c:v>1399/12/10</c:v>
                </c:pt>
                <c:pt idx="315">
                  <c:v>1399/12/11</c:v>
                </c:pt>
                <c:pt idx="316">
                  <c:v>1399/12/12</c:v>
                </c:pt>
                <c:pt idx="317">
                  <c:v>1399/12/13</c:v>
                </c:pt>
                <c:pt idx="318">
                  <c:v>1399/12/14</c:v>
                </c:pt>
                <c:pt idx="319">
                  <c:v>1399/12/15</c:v>
                </c:pt>
                <c:pt idx="320">
                  <c:v>1399/12/16</c:v>
                </c:pt>
                <c:pt idx="321">
                  <c:v>1399/12/17</c:v>
                </c:pt>
                <c:pt idx="322">
                  <c:v>1399/12/18</c:v>
                </c:pt>
                <c:pt idx="323">
                  <c:v>1399/12/19</c:v>
                </c:pt>
                <c:pt idx="324">
                  <c:v>1399/12/20</c:v>
                </c:pt>
                <c:pt idx="325">
                  <c:v>1399/12/21</c:v>
                </c:pt>
                <c:pt idx="326">
                  <c:v>1399/12/22</c:v>
                </c:pt>
                <c:pt idx="327">
                  <c:v>1399/12/23</c:v>
                </c:pt>
                <c:pt idx="328">
                  <c:v>1399/12/24</c:v>
                </c:pt>
                <c:pt idx="329">
                  <c:v>1399/12/25</c:v>
                </c:pt>
                <c:pt idx="330">
                  <c:v>1399/12/26</c:v>
                </c:pt>
                <c:pt idx="331">
                  <c:v>1399/12/27</c:v>
                </c:pt>
                <c:pt idx="332">
                  <c:v>1399/12/28</c:v>
                </c:pt>
                <c:pt idx="333">
                  <c:v>1399/12/29</c:v>
                </c:pt>
                <c:pt idx="334">
                  <c:v>1399/12/30</c:v>
                </c:pt>
                <c:pt idx="335">
                  <c:v>1400/01/01</c:v>
                </c:pt>
                <c:pt idx="336">
                  <c:v>1400/01/02</c:v>
                </c:pt>
                <c:pt idx="337">
                  <c:v>1400/01/03</c:v>
                </c:pt>
                <c:pt idx="338">
                  <c:v>1400/01/04</c:v>
                </c:pt>
                <c:pt idx="339">
                  <c:v>1400/01/05</c:v>
                </c:pt>
                <c:pt idx="340">
                  <c:v>1400/01/06</c:v>
                </c:pt>
                <c:pt idx="341">
                  <c:v>1400/01/07</c:v>
                </c:pt>
                <c:pt idx="342">
                  <c:v>1400/01/08</c:v>
                </c:pt>
                <c:pt idx="343">
                  <c:v>1400/01/09</c:v>
                </c:pt>
                <c:pt idx="344">
                  <c:v>1400/01/10</c:v>
                </c:pt>
                <c:pt idx="345">
                  <c:v>1400/01/11</c:v>
                </c:pt>
                <c:pt idx="346">
                  <c:v>1400/01/12</c:v>
                </c:pt>
                <c:pt idx="347">
                  <c:v>1400/01/13</c:v>
                </c:pt>
                <c:pt idx="348">
                  <c:v>1400/01/14</c:v>
                </c:pt>
                <c:pt idx="349">
                  <c:v>1400/01/15</c:v>
                </c:pt>
                <c:pt idx="350">
                  <c:v>1400/01/16</c:v>
                </c:pt>
                <c:pt idx="351">
                  <c:v>1400/01/17</c:v>
                </c:pt>
                <c:pt idx="352">
                  <c:v>1400/01/18</c:v>
                </c:pt>
                <c:pt idx="353">
                  <c:v>1400/01/19</c:v>
                </c:pt>
                <c:pt idx="354">
                  <c:v>1400/01/20</c:v>
                </c:pt>
                <c:pt idx="355">
                  <c:v>1400/01/21</c:v>
                </c:pt>
                <c:pt idx="356">
                  <c:v>1400/01/22</c:v>
                </c:pt>
                <c:pt idx="357">
                  <c:v>1400/01/23</c:v>
                </c:pt>
                <c:pt idx="358">
                  <c:v>1400/01/24</c:v>
                </c:pt>
                <c:pt idx="359">
                  <c:v>1400/01/25</c:v>
                </c:pt>
                <c:pt idx="360">
                  <c:v>1400/01/26</c:v>
                </c:pt>
                <c:pt idx="361">
                  <c:v>1400/01/27</c:v>
                </c:pt>
                <c:pt idx="362">
                  <c:v>1400/01/28</c:v>
                </c:pt>
                <c:pt idx="363">
                  <c:v>1400/01/29</c:v>
                </c:pt>
                <c:pt idx="364">
                  <c:v>1400/01/30</c:v>
                </c:pt>
                <c:pt idx="365">
                  <c:v>1400/01/31</c:v>
                </c:pt>
                <c:pt idx="366">
                  <c:v>1400/02/01</c:v>
                </c:pt>
                <c:pt idx="367">
                  <c:v>1400/02/02</c:v>
                </c:pt>
                <c:pt idx="368">
                  <c:v>1400/02/03</c:v>
                </c:pt>
                <c:pt idx="369">
                  <c:v>1400/02/04</c:v>
                </c:pt>
                <c:pt idx="370">
                  <c:v>1400/02/05</c:v>
                </c:pt>
                <c:pt idx="371">
                  <c:v>1400/02/06</c:v>
                </c:pt>
                <c:pt idx="372">
                  <c:v>1400/02/07</c:v>
                </c:pt>
                <c:pt idx="373">
                  <c:v>1400/02/08</c:v>
                </c:pt>
                <c:pt idx="374">
                  <c:v>1400/02/09</c:v>
                </c:pt>
                <c:pt idx="375">
                  <c:v>1400/02/10</c:v>
                </c:pt>
                <c:pt idx="376">
                  <c:v>1400/02/11</c:v>
                </c:pt>
                <c:pt idx="377">
                  <c:v>1400/02/12</c:v>
                </c:pt>
                <c:pt idx="378">
                  <c:v>1400/02/13</c:v>
                </c:pt>
                <c:pt idx="379">
                  <c:v>1400/02/14</c:v>
                </c:pt>
                <c:pt idx="380">
                  <c:v>1400/02/15</c:v>
                </c:pt>
                <c:pt idx="381">
                  <c:v>1400/02/16</c:v>
                </c:pt>
                <c:pt idx="382">
                  <c:v>1400/02/17</c:v>
                </c:pt>
                <c:pt idx="383">
                  <c:v>1400/02/18</c:v>
                </c:pt>
                <c:pt idx="384">
                  <c:v>1400/02/19</c:v>
                </c:pt>
                <c:pt idx="385">
                  <c:v>1400/02/20</c:v>
                </c:pt>
                <c:pt idx="386">
                  <c:v>1400/02/21</c:v>
                </c:pt>
                <c:pt idx="387">
                  <c:v>1400/02/22</c:v>
                </c:pt>
                <c:pt idx="388">
                  <c:v>1400/02/23</c:v>
                </c:pt>
                <c:pt idx="389">
                  <c:v>1400/02/24</c:v>
                </c:pt>
                <c:pt idx="390">
                  <c:v>1400/02/25</c:v>
                </c:pt>
                <c:pt idx="391">
                  <c:v>1400/02/26</c:v>
                </c:pt>
                <c:pt idx="392">
                  <c:v>1400/02/27</c:v>
                </c:pt>
                <c:pt idx="393">
                  <c:v>1400/02/28</c:v>
                </c:pt>
                <c:pt idx="394">
                  <c:v>1400/02/29</c:v>
                </c:pt>
                <c:pt idx="395">
                  <c:v>1400/02/30</c:v>
                </c:pt>
                <c:pt idx="396">
                  <c:v>1400/02/31</c:v>
                </c:pt>
                <c:pt idx="397">
                  <c:v>1400/03/01</c:v>
                </c:pt>
                <c:pt idx="398">
                  <c:v>1400/03/02</c:v>
                </c:pt>
                <c:pt idx="399">
                  <c:v>1400/03/03</c:v>
                </c:pt>
                <c:pt idx="400">
                  <c:v>1400/03/04</c:v>
                </c:pt>
                <c:pt idx="401">
                  <c:v>1400/03/05</c:v>
                </c:pt>
                <c:pt idx="402">
                  <c:v>1400/03/06</c:v>
                </c:pt>
                <c:pt idx="403">
                  <c:v>1400/03/07</c:v>
                </c:pt>
                <c:pt idx="404">
                  <c:v>1400/03/08</c:v>
                </c:pt>
                <c:pt idx="405">
                  <c:v>1400/03/09</c:v>
                </c:pt>
                <c:pt idx="406">
                  <c:v>1400/03/10</c:v>
                </c:pt>
                <c:pt idx="407">
                  <c:v>1400/03/11</c:v>
                </c:pt>
                <c:pt idx="408">
                  <c:v>1400/03/12</c:v>
                </c:pt>
                <c:pt idx="409">
                  <c:v>1400/03/13</c:v>
                </c:pt>
                <c:pt idx="410">
                  <c:v>1400/03/14</c:v>
                </c:pt>
                <c:pt idx="411">
                  <c:v>1400/03/15</c:v>
                </c:pt>
                <c:pt idx="412">
                  <c:v>1400/03/16</c:v>
                </c:pt>
                <c:pt idx="413">
                  <c:v>1400/03/17</c:v>
                </c:pt>
                <c:pt idx="414">
                  <c:v>1400/03/18</c:v>
                </c:pt>
                <c:pt idx="415">
                  <c:v>1400/03/19</c:v>
                </c:pt>
                <c:pt idx="416">
                  <c:v>1400/03/20</c:v>
                </c:pt>
                <c:pt idx="417">
                  <c:v>1400/03/21</c:v>
                </c:pt>
                <c:pt idx="418">
                  <c:v>1400/03/22</c:v>
                </c:pt>
                <c:pt idx="419">
                  <c:v>1400/03/23</c:v>
                </c:pt>
                <c:pt idx="420">
                  <c:v>1400/03/24</c:v>
                </c:pt>
                <c:pt idx="421">
                  <c:v>1400/03/25</c:v>
                </c:pt>
                <c:pt idx="422">
                  <c:v>1400/03/26</c:v>
                </c:pt>
                <c:pt idx="423">
                  <c:v>1400/03/27</c:v>
                </c:pt>
                <c:pt idx="424">
                  <c:v>1400/03/28</c:v>
                </c:pt>
                <c:pt idx="425">
                  <c:v>1400/03/29</c:v>
                </c:pt>
                <c:pt idx="426">
                  <c:v>1400/03/30</c:v>
                </c:pt>
                <c:pt idx="427">
                  <c:v>1400/03/31</c:v>
                </c:pt>
                <c:pt idx="428">
                  <c:v>1400/04/01</c:v>
                </c:pt>
                <c:pt idx="429">
                  <c:v>1400/04/02</c:v>
                </c:pt>
                <c:pt idx="430">
                  <c:v>1400/04/03</c:v>
                </c:pt>
                <c:pt idx="431">
                  <c:v>1400/04/04</c:v>
                </c:pt>
                <c:pt idx="432">
                  <c:v>1400/04/05</c:v>
                </c:pt>
                <c:pt idx="433">
                  <c:v>1400/04/06</c:v>
                </c:pt>
                <c:pt idx="434">
                  <c:v>1400/04/07</c:v>
                </c:pt>
                <c:pt idx="435">
                  <c:v>1400/04/08</c:v>
                </c:pt>
                <c:pt idx="436">
                  <c:v>1400/04/09</c:v>
                </c:pt>
                <c:pt idx="437">
                  <c:v>1400/04/10</c:v>
                </c:pt>
                <c:pt idx="438">
                  <c:v>1400/04/11</c:v>
                </c:pt>
                <c:pt idx="439">
                  <c:v>1400/04/12</c:v>
                </c:pt>
                <c:pt idx="440">
                  <c:v>1400/04/13</c:v>
                </c:pt>
                <c:pt idx="441">
                  <c:v>1400/04/14</c:v>
                </c:pt>
                <c:pt idx="442">
                  <c:v>1400/04/15</c:v>
                </c:pt>
                <c:pt idx="443">
                  <c:v>1400/04/16</c:v>
                </c:pt>
                <c:pt idx="444">
                  <c:v>1400/04/17</c:v>
                </c:pt>
                <c:pt idx="445">
                  <c:v>1400/04/18</c:v>
                </c:pt>
                <c:pt idx="446">
                  <c:v>1400/04/19</c:v>
                </c:pt>
                <c:pt idx="447">
                  <c:v>1400/04/20</c:v>
                </c:pt>
                <c:pt idx="448">
                  <c:v>1400/04/21</c:v>
                </c:pt>
                <c:pt idx="449">
                  <c:v>1400/04/22</c:v>
                </c:pt>
                <c:pt idx="450">
                  <c:v>1400/04/23</c:v>
                </c:pt>
                <c:pt idx="451">
                  <c:v>1400/04/24</c:v>
                </c:pt>
                <c:pt idx="452">
                  <c:v>1400/04/25</c:v>
                </c:pt>
                <c:pt idx="453">
                  <c:v>1400/04/26</c:v>
                </c:pt>
                <c:pt idx="454">
                  <c:v>1400/04/27</c:v>
                </c:pt>
                <c:pt idx="455">
                  <c:v>1400/04/28</c:v>
                </c:pt>
                <c:pt idx="456">
                  <c:v>1400/04/29</c:v>
                </c:pt>
                <c:pt idx="457">
                  <c:v>1400/04/30</c:v>
                </c:pt>
                <c:pt idx="458">
                  <c:v>1400/04/31</c:v>
                </c:pt>
                <c:pt idx="459">
                  <c:v>1400/05/01</c:v>
                </c:pt>
                <c:pt idx="460">
                  <c:v>1400/05/02</c:v>
                </c:pt>
                <c:pt idx="461">
                  <c:v>1400/05/03</c:v>
                </c:pt>
                <c:pt idx="462">
                  <c:v>1400/05/04</c:v>
                </c:pt>
                <c:pt idx="463">
                  <c:v>1400/05/05</c:v>
                </c:pt>
                <c:pt idx="464">
                  <c:v>1400/05/06</c:v>
                </c:pt>
                <c:pt idx="465">
                  <c:v>1400/05/07</c:v>
                </c:pt>
                <c:pt idx="466">
                  <c:v>1400/05/08</c:v>
                </c:pt>
                <c:pt idx="467">
                  <c:v>1400/05/09</c:v>
                </c:pt>
                <c:pt idx="468">
                  <c:v>1400/05/10</c:v>
                </c:pt>
                <c:pt idx="469">
                  <c:v>1400/05/11</c:v>
                </c:pt>
                <c:pt idx="470">
                  <c:v>1400/05/12</c:v>
                </c:pt>
                <c:pt idx="471">
                  <c:v>1400/05/13</c:v>
                </c:pt>
                <c:pt idx="472">
                  <c:v>1400/05/14</c:v>
                </c:pt>
                <c:pt idx="473">
                  <c:v>1400/05/15</c:v>
                </c:pt>
              </c:strCache>
            </c:strRef>
          </c:cat>
          <c:val>
            <c:numRef>
              <c:f>Sheet1!$D$2:$D$475</c:f>
              <c:numCache>
                <c:formatCode>General</c:formatCode>
                <c:ptCount val="474"/>
                <c:pt idx="0">
                  <c:v>2808</c:v>
                </c:pt>
                <c:pt idx="1">
                  <c:v>2934</c:v>
                </c:pt>
                <c:pt idx="2">
                  <c:v>2861</c:v>
                </c:pt>
                <c:pt idx="3">
                  <c:v>2842</c:v>
                </c:pt>
                <c:pt idx="4">
                  <c:v>2893</c:v>
                </c:pt>
                <c:pt idx="5">
                  <c:v>2914</c:v>
                </c:pt>
                <c:pt idx="6">
                  <c:v>2835</c:v>
                </c:pt>
                <c:pt idx="7">
                  <c:v>2826</c:v>
                </c:pt>
                <c:pt idx="8">
                  <c:v>2811</c:v>
                </c:pt>
                <c:pt idx="9">
                  <c:v>2764</c:v>
                </c:pt>
                <c:pt idx="10">
                  <c:v>2735</c:v>
                </c:pt>
                <c:pt idx="11">
                  <c:v>2751</c:v>
                </c:pt>
                <c:pt idx="12">
                  <c:v>2667</c:v>
                </c:pt>
                <c:pt idx="13">
                  <c:v>2625</c:v>
                </c:pt>
                <c:pt idx="14">
                  <c:v>2599</c:v>
                </c:pt>
                <c:pt idx="15">
                  <c:v>2556</c:v>
                </c:pt>
                <c:pt idx="16">
                  <c:v>2460</c:v>
                </c:pt>
                <c:pt idx="17">
                  <c:v>2454</c:v>
                </c:pt>
                <c:pt idx="18">
                  <c:v>2537</c:v>
                </c:pt>
                <c:pt idx="19">
                  <c:v>2536</c:v>
                </c:pt>
                <c:pt idx="20">
                  <c:v>2525</c:v>
                </c:pt>
                <c:pt idx="21">
                  <c:v>2554</c:v>
                </c:pt>
                <c:pt idx="22">
                  <c:v>2524</c:v>
                </c:pt>
                <c:pt idx="23">
                  <c:v>2498</c:v>
                </c:pt>
                <c:pt idx="24">
                  <c:v>2509</c:v>
                </c:pt>
                <c:pt idx="25">
                  <c:v>2515</c:v>
                </c:pt>
                <c:pt idx="26">
                  <c:v>2559</c:v>
                </c:pt>
                <c:pt idx="27">
                  <c:v>2489</c:v>
                </c:pt>
                <c:pt idx="28">
                  <c:v>2476</c:v>
                </c:pt>
                <c:pt idx="29">
                  <c:v>2485</c:v>
                </c:pt>
                <c:pt idx="30">
                  <c:v>2392</c:v>
                </c:pt>
                <c:pt idx="31">
                  <c:v>2397</c:v>
                </c:pt>
                <c:pt idx="32">
                  <c:v>2444</c:v>
                </c:pt>
                <c:pt idx="33">
                  <c:v>2406</c:v>
                </c:pt>
                <c:pt idx="34">
                  <c:v>2330</c:v>
                </c:pt>
                <c:pt idx="35">
                  <c:v>2411</c:v>
                </c:pt>
                <c:pt idx="36">
                  <c:v>2327</c:v>
                </c:pt>
                <c:pt idx="37">
                  <c:v>2304</c:v>
                </c:pt>
                <c:pt idx="38">
                  <c:v>2299</c:v>
                </c:pt>
                <c:pt idx="39">
                  <c:v>2360</c:v>
                </c:pt>
                <c:pt idx="40">
                  <c:v>2354</c:v>
                </c:pt>
                <c:pt idx="41">
                  <c:v>2311</c:v>
                </c:pt>
                <c:pt idx="42">
                  <c:v>2275</c:v>
                </c:pt>
                <c:pt idx="43">
                  <c:v>2223</c:v>
                </c:pt>
                <c:pt idx="44">
                  <c:v>2231</c:v>
                </c:pt>
                <c:pt idx="45">
                  <c:v>2225</c:v>
                </c:pt>
                <c:pt idx="46">
                  <c:v>2298</c:v>
                </c:pt>
                <c:pt idx="47">
                  <c:v>2347</c:v>
                </c:pt>
                <c:pt idx="48">
                  <c:v>2396</c:v>
                </c:pt>
                <c:pt idx="49">
                  <c:v>2331</c:v>
                </c:pt>
                <c:pt idx="50">
                  <c:v>2399</c:v>
                </c:pt>
                <c:pt idx="51">
                  <c:v>2373</c:v>
                </c:pt>
                <c:pt idx="52">
                  <c:v>2363</c:v>
                </c:pt>
                <c:pt idx="53">
                  <c:v>2456</c:v>
                </c:pt>
                <c:pt idx="54">
                  <c:v>2513</c:v>
                </c:pt>
                <c:pt idx="55">
                  <c:v>2464</c:v>
                </c:pt>
                <c:pt idx="56">
                  <c:v>2522</c:v>
                </c:pt>
                <c:pt idx="57">
                  <c:v>2573</c:v>
                </c:pt>
                <c:pt idx="58">
                  <c:v>2598</c:v>
                </c:pt>
                <c:pt idx="59">
                  <c:v>2650</c:v>
                </c:pt>
                <c:pt idx="60">
                  <c:v>2699</c:v>
                </c:pt>
                <c:pt idx="61">
                  <c:v>2751</c:v>
                </c:pt>
                <c:pt idx="62">
                  <c:v>2817</c:v>
                </c:pt>
                <c:pt idx="63">
                  <c:v>2836</c:v>
                </c:pt>
                <c:pt idx="64">
                  <c:v>2806</c:v>
                </c:pt>
                <c:pt idx="65">
                  <c:v>2863</c:v>
                </c:pt>
                <c:pt idx="66">
                  <c:v>2913</c:v>
                </c:pt>
                <c:pt idx="67">
                  <c:v>3065</c:v>
                </c:pt>
                <c:pt idx="68">
                  <c:v>3077</c:v>
                </c:pt>
                <c:pt idx="69">
                  <c:v>3158</c:v>
                </c:pt>
                <c:pt idx="70">
                  <c:v>3192</c:v>
                </c:pt>
                <c:pt idx="71">
                  <c:v>3167</c:v>
                </c:pt>
                <c:pt idx="72">
                  <c:v>3197</c:v>
                </c:pt>
                <c:pt idx="73">
                  <c:v>3360</c:v>
                </c:pt>
                <c:pt idx="74">
                  <c:v>3471</c:v>
                </c:pt>
                <c:pt idx="75">
                  <c:v>3380</c:v>
                </c:pt>
                <c:pt idx="76">
                  <c:v>3574</c:v>
                </c:pt>
                <c:pt idx="77">
                  <c:v>3582</c:v>
                </c:pt>
                <c:pt idx="78">
                  <c:v>3640</c:v>
                </c:pt>
                <c:pt idx="79">
                  <c:v>3654</c:v>
                </c:pt>
                <c:pt idx="80">
                  <c:v>3676</c:v>
                </c:pt>
                <c:pt idx="81">
                  <c:v>3710</c:v>
                </c:pt>
                <c:pt idx="82">
                  <c:v>3817</c:v>
                </c:pt>
                <c:pt idx="83">
                  <c:v>3921</c:v>
                </c:pt>
                <c:pt idx="84">
                  <c:v>3902</c:v>
                </c:pt>
                <c:pt idx="85">
                  <c:v>3986</c:v>
                </c:pt>
                <c:pt idx="86">
                  <c:v>3985</c:v>
                </c:pt>
                <c:pt idx="87">
                  <c:v>4086</c:v>
                </c:pt>
                <c:pt idx="88">
                  <c:v>4206</c:v>
                </c:pt>
                <c:pt idx="89">
                  <c:v>4274</c:v>
                </c:pt>
                <c:pt idx="90">
                  <c:v>4288</c:v>
                </c:pt>
                <c:pt idx="91">
                  <c:v>4181</c:v>
                </c:pt>
                <c:pt idx="92">
                  <c:v>4212</c:v>
                </c:pt>
                <c:pt idx="93">
                  <c:v>4293</c:v>
                </c:pt>
                <c:pt idx="94">
                  <c:v>4289</c:v>
                </c:pt>
                <c:pt idx="95">
                  <c:v>4383</c:v>
                </c:pt>
                <c:pt idx="96">
                  <c:v>4329</c:v>
                </c:pt>
                <c:pt idx="97">
                  <c:v>4380</c:v>
                </c:pt>
                <c:pt idx="98">
                  <c:v>4376</c:v>
                </c:pt>
                <c:pt idx="99">
                  <c:v>4322</c:v>
                </c:pt>
                <c:pt idx="100">
                  <c:v>4324</c:v>
                </c:pt>
                <c:pt idx="101">
                  <c:v>4306</c:v>
                </c:pt>
                <c:pt idx="102">
                  <c:v>4516</c:v>
                </c:pt>
                <c:pt idx="103">
                  <c:v>4326</c:v>
                </c:pt>
                <c:pt idx="104">
                  <c:v>4242</c:v>
                </c:pt>
                <c:pt idx="105">
                  <c:v>4232</c:v>
                </c:pt>
                <c:pt idx="106">
                  <c:v>4143</c:v>
                </c:pt>
                <c:pt idx="107">
                  <c:v>4171</c:v>
                </c:pt>
                <c:pt idx="108">
                  <c:v>4140</c:v>
                </c:pt>
                <c:pt idx="109">
                  <c:v>4112</c:v>
                </c:pt>
                <c:pt idx="110">
                  <c:v>4177</c:v>
                </c:pt>
                <c:pt idx="111">
                  <c:v>4087</c:v>
                </c:pt>
                <c:pt idx="112">
                  <c:v>4028</c:v>
                </c:pt>
                <c:pt idx="113">
                  <c:v>4028</c:v>
                </c:pt>
                <c:pt idx="114">
                  <c:v>4010</c:v>
                </c:pt>
                <c:pt idx="115">
                  <c:v>3945</c:v>
                </c:pt>
                <c:pt idx="116">
                  <c:v>3978</c:v>
                </c:pt>
                <c:pt idx="117">
                  <c:v>3971</c:v>
                </c:pt>
                <c:pt idx="118">
                  <c:v>3895</c:v>
                </c:pt>
                <c:pt idx="119">
                  <c:v>3904</c:v>
                </c:pt>
                <c:pt idx="120">
                  <c:v>3920</c:v>
                </c:pt>
                <c:pt idx="121">
                  <c:v>3869</c:v>
                </c:pt>
                <c:pt idx="122">
                  <c:v>3845</c:v>
                </c:pt>
                <c:pt idx="123">
                  <c:v>3864</c:v>
                </c:pt>
                <c:pt idx="124">
                  <c:v>3723</c:v>
                </c:pt>
                <c:pt idx="125">
                  <c:v>3742</c:v>
                </c:pt>
                <c:pt idx="126">
                  <c:v>3767</c:v>
                </c:pt>
                <c:pt idx="127">
                  <c:v>3702</c:v>
                </c:pt>
                <c:pt idx="128">
                  <c:v>3692</c:v>
                </c:pt>
                <c:pt idx="129">
                  <c:v>3589</c:v>
                </c:pt>
                <c:pt idx="130">
                  <c:v>3606</c:v>
                </c:pt>
                <c:pt idx="131">
                  <c:v>3586</c:v>
                </c:pt>
                <c:pt idx="132">
                  <c:v>3650</c:v>
                </c:pt>
                <c:pt idx="133">
                  <c:v>3663</c:v>
                </c:pt>
                <c:pt idx="134">
                  <c:v>3648</c:v>
                </c:pt>
                <c:pt idx="135">
                  <c:v>3605</c:v>
                </c:pt>
                <c:pt idx="136">
                  <c:v>3510</c:v>
                </c:pt>
                <c:pt idx="137">
                  <c:v>3590</c:v>
                </c:pt>
                <c:pt idx="138">
                  <c:v>3610</c:v>
                </c:pt>
                <c:pt idx="139">
                  <c:v>3581</c:v>
                </c:pt>
                <c:pt idx="140">
                  <c:v>3691</c:v>
                </c:pt>
                <c:pt idx="141">
                  <c:v>3740</c:v>
                </c:pt>
                <c:pt idx="142">
                  <c:v>3673</c:v>
                </c:pt>
                <c:pt idx="143">
                  <c:v>3846</c:v>
                </c:pt>
                <c:pt idx="144">
                  <c:v>3793</c:v>
                </c:pt>
                <c:pt idx="145">
                  <c:v>3845</c:v>
                </c:pt>
                <c:pt idx="146">
                  <c:v>3917</c:v>
                </c:pt>
                <c:pt idx="147">
                  <c:v>3915</c:v>
                </c:pt>
                <c:pt idx="148">
                  <c:v>3865</c:v>
                </c:pt>
                <c:pt idx="149">
                  <c:v>3846</c:v>
                </c:pt>
                <c:pt idx="150">
                  <c:v>3859</c:v>
                </c:pt>
                <c:pt idx="151">
                  <c:v>3918</c:v>
                </c:pt>
                <c:pt idx="152">
                  <c:v>3945</c:v>
                </c:pt>
                <c:pt idx="153">
                  <c:v>3994</c:v>
                </c:pt>
                <c:pt idx="154">
                  <c:v>4058</c:v>
                </c:pt>
                <c:pt idx="155">
                  <c:v>4034</c:v>
                </c:pt>
                <c:pt idx="156">
                  <c:v>4018</c:v>
                </c:pt>
                <c:pt idx="157">
                  <c:v>4062</c:v>
                </c:pt>
                <c:pt idx="158">
                  <c:v>4149</c:v>
                </c:pt>
                <c:pt idx="159">
                  <c:v>4184</c:v>
                </c:pt>
                <c:pt idx="160">
                  <c:v>4105</c:v>
                </c:pt>
                <c:pt idx="161">
                  <c:v>4212</c:v>
                </c:pt>
                <c:pt idx="162">
                  <c:v>4206</c:v>
                </c:pt>
                <c:pt idx="163">
                  <c:v>4269</c:v>
                </c:pt>
                <c:pt idx="164">
                  <c:v>4310</c:v>
                </c:pt>
                <c:pt idx="165">
                  <c:v>4375</c:v>
                </c:pt>
                <c:pt idx="166">
                  <c:v>4409</c:v>
                </c:pt>
                <c:pt idx="167">
                  <c:v>4412</c:v>
                </c:pt>
                <c:pt idx="168">
                  <c:v>4390</c:v>
                </c:pt>
                <c:pt idx="169">
                  <c:v>4504</c:v>
                </c:pt>
                <c:pt idx="170">
                  <c:v>4501</c:v>
                </c:pt>
                <c:pt idx="171">
                  <c:v>4622</c:v>
                </c:pt>
                <c:pt idx="172">
                  <c:v>4711</c:v>
                </c:pt>
                <c:pt idx="173">
                  <c:v>4714</c:v>
                </c:pt>
                <c:pt idx="174">
                  <c:v>4797</c:v>
                </c:pt>
                <c:pt idx="175">
                  <c:v>4883</c:v>
                </c:pt>
                <c:pt idx="176">
                  <c:v>4877</c:v>
                </c:pt>
                <c:pt idx="177">
                  <c:v>5037</c:v>
                </c:pt>
                <c:pt idx="178">
                  <c:v>4976</c:v>
                </c:pt>
                <c:pt idx="179">
                  <c:v>5182</c:v>
                </c:pt>
                <c:pt idx="180">
                  <c:v>5292</c:v>
                </c:pt>
                <c:pt idx="181">
                  <c:v>5311</c:v>
                </c:pt>
                <c:pt idx="182">
                  <c:v>5314</c:v>
                </c:pt>
                <c:pt idx="183">
                  <c:v>5381</c:v>
                </c:pt>
                <c:pt idx="184">
                  <c:v>5377</c:v>
                </c:pt>
                <c:pt idx="185">
                  <c:v>5414</c:v>
                </c:pt>
                <c:pt idx="186">
                  <c:v>5495</c:v>
                </c:pt>
                <c:pt idx="187">
                  <c:v>5606</c:v>
                </c:pt>
                <c:pt idx="188">
                  <c:v>5622</c:v>
                </c:pt>
                <c:pt idx="189">
                  <c:v>5761</c:v>
                </c:pt>
                <c:pt idx="190">
                  <c:v>5826</c:v>
                </c:pt>
                <c:pt idx="191">
                  <c:v>5815</c:v>
                </c:pt>
                <c:pt idx="192">
                  <c:v>5810</c:v>
                </c:pt>
                <c:pt idx="193">
                  <c:v>5876</c:v>
                </c:pt>
                <c:pt idx="194">
                  <c:v>5859</c:v>
                </c:pt>
                <c:pt idx="195">
                  <c:v>5980</c:v>
                </c:pt>
                <c:pt idx="196">
                  <c:v>5959</c:v>
                </c:pt>
                <c:pt idx="197">
                  <c:v>6047</c:v>
                </c:pt>
                <c:pt idx="198">
                  <c:v>6082</c:v>
                </c:pt>
                <c:pt idx="199">
                  <c:v>6135</c:v>
                </c:pt>
                <c:pt idx="200">
                  <c:v>6163</c:v>
                </c:pt>
                <c:pt idx="201">
                  <c:v>6299</c:v>
                </c:pt>
                <c:pt idx="202">
                  <c:v>6342</c:v>
                </c:pt>
                <c:pt idx="203">
                  <c:v>6316</c:v>
                </c:pt>
                <c:pt idx="204">
                  <c:v>6382</c:v>
                </c:pt>
                <c:pt idx="205">
                  <c:v>6332</c:v>
                </c:pt>
                <c:pt idx="206">
                  <c:v>6472</c:v>
                </c:pt>
                <c:pt idx="207">
                  <c:v>6487</c:v>
                </c:pt>
                <c:pt idx="208">
                  <c:v>6517</c:v>
                </c:pt>
                <c:pt idx="209">
                  <c:v>6462</c:v>
                </c:pt>
                <c:pt idx="210">
                  <c:v>6574</c:v>
                </c:pt>
                <c:pt idx="211">
                  <c:v>6460</c:v>
                </c:pt>
                <c:pt idx="212">
                  <c:v>6476</c:v>
                </c:pt>
                <c:pt idx="213">
                  <c:v>6331</c:v>
                </c:pt>
                <c:pt idx="214">
                  <c:v>6483</c:v>
                </c:pt>
                <c:pt idx="215">
                  <c:v>6516</c:v>
                </c:pt>
                <c:pt idx="216">
                  <c:v>6524</c:v>
                </c:pt>
                <c:pt idx="217">
                  <c:v>6399</c:v>
                </c:pt>
                <c:pt idx="218">
                  <c:v>6344</c:v>
                </c:pt>
                <c:pt idx="219">
                  <c:v>6460</c:v>
                </c:pt>
                <c:pt idx="220">
                  <c:v>6344</c:v>
                </c:pt>
                <c:pt idx="221">
                  <c:v>6440</c:v>
                </c:pt>
                <c:pt idx="222">
                  <c:v>6331</c:v>
                </c:pt>
                <c:pt idx="223">
                  <c:v>6135</c:v>
                </c:pt>
                <c:pt idx="224">
                  <c:v>6101</c:v>
                </c:pt>
                <c:pt idx="225">
                  <c:v>6046</c:v>
                </c:pt>
                <c:pt idx="226">
                  <c:v>6029</c:v>
                </c:pt>
                <c:pt idx="227">
                  <c:v>5933</c:v>
                </c:pt>
                <c:pt idx="228">
                  <c:v>5836</c:v>
                </c:pt>
                <c:pt idx="229">
                  <c:v>5843</c:v>
                </c:pt>
                <c:pt idx="230">
                  <c:v>5778</c:v>
                </c:pt>
                <c:pt idx="231">
                  <c:v>5529</c:v>
                </c:pt>
                <c:pt idx="232">
                  <c:v>5416</c:v>
                </c:pt>
                <c:pt idx="233">
                  <c:v>5281</c:v>
                </c:pt>
                <c:pt idx="234">
                  <c:v>5156</c:v>
                </c:pt>
                <c:pt idx="235">
                  <c:v>5215</c:v>
                </c:pt>
                <c:pt idx="236">
                  <c:v>5064</c:v>
                </c:pt>
                <c:pt idx="237">
                  <c:v>4875</c:v>
                </c:pt>
                <c:pt idx="238">
                  <c:v>4693</c:v>
                </c:pt>
                <c:pt idx="239">
                  <c:v>4620</c:v>
                </c:pt>
                <c:pt idx="240">
                  <c:v>4499</c:v>
                </c:pt>
                <c:pt idx="241">
                  <c:v>4369</c:v>
                </c:pt>
                <c:pt idx="242">
                  <c:v>4334</c:v>
                </c:pt>
                <c:pt idx="243">
                  <c:v>4208</c:v>
                </c:pt>
                <c:pt idx="244">
                  <c:v>4080</c:v>
                </c:pt>
                <c:pt idx="245">
                  <c:v>3952</c:v>
                </c:pt>
                <c:pt idx="246">
                  <c:v>3861</c:v>
                </c:pt>
                <c:pt idx="247">
                  <c:v>3803</c:v>
                </c:pt>
                <c:pt idx="248">
                  <c:v>3724</c:v>
                </c:pt>
                <c:pt idx="249">
                  <c:v>3694</c:v>
                </c:pt>
                <c:pt idx="250">
                  <c:v>3595</c:v>
                </c:pt>
                <c:pt idx="251">
                  <c:v>3506</c:v>
                </c:pt>
                <c:pt idx="252">
                  <c:v>3399</c:v>
                </c:pt>
                <c:pt idx="253">
                  <c:v>3334</c:v>
                </c:pt>
                <c:pt idx="254">
                  <c:v>3250</c:v>
                </c:pt>
                <c:pt idx="255">
                  <c:v>3203</c:v>
                </c:pt>
                <c:pt idx="256">
                  <c:v>3264</c:v>
                </c:pt>
                <c:pt idx="257">
                  <c:v>3178</c:v>
                </c:pt>
                <c:pt idx="258">
                  <c:v>3095</c:v>
                </c:pt>
                <c:pt idx="259">
                  <c:v>3145</c:v>
                </c:pt>
                <c:pt idx="260">
                  <c:v>3109</c:v>
                </c:pt>
                <c:pt idx="261">
                  <c:v>3052</c:v>
                </c:pt>
                <c:pt idx="262">
                  <c:v>3024</c:v>
                </c:pt>
                <c:pt idx="263">
                  <c:v>3100</c:v>
                </c:pt>
                <c:pt idx="264">
                  <c:v>3057</c:v>
                </c:pt>
                <c:pt idx="265">
                  <c:v>3026</c:v>
                </c:pt>
                <c:pt idx="266">
                  <c:v>2943</c:v>
                </c:pt>
                <c:pt idx="267">
                  <c:v>2939</c:v>
                </c:pt>
                <c:pt idx="268">
                  <c:v>2935</c:v>
                </c:pt>
                <c:pt idx="269">
                  <c:v>2863</c:v>
                </c:pt>
                <c:pt idx="270">
                  <c:v>2967</c:v>
                </c:pt>
                <c:pt idx="271">
                  <c:v>2912</c:v>
                </c:pt>
                <c:pt idx="272">
                  <c:v>2954</c:v>
                </c:pt>
                <c:pt idx="273">
                  <c:v>2934</c:v>
                </c:pt>
                <c:pt idx="274">
                  <c:v>2910</c:v>
                </c:pt>
                <c:pt idx="275">
                  <c:v>2880</c:v>
                </c:pt>
                <c:pt idx="276">
                  <c:v>2838</c:v>
                </c:pt>
                <c:pt idx="277">
                  <c:v>2958</c:v>
                </c:pt>
                <c:pt idx="278">
                  <c:v>2795</c:v>
                </c:pt>
                <c:pt idx="279">
                  <c:v>2776</c:v>
                </c:pt>
                <c:pt idx="280">
                  <c:v>2742</c:v>
                </c:pt>
                <c:pt idx="281">
                  <c:v>2760</c:v>
                </c:pt>
                <c:pt idx="282">
                  <c:v>2837</c:v>
                </c:pt>
                <c:pt idx="283">
                  <c:v>2782</c:v>
                </c:pt>
                <c:pt idx="284">
                  <c:v>2776</c:v>
                </c:pt>
                <c:pt idx="285">
                  <c:v>2800</c:v>
                </c:pt>
                <c:pt idx="286">
                  <c:v>2807</c:v>
                </c:pt>
                <c:pt idx="287">
                  <c:v>2757</c:v>
                </c:pt>
                <c:pt idx="288">
                  <c:v>2760</c:v>
                </c:pt>
                <c:pt idx="289">
                  <c:v>2692</c:v>
                </c:pt>
                <c:pt idx="290">
                  <c:v>2751</c:v>
                </c:pt>
                <c:pt idx="291">
                  <c:v>2804</c:v>
                </c:pt>
                <c:pt idx="292">
                  <c:v>2790</c:v>
                </c:pt>
                <c:pt idx="293">
                  <c:v>2761</c:v>
                </c:pt>
                <c:pt idx="294">
                  <c:v>2703</c:v>
                </c:pt>
                <c:pt idx="295">
                  <c:v>2681</c:v>
                </c:pt>
                <c:pt idx="296">
                  <c:v>2721</c:v>
                </c:pt>
                <c:pt idx="297">
                  <c:v>2765</c:v>
                </c:pt>
                <c:pt idx="298">
                  <c:v>2788</c:v>
                </c:pt>
                <c:pt idx="299">
                  <c:v>2752</c:v>
                </c:pt>
                <c:pt idx="300">
                  <c:v>2722</c:v>
                </c:pt>
                <c:pt idx="301">
                  <c:v>2691</c:v>
                </c:pt>
                <c:pt idx="302">
                  <c:v>2675</c:v>
                </c:pt>
                <c:pt idx="303">
                  <c:v>2707</c:v>
                </c:pt>
                <c:pt idx="304">
                  <c:v>2724</c:v>
                </c:pt>
                <c:pt idx="305">
                  <c:v>2825</c:v>
                </c:pt>
                <c:pt idx="306">
                  <c:v>2793</c:v>
                </c:pt>
                <c:pt idx="307">
                  <c:v>2742</c:v>
                </c:pt>
                <c:pt idx="308">
                  <c:v>2742</c:v>
                </c:pt>
                <c:pt idx="309">
                  <c:v>2744</c:v>
                </c:pt>
                <c:pt idx="310">
                  <c:v>2745</c:v>
                </c:pt>
                <c:pt idx="311">
                  <c:v>2754</c:v>
                </c:pt>
                <c:pt idx="312">
                  <c:v>2806</c:v>
                </c:pt>
                <c:pt idx="313">
                  <c:v>2844</c:v>
                </c:pt>
                <c:pt idx="314">
                  <c:v>2829</c:v>
                </c:pt>
                <c:pt idx="315">
                  <c:v>2811</c:v>
                </c:pt>
                <c:pt idx="316">
                  <c:v>2795</c:v>
                </c:pt>
                <c:pt idx="317">
                  <c:v>2745</c:v>
                </c:pt>
                <c:pt idx="318">
                  <c:v>2770</c:v>
                </c:pt>
                <c:pt idx="319">
                  <c:v>2883</c:v>
                </c:pt>
                <c:pt idx="320">
                  <c:v>2813</c:v>
                </c:pt>
                <c:pt idx="321">
                  <c:v>2788</c:v>
                </c:pt>
                <c:pt idx="322">
                  <c:v>2809</c:v>
                </c:pt>
                <c:pt idx="323">
                  <c:v>2857</c:v>
                </c:pt>
                <c:pt idx="324">
                  <c:v>2857</c:v>
                </c:pt>
                <c:pt idx="325">
                  <c:v>2869</c:v>
                </c:pt>
                <c:pt idx="326">
                  <c:v>2935</c:v>
                </c:pt>
                <c:pt idx="327">
                  <c:v>2887</c:v>
                </c:pt>
                <c:pt idx="328">
                  <c:v>2897</c:v>
                </c:pt>
                <c:pt idx="329">
                  <c:v>2818</c:v>
                </c:pt>
                <c:pt idx="330">
                  <c:v>2797</c:v>
                </c:pt>
                <c:pt idx="331">
                  <c:v>2799</c:v>
                </c:pt>
                <c:pt idx="332">
                  <c:v>2704</c:v>
                </c:pt>
                <c:pt idx="333">
                  <c:v>2772</c:v>
                </c:pt>
                <c:pt idx="334">
                  <c:v>2722</c:v>
                </c:pt>
                <c:pt idx="335">
                  <c:v>2717</c:v>
                </c:pt>
                <c:pt idx="336">
                  <c:v>2855</c:v>
                </c:pt>
                <c:pt idx="337">
                  <c:v>2868</c:v>
                </c:pt>
                <c:pt idx="338">
                  <c:v>2916</c:v>
                </c:pt>
                <c:pt idx="339">
                  <c:v>2996</c:v>
                </c:pt>
                <c:pt idx="340">
                  <c:v>3034</c:v>
                </c:pt>
                <c:pt idx="341">
                  <c:v>3031</c:v>
                </c:pt>
                <c:pt idx="342">
                  <c:v>3122</c:v>
                </c:pt>
                <c:pt idx="343">
                  <c:v>3229</c:v>
                </c:pt>
                <c:pt idx="344">
                  <c:v>3341</c:v>
                </c:pt>
                <c:pt idx="345">
                  <c:v>3430</c:v>
                </c:pt>
                <c:pt idx="346">
                  <c:v>3551</c:v>
                </c:pt>
                <c:pt idx="347">
                  <c:v>3683</c:v>
                </c:pt>
                <c:pt idx="348">
                  <c:v>3898</c:v>
                </c:pt>
                <c:pt idx="349">
                  <c:v>4033</c:v>
                </c:pt>
                <c:pt idx="350">
                  <c:v>4214</c:v>
                </c:pt>
                <c:pt idx="351">
                  <c:v>4457</c:v>
                </c:pt>
                <c:pt idx="352">
                  <c:v>4788</c:v>
                </c:pt>
                <c:pt idx="353">
                  <c:v>4909</c:v>
                </c:pt>
                <c:pt idx="354">
                  <c:v>5103</c:v>
                </c:pt>
                <c:pt idx="355">
                  <c:v>5355</c:v>
                </c:pt>
                <c:pt idx="356">
                  <c:v>5606</c:v>
                </c:pt>
                <c:pt idx="357">
                  <c:v>5671</c:v>
                </c:pt>
                <c:pt idx="358">
                  <c:v>5860</c:v>
                </c:pt>
                <c:pt idx="359">
                  <c:v>5982</c:v>
                </c:pt>
                <c:pt idx="360">
                  <c:v>6062</c:v>
                </c:pt>
                <c:pt idx="361">
                  <c:v>6176</c:v>
                </c:pt>
                <c:pt idx="362">
                  <c:v>6263</c:v>
                </c:pt>
                <c:pt idx="363">
                  <c:v>6306</c:v>
                </c:pt>
                <c:pt idx="364">
                  <c:v>6372</c:v>
                </c:pt>
                <c:pt idx="365">
                  <c:v>6474</c:v>
                </c:pt>
                <c:pt idx="366">
                  <c:v>6570</c:v>
                </c:pt>
                <c:pt idx="367">
                  <c:v>6563</c:v>
                </c:pt>
                <c:pt idx="368">
                  <c:v>6556</c:v>
                </c:pt>
                <c:pt idx="369">
                  <c:v>6723</c:v>
                </c:pt>
                <c:pt idx="370">
                  <c:v>6645</c:v>
                </c:pt>
                <c:pt idx="371">
                  <c:v>6699</c:v>
                </c:pt>
                <c:pt idx="372">
                  <c:v>6649</c:v>
                </c:pt>
                <c:pt idx="373">
                  <c:v>6642</c:v>
                </c:pt>
                <c:pt idx="374">
                  <c:v>6710</c:v>
                </c:pt>
                <c:pt idx="375">
                  <c:v>6637</c:v>
                </c:pt>
                <c:pt idx="376">
                  <c:v>6427</c:v>
                </c:pt>
                <c:pt idx="377">
                  <c:v>6451</c:v>
                </c:pt>
                <c:pt idx="378">
                  <c:v>6293</c:v>
                </c:pt>
                <c:pt idx="379">
                  <c:v>6506</c:v>
                </c:pt>
                <c:pt idx="380">
                  <c:v>6445</c:v>
                </c:pt>
                <c:pt idx="381">
                  <c:v>6328</c:v>
                </c:pt>
                <c:pt idx="382">
                  <c:v>6294</c:v>
                </c:pt>
                <c:pt idx="383">
                  <c:v>6177</c:v>
                </c:pt>
                <c:pt idx="384">
                  <c:v>6086</c:v>
                </c:pt>
                <c:pt idx="385">
                  <c:v>6019</c:v>
                </c:pt>
                <c:pt idx="386">
                  <c:v>5960</c:v>
                </c:pt>
                <c:pt idx="387">
                  <c:v>5857</c:v>
                </c:pt>
                <c:pt idx="388">
                  <c:v>5802</c:v>
                </c:pt>
                <c:pt idx="389">
                  <c:v>5745</c:v>
                </c:pt>
                <c:pt idx="390">
                  <c:v>5614</c:v>
                </c:pt>
                <c:pt idx="391">
                  <c:v>5493</c:v>
                </c:pt>
                <c:pt idx="392">
                  <c:v>5389</c:v>
                </c:pt>
                <c:pt idx="393">
                  <c:v>5257</c:v>
                </c:pt>
                <c:pt idx="394">
                  <c:v>5141</c:v>
                </c:pt>
                <c:pt idx="395">
                  <c:v>5052</c:v>
                </c:pt>
                <c:pt idx="396">
                  <c:v>5088</c:v>
                </c:pt>
                <c:pt idx="397">
                  <c:v>4943</c:v>
                </c:pt>
                <c:pt idx="398">
                  <c:v>4874</c:v>
                </c:pt>
                <c:pt idx="399">
                  <c:v>4805</c:v>
                </c:pt>
                <c:pt idx="400">
                  <c:v>4761</c:v>
                </c:pt>
                <c:pt idx="401">
                  <c:v>4694</c:v>
                </c:pt>
                <c:pt idx="402">
                  <c:v>4596</c:v>
                </c:pt>
                <c:pt idx="403">
                  <c:v>4534</c:v>
                </c:pt>
                <c:pt idx="404">
                  <c:v>4526</c:v>
                </c:pt>
                <c:pt idx="405">
                  <c:v>4386</c:v>
                </c:pt>
                <c:pt idx="406">
                  <c:v>4226</c:v>
                </c:pt>
                <c:pt idx="407">
                  <c:v>4184</c:v>
                </c:pt>
                <c:pt idx="408">
                  <c:v>4117</c:v>
                </c:pt>
                <c:pt idx="409">
                  <c:v>4052</c:v>
                </c:pt>
                <c:pt idx="410">
                  <c:v>3952</c:v>
                </c:pt>
                <c:pt idx="411">
                  <c:v>4026</c:v>
                </c:pt>
                <c:pt idx="412">
                  <c:v>4051</c:v>
                </c:pt>
                <c:pt idx="413">
                  <c:v>4022</c:v>
                </c:pt>
                <c:pt idx="414">
                  <c:v>3889</c:v>
                </c:pt>
                <c:pt idx="415">
                  <c:v>3806</c:v>
                </c:pt>
                <c:pt idx="416">
                  <c:v>3797</c:v>
                </c:pt>
                <c:pt idx="417">
                  <c:v>3776</c:v>
                </c:pt>
                <c:pt idx="418">
                  <c:v>3684</c:v>
                </c:pt>
                <c:pt idx="419">
                  <c:v>3714</c:v>
                </c:pt>
                <c:pt idx="420">
                  <c:v>3690</c:v>
                </c:pt>
                <c:pt idx="421">
                  <c:v>3637</c:v>
                </c:pt>
                <c:pt idx="422">
                  <c:v>3593</c:v>
                </c:pt>
                <c:pt idx="423">
                  <c:v>3555</c:v>
                </c:pt>
                <c:pt idx="424">
                  <c:v>3576</c:v>
                </c:pt>
                <c:pt idx="425">
                  <c:v>3595</c:v>
                </c:pt>
                <c:pt idx="426">
                  <c:v>3563</c:v>
                </c:pt>
                <c:pt idx="427">
                  <c:v>3577</c:v>
                </c:pt>
                <c:pt idx="428">
                  <c:v>3553</c:v>
                </c:pt>
                <c:pt idx="429">
                  <c:v>3536</c:v>
                </c:pt>
                <c:pt idx="430">
                  <c:v>3571</c:v>
                </c:pt>
                <c:pt idx="431">
                  <c:v>3623</c:v>
                </c:pt>
                <c:pt idx="432">
                  <c:v>3693</c:v>
                </c:pt>
                <c:pt idx="433">
                  <c:v>3666</c:v>
                </c:pt>
                <c:pt idx="434">
                  <c:v>3718</c:v>
                </c:pt>
                <c:pt idx="435">
                  <c:v>3765</c:v>
                </c:pt>
                <c:pt idx="436">
                  <c:v>3816</c:v>
                </c:pt>
                <c:pt idx="437">
                  <c:v>3842</c:v>
                </c:pt>
                <c:pt idx="438">
                  <c:v>3964</c:v>
                </c:pt>
                <c:pt idx="439">
                  <c:v>4020</c:v>
                </c:pt>
                <c:pt idx="440">
                  <c:v>4054</c:v>
                </c:pt>
                <c:pt idx="441">
                  <c:v>4112</c:v>
                </c:pt>
                <c:pt idx="442">
                  <c:v>4273</c:v>
                </c:pt>
                <c:pt idx="443">
                  <c:v>4314</c:v>
                </c:pt>
                <c:pt idx="444">
                  <c:v>4446</c:v>
                </c:pt>
                <c:pt idx="445">
                  <c:v>4510</c:v>
                </c:pt>
                <c:pt idx="446">
                  <c:v>4631</c:v>
                </c:pt>
                <c:pt idx="447">
                  <c:v>4712</c:v>
                </c:pt>
                <c:pt idx="448">
                  <c:v>4803</c:v>
                </c:pt>
                <c:pt idx="449">
                  <c:v>5001</c:v>
                </c:pt>
                <c:pt idx="450">
                  <c:v>5078</c:v>
                </c:pt>
                <c:pt idx="451">
                  <c:v>5208</c:v>
                </c:pt>
                <c:pt idx="452">
                  <c:v>5328</c:v>
                </c:pt>
                <c:pt idx="453">
                  <c:v>5452</c:v>
                </c:pt>
                <c:pt idx="454">
                  <c:v>5566</c:v>
                </c:pt>
                <c:pt idx="455">
                  <c:v>5725</c:v>
                </c:pt>
                <c:pt idx="456">
                  <c:v>5711</c:v>
                </c:pt>
                <c:pt idx="457">
                  <c:v>5830</c:v>
                </c:pt>
                <c:pt idx="458">
                  <c:v>5771</c:v>
                </c:pt>
                <c:pt idx="459">
                  <c:v>5921</c:v>
                </c:pt>
                <c:pt idx="460">
                  <c:v>6182</c:v>
                </c:pt>
                <c:pt idx="461">
                  <c:v>6225</c:v>
                </c:pt>
                <c:pt idx="462">
                  <c:v>6359</c:v>
                </c:pt>
                <c:pt idx="463">
                  <c:v>6481</c:v>
                </c:pt>
                <c:pt idx="464">
                  <c:v>6551</c:v>
                </c:pt>
                <c:pt idx="465">
                  <c:v>6717</c:v>
                </c:pt>
                <c:pt idx="466">
                  <c:v>6958</c:v>
                </c:pt>
                <c:pt idx="467">
                  <c:v>6909</c:v>
                </c:pt>
                <c:pt idx="468">
                  <c:v>6981</c:v>
                </c:pt>
                <c:pt idx="469">
                  <c:v>7026</c:v>
                </c:pt>
                <c:pt idx="470">
                  <c:v>7171</c:v>
                </c:pt>
                <c:pt idx="471">
                  <c:v>7284</c:v>
                </c:pt>
                <c:pt idx="472">
                  <c:v>7120</c:v>
                </c:pt>
                <c:pt idx="473">
                  <c:v>7192</c:v>
                </c:pt>
              </c:numCache>
            </c:numRef>
          </c:val>
          <c:extLst>
            <c:ext xmlns:c16="http://schemas.microsoft.com/office/drawing/2014/chart" uri="{C3380CC4-5D6E-409C-BE32-E72D297353CC}">
              <c16:uniqueId val="{00000002-6C9B-4B62-A022-390AF34201E3}"/>
            </c:ext>
          </c:extLst>
        </c:ser>
        <c:ser>
          <c:idx val="3"/>
          <c:order val="3"/>
          <c:tx>
            <c:strRef>
              <c:f>Sheet1!$E$1</c:f>
              <c:strCache>
                <c:ptCount val="1"/>
                <c:pt idx="0">
                  <c:v>انتوبه موجود</c:v>
                </c:pt>
              </c:strCache>
            </c:strRef>
          </c:tx>
          <c:spPr>
            <a:solidFill>
              <a:srgbClr val="6997AF">
                <a:lumMod val="20000"/>
                <a:lumOff val="80000"/>
              </a:srgbClr>
            </a:solidFill>
            <a:ln>
              <a:solidFill>
                <a:srgbClr val="84ACB6">
                  <a:lumMod val="60000"/>
                  <a:lumOff val="40000"/>
                </a:srgbClr>
              </a:solidFill>
            </a:ln>
            <a:effectLst>
              <a:outerShdw blurRad="57150" dist="19050" dir="5400000" algn="ctr" rotWithShape="0">
                <a:srgbClr val="000000">
                  <a:alpha val="63000"/>
                </a:srgbClr>
              </a:outerShdw>
            </a:effectLst>
          </c:spPr>
          <c:invertIfNegative val="0"/>
          <c:cat>
            <c:strRef>
              <c:f>Sheet1!$A$2:$A$475</c:f>
              <c:strCache>
                <c:ptCount val="474"/>
                <c:pt idx="0">
                  <c:v>1399/02/01</c:v>
                </c:pt>
                <c:pt idx="1">
                  <c:v>1399/02/02</c:v>
                </c:pt>
                <c:pt idx="2">
                  <c:v>1399/02/03</c:v>
                </c:pt>
                <c:pt idx="3">
                  <c:v>1399/02/04</c:v>
                </c:pt>
                <c:pt idx="4">
                  <c:v>1399/02/05</c:v>
                </c:pt>
                <c:pt idx="5">
                  <c:v>1399/02/06</c:v>
                </c:pt>
                <c:pt idx="6">
                  <c:v>1399/02/07</c:v>
                </c:pt>
                <c:pt idx="7">
                  <c:v>1399/02/08</c:v>
                </c:pt>
                <c:pt idx="8">
                  <c:v>1399/02/09</c:v>
                </c:pt>
                <c:pt idx="9">
                  <c:v>1399/02/10</c:v>
                </c:pt>
                <c:pt idx="10">
                  <c:v>1399/02/11</c:v>
                </c:pt>
                <c:pt idx="11">
                  <c:v>1399/02/12</c:v>
                </c:pt>
                <c:pt idx="12">
                  <c:v>1399/02/13</c:v>
                </c:pt>
                <c:pt idx="13">
                  <c:v>1399/02/14</c:v>
                </c:pt>
                <c:pt idx="14">
                  <c:v>1399/02/15</c:v>
                </c:pt>
                <c:pt idx="15">
                  <c:v>1399/02/16</c:v>
                </c:pt>
                <c:pt idx="16">
                  <c:v>1399/02/17</c:v>
                </c:pt>
                <c:pt idx="17">
                  <c:v>1399/02/18</c:v>
                </c:pt>
                <c:pt idx="18">
                  <c:v>1399/02/19</c:v>
                </c:pt>
                <c:pt idx="19">
                  <c:v>1399/02/20</c:v>
                </c:pt>
                <c:pt idx="20">
                  <c:v>1399/02/21</c:v>
                </c:pt>
                <c:pt idx="21">
                  <c:v>1399/02/22</c:v>
                </c:pt>
                <c:pt idx="22">
                  <c:v>1399/02/23</c:v>
                </c:pt>
                <c:pt idx="23">
                  <c:v>1399/02/24</c:v>
                </c:pt>
                <c:pt idx="24">
                  <c:v>1399/02/25</c:v>
                </c:pt>
                <c:pt idx="25">
                  <c:v>1399/02/26</c:v>
                </c:pt>
                <c:pt idx="26">
                  <c:v>1399/02/27</c:v>
                </c:pt>
                <c:pt idx="27">
                  <c:v>1399/02/28</c:v>
                </c:pt>
                <c:pt idx="28">
                  <c:v>1399/02/29</c:v>
                </c:pt>
                <c:pt idx="29">
                  <c:v>1399/02/30</c:v>
                </c:pt>
                <c:pt idx="30">
                  <c:v>1399/02/31</c:v>
                </c:pt>
                <c:pt idx="31">
                  <c:v>1399/03/01</c:v>
                </c:pt>
                <c:pt idx="32">
                  <c:v>1399/03/02</c:v>
                </c:pt>
                <c:pt idx="33">
                  <c:v>1399/03/03</c:v>
                </c:pt>
                <c:pt idx="34">
                  <c:v>1399/03/04</c:v>
                </c:pt>
                <c:pt idx="35">
                  <c:v>1399/03/05</c:v>
                </c:pt>
                <c:pt idx="36">
                  <c:v>1399/03/06</c:v>
                </c:pt>
                <c:pt idx="37">
                  <c:v>1399/03/07</c:v>
                </c:pt>
                <c:pt idx="38">
                  <c:v>1399/03/08</c:v>
                </c:pt>
                <c:pt idx="39">
                  <c:v>1399/03/09</c:v>
                </c:pt>
                <c:pt idx="40">
                  <c:v>1399/03/10</c:v>
                </c:pt>
                <c:pt idx="41">
                  <c:v>1399/03/11</c:v>
                </c:pt>
                <c:pt idx="42">
                  <c:v>1399/03/12</c:v>
                </c:pt>
                <c:pt idx="43">
                  <c:v>1399/03/13</c:v>
                </c:pt>
                <c:pt idx="44">
                  <c:v>1399/03/14</c:v>
                </c:pt>
                <c:pt idx="45">
                  <c:v>1399/03/15</c:v>
                </c:pt>
                <c:pt idx="46">
                  <c:v>1399/03/16</c:v>
                </c:pt>
                <c:pt idx="47">
                  <c:v>1399/03/17</c:v>
                </c:pt>
                <c:pt idx="48">
                  <c:v>1399/03/18</c:v>
                </c:pt>
                <c:pt idx="49">
                  <c:v>1399/03/19</c:v>
                </c:pt>
                <c:pt idx="50">
                  <c:v>1399/03/20</c:v>
                </c:pt>
                <c:pt idx="51">
                  <c:v>1399/03/21</c:v>
                </c:pt>
                <c:pt idx="52">
                  <c:v>1399/03/22</c:v>
                </c:pt>
                <c:pt idx="53">
                  <c:v>1399/03/23</c:v>
                </c:pt>
                <c:pt idx="54">
                  <c:v>1399/03/24</c:v>
                </c:pt>
                <c:pt idx="55">
                  <c:v>1399/03/25</c:v>
                </c:pt>
                <c:pt idx="56">
                  <c:v>1399/03/26</c:v>
                </c:pt>
                <c:pt idx="57">
                  <c:v>1399/03/27</c:v>
                </c:pt>
                <c:pt idx="58">
                  <c:v>1399/03/28</c:v>
                </c:pt>
                <c:pt idx="59">
                  <c:v>1399/03/29</c:v>
                </c:pt>
                <c:pt idx="60">
                  <c:v>1399/03/30</c:v>
                </c:pt>
                <c:pt idx="61">
                  <c:v>1399/03/31</c:v>
                </c:pt>
                <c:pt idx="62">
                  <c:v>1399/04/01</c:v>
                </c:pt>
                <c:pt idx="63">
                  <c:v>1399/04/02</c:v>
                </c:pt>
                <c:pt idx="64">
                  <c:v>1399/04/03</c:v>
                </c:pt>
                <c:pt idx="65">
                  <c:v>1399/04/04</c:v>
                </c:pt>
                <c:pt idx="66">
                  <c:v>1399/04/05</c:v>
                </c:pt>
                <c:pt idx="67">
                  <c:v>1399/04/06</c:v>
                </c:pt>
                <c:pt idx="68">
                  <c:v>1399/04/07</c:v>
                </c:pt>
                <c:pt idx="69">
                  <c:v>1399/04/08</c:v>
                </c:pt>
                <c:pt idx="70">
                  <c:v>1399/04/09</c:v>
                </c:pt>
                <c:pt idx="71">
                  <c:v>1399/04/10</c:v>
                </c:pt>
                <c:pt idx="72">
                  <c:v>1399/04/11</c:v>
                </c:pt>
                <c:pt idx="73">
                  <c:v>1399/04/12</c:v>
                </c:pt>
                <c:pt idx="74">
                  <c:v>1399/04/13</c:v>
                </c:pt>
                <c:pt idx="75">
                  <c:v>1399/04/14</c:v>
                </c:pt>
                <c:pt idx="76">
                  <c:v>1399/04/15</c:v>
                </c:pt>
                <c:pt idx="77">
                  <c:v>1399/04/16</c:v>
                </c:pt>
                <c:pt idx="78">
                  <c:v>1399/04/17</c:v>
                </c:pt>
                <c:pt idx="79">
                  <c:v>1399/04/18</c:v>
                </c:pt>
                <c:pt idx="80">
                  <c:v>1399/04/19</c:v>
                </c:pt>
                <c:pt idx="81">
                  <c:v>1399/04/20</c:v>
                </c:pt>
                <c:pt idx="82">
                  <c:v>1399/04/21</c:v>
                </c:pt>
                <c:pt idx="83">
                  <c:v>1399/04/22</c:v>
                </c:pt>
                <c:pt idx="84">
                  <c:v>1399/04/23</c:v>
                </c:pt>
                <c:pt idx="85">
                  <c:v>1399/04/24</c:v>
                </c:pt>
                <c:pt idx="86">
                  <c:v>1399/04/25</c:v>
                </c:pt>
                <c:pt idx="87">
                  <c:v>1399/04/26</c:v>
                </c:pt>
                <c:pt idx="88">
                  <c:v>1399/04/27</c:v>
                </c:pt>
                <c:pt idx="89">
                  <c:v>1399/04/28</c:v>
                </c:pt>
                <c:pt idx="90">
                  <c:v>1399/04/29</c:v>
                </c:pt>
                <c:pt idx="91">
                  <c:v>1399/04/30</c:v>
                </c:pt>
                <c:pt idx="92">
                  <c:v>1399/04/31</c:v>
                </c:pt>
                <c:pt idx="93">
                  <c:v>1399/05/01</c:v>
                </c:pt>
                <c:pt idx="94">
                  <c:v>1399/05/02</c:v>
                </c:pt>
                <c:pt idx="95">
                  <c:v>1399/05/03</c:v>
                </c:pt>
                <c:pt idx="96">
                  <c:v>1399/05/04</c:v>
                </c:pt>
                <c:pt idx="97">
                  <c:v>1399/05/05</c:v>
                </c:pt>
                <c:pt idx="98">
                  <c:v>1399/05/06</c:v>
                </c:pt>
                <c:pt idx="99">
                  <c:v>1399/05/07</c:v>
                </c:pt>
                <c:pt idx="100">
                  <c:v>1399/05/08</c:v>
                </c:pt>
                <c:pt idx="101">
                  <c:v>1399/05/09</c:v>
                </c:pt>
                <c:pt idx="102">
                  <c:v>1399/05/10</c:v>
                </c:pt>
                <c:pt idx="103">
                  <c:v>1399/05/11</c:v>
                </c:pt>
                <c:pt idx="104">
                  <c:v>1399/05/12</c:v>
                </c:pt>
                <c:pt idx="105">
                  <c:v>1399/05/13</c:v>
                </c:pt>
                <c:pt idx="106">
                  <c:v>1399/05/14</c:v>
                </c:pt>
                <c:pt idx="107">
                  <c:v>1399/05/15</c:v>
                </c:pt>
                <c:pt idx="108">
                  <c:v>1399/05/16</c:v>
                </c:pt>
                <c:pt idx="109">
                  <c:v>1399/05/17</c:v>
                </c:pt>
                <c:pt idx="110">
                  <c:v>1399/05/18</c:v>
                </c:pt>
                <c:pt idx="111">
                  <c:v>1399/05/19</c:v>
                </c:pt>
                <c:pt idx="112">
                  <c:v>1399/05/20</c:v>
                </c:pt>
                <c:pt idx="113">
                  <c:v>1399/05/21</c:v>
                </c:pt>
                <c:pt idx="114">
                  <c:v>1399/05/22</c:v>
                </c:pt>
                <c:pt idx="115">
                  <c:v>1399/05/23</c:v>
                </c:pt>
                <c:pt idx="116">
                  <c:v>1399/05/24</c:v>
                </c:pt>
                <c:pt idx="117">
                  <c:v>1399/05/25</c:v>
                </c:pt>
                <c:pt idx="118">
                  <c:v>1399/05/26</c:v>
                </c:pt>
                <c:pt idx="119">
                  <c:v>1399/05/27</c:v>
                </c:pt>
                <c:pt idx="120">
                  <c:v>1399/05/28</c:v>
                </c:pt>
                <c:pt idx="121">
                  <c:v>1399/05/29</c:v>
                </c:pt>
                <c:pt idx="122">
                  <c:v>1399/05/30</c:v>
                </c:pt>
                <c:pt idx="123">
                  <c:v>1399/05/31</c:v>
                </c:pt>
                <c:pt idx="124">
                  <c:v>1399/06/01</c:v>
                </c:pt>
                <c:pt idx="125">
                  <c:v>1399/06/02</c:v>
                </c:pt>
                <c:pt idx="126">
                  <c:v>1399/06/03</c:v>
                </c:pt>
                <c:pt idx="127">
                  <c:v>1399/06/04</c:v>
                </c:pt>
                <c:pt idx="128">
                  <c:v>1399/06/05</c:v>
                </c:pt>
                <c:pt idx="129">
                  <c:v>1399/06/06</c:v>
                </c:pt>
                <c:pt idx="130">
                  <c:v>1399/06/07</c:v>
                </c:pt>
                <c:pt idx="131">
                  <c:v>1399/06/08</c:v>
                </c:pt>
                <c:pt idx="132">
                  <c:v>1399/06/09</c:v>
                </c:pt>
                <c:pt idx="133">
                  <c:v>1399/06/10</c:v>
                </c:pt>
                <c:pt idx="134">
                  <c:v>1399/06/11</c:v>
                </c:pt>
                <c:pt idx="135">
                  <c:v>1399/06/12</c:v>
                </c:pt>
                <c:pt idx="136">
                  <c:v>1399/06/13</c:v>
                </c:pt>
                <c:pt idx="137">
                  <c:v>1399/06/14</c:v>
                </c:pt>
                <c:pt idx="138">
                  <c:v>1399/06/15</c:v>
                </c:pt>
                <c:pt idx="139">
                  <c:v>1399/06/16</c:v>
                </c:pt>
                <c:pt idx="140">
                  <c:v>1399/06/17</c:v>
                </c:pt>
                <c:pt idx="141">
                  <c:v>1399/06/18</c:v>
                </c:pt>
                <c:pt idx="142">
                  <c:v>1399/06/19</c:v>
                </c:pt>
                <c:pt idx="143">
                  <c:v>1399/06/20</c:v>
                </c:pt>
                <c:pt idx="144">
                  <c:v>1399/06/21</c:v>
                </c:pt>
                <c:pt idx="145">
                  <c:v>1399/06/22</c:v>
                </c:pt>
                <c:pt idx="146">
                  <c:v>1399/06/23</c:v>
                </c:pt>
                <c:pt idx="147">
                  <c:v>1399/06/24</c:v>
                </c:pt>
                <c:pt idx="148">
                  <c:v>1399/06/25</c:v>
                </c:pt>
                <c:pt idx="149">
                  <c:v>1399/06/26</c:v>
                </c:pt>
                <c:pt idx="150">
                  <c:v>1399/06/27</c:v>
                </c:pt>
                <c:pt idx="151">
                  <c:v>1399/06/28</c:v>
                </c:pt>
                <c:pt idx="152">
                  <c:v>1399/06/29</c:v>
                </c:pt>
                <c:pt idx="153">
                  <c:v>1399/06/30</c:v>
                </c:pt>
                <c:pt idx="154">
                  <c:v>1399/06/31</c:v>
                </c:pt>
                <c:pt idx="155">
                  <c:v>1399/07/01</c:v>
                </c:pt>
                <c:pt idx="156">
                  <c:v>1399/07/02</c:v>
                </c:pt>
                <c:pt idx="157">
                  <c:v>1399/07/03</c:v>
                </c:pt>
                <c:pt idx="158">
                  <c:v>1399/07/04</c:v>
                </c:pt>
                <c:pt idx="159">
                  <c:v>1399/07/05</c:v>
                </c:pt>
                <c:pt idx="160">
                  <c:v>1399/07/06</c:v>
                </c:pt>
                <c:pt idx="161">
                  <c:v>1399/07/07</c:v>
                </c:pt>
                <c:pt idx="162">
                  <c:v>1399/07/08</c:v>
                </c:pt>
                <c:pt idx="163">
                  <c:v>1399/07/09</c:v>
                </c:pt>
                <c:pt idx="164">
                  <c:v>1399/07/10</c:v>
                </c:pt>
                <c:pt idx="165">
                  <c:v>1399/07/11</c:v>
                </c:pt>
                <c:pt idx="166">
                  <c:v>1399/07/12</c:v>
                </c:pt>
                <c:pt idx="167">
                  <c:v>1399/07/13</c:v>
                </c:pt>
                <c:pt idx="168">
                  <c:v>1399/07/14</c:v>
                </c:pt>
                <c:pt idx="169">
                  <c:v>1399/07/15</c:v>
                </c:pt>
                <c:pt idx="170">
                  <c:v>1399/07/16</c:v>
                </c:pt>
                <c:pt idx="171">
                  <c:v>1399/07/17</c:v>
                </c:pt>
                <c:pt idx="172">
                  <c:v>1399/07/18</c:v>
                </c:pt>
                <c:pt idx="173">
                  <c:v>1399/07/19</c:v>
                </c:pt>
                <c:pt idx="174">
                  <c:v>1399/07/20</c:v>
                </c:pt>
                <c:pt idx="175">
                  <c:v>1399/07/21</c:v>
                </c:pt>
                <c:pt idx="176">
                  <c:v>1399/07/22</c:v>
                </c:pt>
                <c:pt idx="177">
                  <c:v>1399/07/23</c:v>
                </c:pt>
                <c:pt idx="178">
                  <c:v>1399/07/24</c:v>
                </c:pt>
                <c:pt idx="179">
                  <c:v>1399/07/25</c:v>
                </c:pt>
                <c:pt idx="180">
                  <c:v>1399/07/26</c:v>
                </c:pt>
                <c:pt idx="181">
                  <c:v>1399/07/27</c:v>
                </c:pt>
                <c:pt idx="182">
                  <c:v>1399/07/28</c:v>
                </c:pt>
                <c:pt idx="183">
                  <c:v>1399/07/29</c:v>
                </c:pt>
                <c:pt idx="184">
                  <c:v>1399/07/30</c:v>
                </c:pt>
                <c:pt idx="185">
                  <c:v>1399/08/01</c:v>
                </c:pt>
                <c:pt idx="186">
                  <c:v>1399/08/02</c:v>
                </c:pt>
                <c:pt idx="187">
                  <c:v>1399/08/03</c:v>
                </c:pt>
                <c:pt idx="188">
                  <c:v>1399/08/04</c:v>
                </c:pt>
                <c:pt idx="189">
                  <c:v>1399/08/05</c:v>
                </c:pt>
                <c:pt idx="190">
                  <c:v>1399/08/06</c:v>
                </c:pt>
                <c:pt idx="191">
                  <c:v>1399/08/07</c:v>
                </c:pt>
                <c:pt idx="192">
                  <c:v>1399/08/08</c:v>
                </c:pt>
                <c:pt idx="193">
                  <c:v>1399/08/09</c:v>
                </c:pt>
                <c:pt idx="194">
                  <c:v>1399/08/10</c:v>
                </c:pt>
                <c:pt idx="195">
                  <c:v>1399/08/11</c:v>
                </c:pt>
                <c:pt idx="196">
                  <c:v>1399/08/12</c:v>
                </c:pt>
                <c:pt idx="197">
                  <c:v>1399/08/13</c:v>
                </c:pt>
                <c:pt idx="198">
                  <c:v>1399/08/14</c:v>
                </c:pt>
                <c:pt idx="199">
                  <c:v>1399/08/15</c:v>
                </c:pt>
                <c:pt idx="200">
                  <c:v>1399/08/16</c:v>
                </c:pt>
                <c:pt idx="201">
                  <c:v>1399/08/17</c:v>
                </c:pt>
                <c:pt idx="202">
                  <c:v>1399/08/18</c:v>
                </c:pt>
                <c:pt idx="203">
                  <c:v>1399/08/19</c:v>
                </c:pt>
                <c:pt idx="204">
                  <c:v>1399/08/20</c:v>
                </c:pt>
                <c:pt idx="205">
                  <c:v>1399/08/21</c:v>
                </c:pt>
                <c:pt idx="206">
                  <c:v>1399/08/22</c:v>
                </c:pt>
                <c:pt idx="207">
                  <c:v>1399/08/23</c:v>
                </c:pt>
                <c:pt idx="208">
                  <c:v>1399/08/24</c:v>
                </c:pt>
                <c:pt idx="209">
                  <c:v>1399/08/25</c:v>
                </c:pt>
                <c:pt idx="210">
                  <c:v>1399/08/26</c:v>
                </c:pt>
                <c:pt idx="211">
                  <c:v>1399/08/27</c:v>
                </c:pt>
                <c:pt idx="212">
                  <c:v>1399/08/28</c:v>
                </c:pt>
                <c:pt idx="213">
                  <c:v>1399/08/29</c:v>
                </c:pt>
                <c:pt idx="214">
                  <c:v>1399/08/30</c:v>
                </c:pt>
                <c:pt idx="215">
                  <c:v>1399/09/01</c:v>
                </c:pt>
                <c:pt idx="216">
                  <c:v>1399/09/02</c:v>
                </c:pt>
                <c:pt idx="217">
                  <c:v>1399/09/03</c:v>
                </c:pt>
                <c:pt idx="218">
                  <c:v>1399/09/04</c:v>
                </c:pt>
                <c:pt idx="219">
                  <c:v>1399/09/05</c:v>
                </c:pt>
                <c:pt idx="220">
                  <c:v>1399/09/06</c:v>
                </c:pt>
                <c:pt idx="221">
                  <c:v>1399/09/07</c:v>
                </c:pt>
                <c:pt idx="222">
                  <c:v>1399/09/08</c:v>
                </c:pt>
                <c:pt idx="223">
                  <c:v>1399/09/09</c:v>
                </c:pt>
                <c:pt idx="224">
                  <c:v>1399/09/10</c:v>
                </c:pt>
                <c:pt idx="225">
                  <c:v>1399/09/11</c:v>
                </c:pt>
                <c:pt idx="226">
                  <c:v>1399/09/12</c:v>
                </c:pt>
                <c:pt idx="227">
                  <c:v>1399/09/13</c:v>
                </c:pt>
                <c:pt idx="228">
                  <c:v>1399/09/14</c:v>
                </c:pt>
                <c:pt idx="229">
                  <c:v>1399/09/15</c:v>
                </c:pt>
                <c:pt idx="230">
                  <c:v>1399/09/16</c:v>
                </c:pt>
                <c:pt idx="231">
                  <c:v>1399/09/17</c:v>
                </c:pt>
                <c:pt idx="232">
                  <c:v>1399/09/18</c:v>
                </c:pt>
                <c:pt idx="233">
                  <c:v>1399/09/19</c:v>
                </c:pt>
                <c:pt idx="234">
                  <c:v>1399/09/20</c:v>
                </c:pt>
                <c:pt idx="235">
                  <c:v>1399/09/21</c:v>
                </c:pt>
                <c:pt idx="236">
                  <c:v>1399/09/22</c:v>
                </c:pt>
                <c:pt idx="237">
                  <c:v>1399/09/23</c:v>
                </c:pt>
                <c:pt idx="238">
                  <c:v>1399/09/24</c:v>
                </c:pt>
                <c:pt idx="239">
                  <c:v>1399/09/25</c:v>
                </c:pt>
                <c:pt idx="240">
                  <c:v>1399/09/26</c:v>
                </c:pt>
                <c:pt idx="241">
                  <c:v>1399/09/27</c:v>
                </c:pt>
                <c:pt idx="242">
                  <c:v>1399/09/28</c:v>
                </c:pt>
                <c:pt idx="243">
                  <c:v>1399/09/29</c:v>
                </c:pt>
                <c:pt idx="244">
                  <c:v>1399/09/30</c:v>
                </c:pt>
                <c:pt idx="245">
                  <c:v>1399/10/01</c:v>
                </c:pt>
                <c:pt idx="246">
                  <c:v>1399/10/02</c:v>
                </c:pt>
                <c:pt idx="247">
                  <c:v>1399/10/03</c:v>
                </c:pt>
                <c:pt idx="248">
                  <c:v>1399/10/04</c:v>
                </c:pt>
                <c:pt idx="249">
                  <c:v>1399/10/05</c:v>
                </c:pt>
                <c:pt idx="250">
                  <c:v>1399/10/06</c:v>
                </c:pt>
                <c:pt idx="251">
                  <c:v>1399/10/07</c:v>
                </c:pt>
                <c:pt idx="252">
                  <c:v>1399/10/08</c:v>
                </c:pt>
                <c:pt idx="253">
                  <c:v>1399/10/09</c:v>
                </c:pt>
                <c:pt idx="254">
                  <c:v>1399/10/10</c:v>
                </c:pt>
                <c:pt idx="255">
                  <c:v>1399/10/11</c:v>
                </c:pt>
                <c:pt idx="256">
                  <c:v>1399/10/12</c:v>
                </c:pt>
                <c:pt idx="257">
                  <c:v>1399/10/13</c:v>
                </c:pt>
                <c:pt idx="258">
                  <c:v>1399/10/14</c:v>
                </c:pt>
                <c:pt idx="259">
                  <c:v>1399/10/15</c:v>
                </c:pt>
                <c:pt idx="260">
                  <c:v>1399/10/16</c:v>
                </c:pt>
                <c:pt idx="261">
                  <c:v>1399/10/17</c:v>
                </c:pt>
                <c:pt idx="262">
                  <c:v>1399/10/18</c:v>
                </c:pt>
                <c:pt idx="263">
                  <c:v>1399/10/19</c:v>
                </c:pt>
                <c:pt idx="264">
                  <c:v>1399/10/20</c:v>
                </c:pt>
                <c:pt idx="265">
                  <c:v>1399/10/21</c:v>
                </c:pt>
                <c:pt idx="266">
                  <c:v>1399/10/22</c:v>
                </c:pt>
                <c:pt idx="267">
                  <c:v>1399/10/23</c:v>
                </c:pt>
                <c:pt idx="268">
                  <c:v>1399/10/24</c:v>
                </c:pt>
                <c:pt idx="269">
                  <c:v>1399/10/25</c:v>
                </c:pt>
                <c:pt idx="270">
                  <c:v>1399/10/26</c:v>
                </c:pt>
                <c:pt idx="271">
                  <c:v>1399/10/27</c:v>
                </c:pt>
                <c:pt idx="272">
                  <c:v>1399/10/28</c:v>
                </c:pt>
                <c:pt idx="273">
                  <c:v>1399/10/29</c:v>
                </c:pt>
                <c:pt idx="274">
                  <c:v>1399/10/30</c:v>
                </c:pt>
                <c:pt idx="275">
                  <c:v>1399/11/01</c:v>
                </c:pt>
                <c:pt idx="276">
                  <c:v>1399/11/02</c:v>
                </c:pt>
                <c:pt idx="277">
                  <c:v>1399/11/03</c:v>
                </c:pt>
                <c:pt idx="278">
                  <c:v>1399/11/04</c:v>
                </c:pt>
                <c:pt idx="279">
                  <c:v>1399/11/05</c:v>
                </c:pt>
                <c:pt idx="280">
                  <c:v>1399/11/06</c:v>
                </c:pt>
                <c:pt idx="281">
                  <c:v>1399/11/07</c:v>
                </c:pt>
                <c:pt idx="282">
                  <c:v>1399/11/08</c:v>
                </c:pt>
                <c:pt idx="283">
                  <c:v>1399/11/09</c:v>
                </c:pt>
                <c:pt idx="284">
                  <c:v>1399/11/10</c:v>
                </c:pt>
                <c:pt idx="285">
                  <c:v>1399/11/11</c:v>
                </c:pt>
                <c:pt idx="286">
                  <c:v>1399/11/12</c:v>
                </c:pt>
                <c:pt idx="287">
                  <c:v>1399/11/13</c:v>
                </c:pt>
                <c:pt idx="288">
                  <c:v>1399/11/14</c:v>
                </c:pt>
                <c:pt idx="289">
                  <c:v>1399/11/15</c:v>
                </c:pt>
                <c:pt idx="290">
                  <c:v>1399/11/16</c:v>
                </c:pt>
                <c:pt idx="291">
                  <c:v>1399/11/17</c:v>
                </c:pt>
                <c:pt idx="292">
                  <c:v>1399/11/18</c:v>
                </c:pt>
                <c:pt idx="293">
                  <c:v>1399/11/19</c:v>
                </c:pt>
                <c:pt idx="294">
                  <c:v>1399/11/20</c:v>
                </c:pt>
                <c:pt idx="295">
                  <c:v>1399/11/21</c:v>
                </c:pt>
                <c:pt idx="296">
                  <c:v>1399/11/22</c:v>
                </c:pt>
                <c:pt idx="297">
                  <c:v>1399/11/23</c:v>
                </c:pt>
                <c:pt idx="298">
                  <c:v>1399/11/24</c:v>
                </c:pt>
                <c:pt idx="299">
                  <c:v>1399/11/25</c:v>
                </c:pt>
                <c:pt idx="300">
                  <c:v>1399/11/26</c:v>
                </c:pt>
                <c:pt idx="301">
                  <c:v>1399/11/27</c:v>
                </c:pt>
                <c:pt idx="302">
                  <c:v>1399/11/28</c:v>
                </c:pt>
                <c:pt idx="303">
                  <c:v>1399/11/29</c:v>
                </c:pt>
                <c:pt idx="304">
                  <c:v>1399/11/30</c:v>
                </c:pt>
                <c:pt idx="305">
                  <c:v>1399/12/01</c:v>
                </c:pt>
                <c:pt idx="306">
                  <c:v>1399/12/02</c:v>
                </c:pt>
                <c:pt idx="307">
                  <c:v>1399/12/03</c:v>
                </c:pt>
                <c:pt idx="308">
                  <c:v>1399/12/04</c:v>
                </c:pt>
                <c:pt idx="309">
                  <c:v>1399/12/05</c:v>
                </c:pt>
                <c:pt idx="310">
                  <c:v>1399/12/06</c:v>
                </c:pt>
                <c:pt idx="311">
                  <c:v>1399/12/07</c:v>
                </c:pt>
                <c:pt idx="312">
                  <c:v>1399/12/08</c:v>
                </c:pt>
                <c:pt idx="313">
                  <c:v>1399/12/09</c:v>
                </c:pt>
                <c:pt idx="314">
                  <c:v>1399/12/10</c:v>
                </c:pt>
                <c:pt idx="315">
                  <c:v>1399/12/11</c:v>
                </c:pt>
                <c:pt idx="316">
                  <c:v>1399/12/12</c:v>
                </c:pt>
                <c:pt idx="317">
                  <c:v>1399/12/13</c:v>
                </c:pt>
                <c:pt idx="318">
                  <c:v>1399/12/14</c:v>
                </c:pt>
                <c:pt idx="319">
                  <c:v>1399/12/15</c:v>
                </c:pt>
                <c:pt idx="320">
                  <c:v>1399/12/16</c:v>
                </c:pt>
                <c:pt idx="321">
                  <c:v>1399/12/17</c:v>
                </c:pt>
                <c:pt idx="322">
                  <c:v>1399/12/18</c:v>
                </c:pt>
                <c:pt idx="323">
                  <c:v>1399/12/19</c:v>
                </c:pt>
                <c:pt idx="324">
                  <c:v>1399/12/20</c:v>
                </c:pt>
                <c:pt idx="325">
                  <c:v>1399/12/21</c:v>
                </c:pt>
                <c:pt idx="326">
                  <c:v>1399/12/22</c:v>
                </c:pt>
                <c:pt idx="327">
                  <c:v>1399/12/23</c:v>
                </c:pt>
                <c:pt idx="328">
                  <c:v>1399/12/24</c:v>
                </c:pt>
                <c:pt idx="329">
                  <c:v>1399/12/25</c:v>
                </c:pt>
                <c:pt idx="330">
                  <c:v>1399/12/26</c:v>
                </c:pt>
                <c:pt idx="331">
                  <c:v>1399/12/27</c:v>
                </c:pt>
                <c:pt idx="332">
                  <c:v>1399/12/28</c:v>
                </c:pt>
                <c:pt idx="333">
                  <c:v>1399/12/29</c:v>
                </c:pt>
                <c:pt idx="334">
                  <c:v>1399/12/30</c:v>
                </c:pt>
                <c:pt idx="335">
                  <c:v>1400/01/01</c:v>
                </c:pt>
                <c:pt idx="336">
                  <c:v>1400/01/02</c:v>
                </c:pt>
                <c:pt idx="337">
                  <c:v>1400/01/03</c:v>
                </c:pt>
                <c:pt idx="338">
                  <c:v>1400/01/04</c:v>
                </c:pt>
                <c:pt idx="339">
                  <c:v>1400/01/05</c:v>
                </c:pt>
                <c:pt idx="340">
                  <c:v>1400/01/06</c:v>
                </c:pt>
                <c:pt idx="341">
                  <c:v>1400/01/07</c:v>
                </c:pt>
                <c:pt idx="342">
                  <c:v>1400/01/08</c:v>
                </c:pt>
                <c:pt idx="343">
                  <c:v>1400/01/09</c:v>
                </c:pt>
                <c:pt idx="344">
                  <c:v>1400/01/10</c:v>
                </c:pt>
                <c:pt idx="345">
                  <c:v>1400/01/11</c:v>
                </c:pt>
                <c:pt idx="346">
                  <c:v>1400/01/12</c:v>
                </c:pt>
                <c:pt idx="347">
                  <c:v>1400/01/13</c:v>
                </c:pt>
                <c:pt idx="348">
                  <c:v>1400/01/14</c:v>
                </c:pt>
                <c:pt idx="349">
                  <c:v>1400/01/15</c:v>
                </c:pt>
                <c:pt idx="350">
                  <c:v>1400/01/16</c:v>
                </c:pt>
                <c:pt idx="351">
                  <c:v>1400/01/17</c:v>
                </c:pt>
                <c:pt idx="352">
                  <c:v>1400/01/18</c:v>
                </c:pt>
                <c:pt idx="353">
                  <c:v>1400/01/19</c:v>
                </c:pt>
                <c:pt idx="354">
                  <c:v>1400/01/20</c:v>
                </c:pt>
                <c:pt idx="355">
                  <c:v>1400/01/21</c:v>
                </c:pt>
                <c:pt idx="356">
                  <c:v>1400/01/22</c:v>
                </c:pt>
                <c:pt idx="357">
                  <c:v>1400/01/23</c:v>
                </c:pt>
                <c:pt idx="358">
                  <c:v>1400/01/24</c:v>
                </c:pt>
                <c:pt idx="359">
                  <c:v>1400/01/25</c:v>
                </c:pt>
                <c:pt idx="360">
                  <c:v>1400/01/26</c:v>
                </c:pt>
                <c:pt idx="361">
                  <c:v>1400/01/27</c:v>
                </c:pt>
                <c:pt idx="362">
                  <c:v>1400/01/28</c:v>
                </c:pt>
                <c:pt idx="363">
                  <c:v>1400/01/29</c:v>
                </c:pt>
                <c:pt idx="364">
                  <c:v>1400/01/30</c:v>
                </c:pt>
                <c:pt idx="365">
                  <c:v>1400/01/31</c:v>
                </c:pt>
                <c:pt idx="366">
                  <c:v>1400/02/01</c:v>
                </c:pt>
                <c:pt idx="367">
                  <c:v>1400/02/02</c:v>
                </c:pt>
                <c:pt idx="368">
                  <c:v>1400/02/03</c:v>
                </c:pt>
                <c:pt idx="369">
                  <c:v>1400/02/04</c:v>
                </c:pt>
                <c:pt idx="370">
                  <c:v>1400/02/05</c:v>
                </c:pt>
                <c:pt idx="371">
                  <c:v>1400/02/06</c:v>
                </c:pt>
                <c:pt idx="372">
                  <c:v>1400/02/07</c:v>
                </c:pt>
                <c:pt idx="373">
                  <c:v>1400/02/08</c:v>
                </c:pt>
                <c:pt idx="374">
                  <c:v>1400/02/09</c:v>
                </c:pt>
                <c:pt idx="375">
                  <c:v>1400/02/10</c:v>
                </c:pt>
                <c:pt idx="376">
                  <c:v>1400/02/11</c:v>
                </c:pt>
                <c:pt idx="377">
                  <c:v>1400/02/12</c:v>
                </c:pt>
                <c:pt idx="378">
                  <c:v>1400/02/13</c:v>
                </c:pt>
                <c:pt idx="379">
                  <c:v>1400/02/14</c:v>
                </c:pt>
                <c:pt idx="380">
                  <c:v>1400/02/15</c:v>
                </c:pt>
                <c:pt idx="381">
                  <c:v>1400/02/16</c:v>
                </c:pt>
                <c:pt idx="382">
                  <c:v>1400/02/17</c:v>
                </c:pt>
                <c:pt idx="383">
                  <c:v>1400/02/18</c:v>
                </c:pt>
                <c:pt idx="384">
                  <c:v>1400/02/19</c:v>
                </c:pt>
                <c:pt idx="385">
                  <c:v>1400/02/20</c:v>
                </c:pt>
                <c:pt idx="386">
                  <c:v>1400/02/21</c:v>
                </c:pt>
                <c:pt idx="387">
                  <c:v>1400/02/22</c:v>
                </c:pt>
                <c:pt idx="388">
                  <c:v>1400/02/23</c:v>
                </c:pt>
                <c:pt idx="389">
                  <c:v>1400/02/24</c:v>
                </c:pt>
                <c:pt idx="390">
                  <c:v>1400/02/25</c:v>
                </c:pt>
                <c:pt idx="391">
                  <c:v>1400/02/26</c:v>
                </c:pt>
                <c:pt idx="392">
                  <c:v>1400/02/27</c:v>
                </c:pt>
                <c:pt idx="393">
                  <c:v>1400/02/28</c:v>
                </c:pt>
                <c:pt idx="394">
                  <c:v>1400/02/29</c:v>
                </c:pt>
                <c:pt idx="395">
                  <c:v>1400/02/30</c:v>
                </c:pt>
                <c:pt idx="396">
                  <c:v>1400/02/31</c:v>
                </c:pt>
                <c:pt idx="397">
                  <c:v>1400/03/01</c:v>
                </c:pt>
                <c:pt idx="398">
                  <c:v>1400/03/02</c:v>
                </c:pt>
                <c:pt idx="399">
                  <c:v>1400/03/03</c:v>
                </c:pt>
                <c:pt idx="400">
                  <c:v>1400/03/04</c:v>
                </c:pt>
                <c:pt idx="401">
                  <c:v>1400/03/05</c:v>
                </c:pt>
                <c:pt idx="402">
                  <c:v>1400/03/06</c:v>
                </c:pt>
                <c:pt idx="403">
                  <c:v>1400/03/07</c:v>
                </c:pt>
                <c:pt idx="404">
                  <c:v>1400/03/08</c:v>
                </c:pt>
                <c:pt idx="405">
                  <c:v>1400/03/09</c:v>
                </c:pt>
                <c:pt idx="406">
                  <c:v>1400/03/10</c:v>
                </c:pt>
                <c:pt idx="407">
                  <c:v>1400/03/11</c:v>
                </c:pt>
                <c:pt idx="408">
                  <c:v>1400/03/12</c:v>
                </c:pt>
                <c:pt idx="409">
                  <c:v>1400/03/13</c:v>
                </c:pt>
                <c:pt idx="410">
                  <c:v>1400/03/14</c:v>
                </c:pt>
                <c:pt idx="411">
                  <c:v>1400/03/15</c:v>
                </c:pt>
                <c:pt idx="412">
                  <c:v>1400/03/16</c:v>
                </c:pt>
                <c:pt idx="413">
                  <c:v>1400/03/17</c:v>
                </c:pt>
                <c:pt idx="414">
                  <c:v>1400/03/18</c:v>
                </c:pt>
                <c:pt idx="415">
                  <c:v>1400/03/19</c:v>
                </c:pt>
                <c:pt idx="416">
                  <c:v>1400/03/20</c:v>
                </c:pt>
                <c:pt idx="417">
                  <c:v>1400/03/21</c:v>
                </c:pt>
                <c:pt idx="418">
                  <c:v>1400/03/22</c:v>
                </c:pt>
                <c:pt idx="419">
                  <c:v>1400/03/23</c:v>
                </c:pt>
                <c:pt idx="420">
                  <c:v>1400/03/24</c:v>
                </c:pt>
                <c:pt idx="421">
                  <c:v>1400/03/25</c:v>
                </c:pt>
                <c:pt idx="422">
                  <c:v>1400/03/26</c:v>
                </c:pt>
                <c:pt idx="423">
                  <c:v>1400/03/27</c:v>
                </c:pt>
                <c:pt idx="424">
                  <c:v>1400/03/28</c:v>
                </c:pt>
                <c:pt idx="425">
                  <c:v>1400/03/29</c:v>
                </c:pt>
                <c:pt idx="426">
                  <c:v>1400/03/30</c:v>
                </c:pt>
                <c:pt idx="427">
                  <c:v>1400/03/31</c:v>
                </c:pt>
                <c:pt idx="428">
                  <c:v>1400/04/01</c:v>
                </c:pt>
                <c:pt idx="429">
                  <c:v>1400/04/02</c:v>
                </c:pt>
                <c:pt idx="430">
                  <c:v>1400/04/03</c:v>
                </c:pt>
                <c:pt idx="431">
                  <c:v>1400/04/04</c:v>
                </c:pt>
                <c:pt idx="432">
                  <c:v>1400/04/05</c:v>
                </c:pt>
                <c:pt idx="433">
                  <c:v>1400/04/06</c:v>
                </c:pt>
                <c:pt idx="434">
                  <c:v>1400/04/07</c:v>
                </c:pt>
                <c:pt idx="435">
                  <c:v>1400/04/08</c:v>
                </c:pt>
                <c:pt idx="436">
                  <c:v>1400/04/09</c:v>
                </c:pt>
                <c:pt idx="437">
                  <c:v>1400/04/10</c:v>
                </c:pt>
                <c:pt idx="438">
                  <c:v>1400/04/11</c:v>
                </c:pt>
                <c:pt idx="439">
                  <c:v>1400/04/12</c:v>
                </c:pt>
                <c:pt idx="440">
                  <c:v>1400/04/13</c:v>
                </c:pt>
                <c:pt idx="441">
                  <c:v>1400/04/14</c:v>
                </c:pt>
                <c:pt idx="442">
                  <c:v>1400/04/15</c:v>
                </c:pt>
                <c:pt idx="443">
                  <c:v>1400/04/16</c:v>
                </c:pt>
                <c:pt idx="444">
                  <c:v>1400/04/17</c:v>
                </c:pt>
                <c:pt idx="445">
                  <c:v>1400/04/18</c:v>
                </c:pt>
                <c:pt idx="446">
                  <c:v>1400/04/19</c:v>
                </c:pt>
                <c:pt idx="447">
                  <c:v>1400/04/20</c:v>
                </c:pt>
                <c:pt idx="448">
                  <c:v>1400/04/21</c:v>
                </c:pt>
                <c:pt idx="449">
                  <c:v>1400/04/22</c:v>
                </c:pt>
                <c:pt idx="450">
                  <c:v>1400/04/23</c:v>
                </c:pt>
                <c:pt idx="451">
                  <c:v>1400/04/24</c:v>
                </c:pt>
                <c:pt idx="452">
                  <c:v>1400/04/25</c:v>
                </c:pt>
                <c:pt idx="453">
                  <c:v>1400/04/26</c:v>
                </c:pt>
                <c:pt idx="454">
                  <c:v>1400/04/27</c:v>
                </c:pt>
                <c:pt idx="455">
                  <c:v>1400/04/28</c:v>
                </c:pt>
                <c:pt idx="456">
                  <c:v>1400/04/29</c:v>
                </c:pt>
                <c:pt idx="457">
                  <c:v>1400/04/30</c:v>
                </c:pt>
                <c:pt idx="458">
                  <c:v>1400/04/31</c:v>
                </c:pt>
                <c:pt idx="459">
                  <c:v>1400/05/01</c:v>
                </c:pt>
                <c:pt idx="460">
                  <c:v>1400/05/02</c:v>
                </c:pt>
                <c:pt idx="461">
                  <c:v>1400/05/03</c:v>
                </c:pt>
                <c:pt idx="462">
                  <c:v>1400/05/04</c:v>
                </c:pt>
                <c:pt idx="463">
                  <c:v>1400/05/05</c:v>
                </c:pt>
                <c:pt idx="464">
                  <c:v>1400/05/06</c:v>
                </c:pt>
                <c:pt idx="465">
                  <c:v>1400/05/07</c:v>
                </c:pt>
                <c:pt idx="466">
                  <c:v>1400/05/08</c:v>
                </c:pt>
                <c:pt idx="467">
                  <c:v>1400/05/09</c:v>
                </c:pt>
                <c:pt idx="468">
                  <c:v>1400/05/10</c:v>
                </c:pt>
                <c:pt idx="469">
                  <c:v>1400/05/11</c:v>
                </c:pt>
                <c:pt idx="470">
                  <c:v>1400/05/12</c:v>
                </c:pt>
                <c:pt idx="471">
                  <c:v>1400/05/13</c:v>
                </c:pt>
                <c:pt idx="472">
                  <c:v>1400/05/14</c:v>
                </c:pt>
                <c:pt idx="473">
                  <c:v>1400/05/15</c:v>
                </c:pt>
              </c:strCache>
            </c:strRef>
          </c:cat>
          <c:val>
            <c:numRef>
              <c:f>Sheet1!$E$2:$E$475</c:f>
              <c:numCache>
                <c:formatCode>General</c:formatCode>
                <c:ptCount val="474"/>
                <c:pt idx="0">
                  <c:v>1270</c:v>
                </c:pt>
                <c:pt idx="1">
                  <c:v>1163</c:v>
                </c:pt>
                <c:pt idx="2">
                  <c:v>1175</c:v>
                </c:pt>
                <c:pt idx="3">
                  <c:v>1210</c:v>
                </c:pt>
                <c:pt idx="4">
                  <c:v>1196</c:v>
                </c:pt>
                <c:pt idx="5">
                  <c:v>1194</c:v>
                </c:pt>
                <c:pt idx="6">
                  <c:v>1208</c:v>
                </c:pt>
                <c:pt idx="7">
                  <c:v>1175</c:v>
                </c:pt>
                <c:pt idx="8">
                  <c:v>1143</c:v>
                </c:pt>
                <c:pt idx="9">
                  <c:v>1196</c:v>
                </c:pt>
                <c:pt idx="10">
                  <c:v>1160</c:v>
                </c:pt>
                <c:pt idx="11">
                  <c:v>1154</c:v>
                </c:pt>
                <c:pt idx="12">
                  <c:v>1131</c:v>
                </c:pt>
                <c:pt idx="13">
                  <c:v>1114</c:v>
                </c:pt>
                <c:pt idx="14">
                  <c:v>1071</c:v>
                </c:pt>
                <c:pt idx="15">
                  <c:v>1083</c:v>
                </c:pt>
                <c:pt idx="16">
                  <c:v>1019</c:v>
                </c:pt>
                <c:pt idx="17">
                  <c:v>1051</c:v>
                </c:pt>
                <c:pt idx="18">
                  <c:v>1050</c:v>
                </c:pt>
                <c:pt idx="19">
                  <c:v>1166</c:v>
                </c:pt>
                <c:pt idx="20">
                  <c:v>1079</c:v>
                </c:pt>
                <c:pt idx="21">
                  <c:v>1088</c:v>
                </c:pt>
                <c:pt idx="22">
                  <c:v>1024</c:v>
                </c:pt>
                <c:pt idx="23">
                  <c:v>989</c:v>
                </c:pt>
                <c:pt idx="24">
                  <c:v>1000</c:v>
                </c:pt>
                <c:pt idx="25">
                  <c:v>1004</c:v>
                </c:pt>
                <c:pt idx="26">
                  <c:v>992</c:v>
                </c:pt>
                <c:pt idx="27">
                  <c:v>972</c:v>
                </c:pt>
                <c:pt idx="28">
                  <c:v>995</c:v>
                </c:pt>
                <c:pt idx="29">
                  <c:v>947</c:v>
                </c:pt>
                <c:pt idx="30">
                  <c:v>917</c:v>
                </c:pt>
                <c:pt idx="31">
                  <c:v>910</c:v>
                </c:pt>
                <c:pt idx="32">
                  <c:v>918</c:v>
                </c:pt>
                <c:pt idx="33">
                  <c:v>922</c:v>
                </c:pt>
                <c:pt idx="34">
                  <c:v>921</c:v>
                </c:pt>
                <c:pt idx="35">
                  <c:v>920</c:v>
                </c:pt>
                <c:pt idx="36">
                  <c:v>913</c:v>
                </c:pt>
                <c:pt idx="37">
                  <c:v>892</c:v>
                </c:pt>
                <c:pt idx="38">
                  <c:v>845</c:v>
                </c:pt>
                <c:pt idx="39">
                  <c:v>875</c:v>
                </c:pt>
                <c:pt idx="40">
                  <c:v>861</c:v>
                </c:pt>
                <c:pt idx="41">
                  <c:v>873</c:v>
                </c:pt>
                <c:pt idx="42">
                  <c:v>825</c:v>
                </c:pt>
                <c:pt idx="43">
                  <c:v>826</c:v>
                </c:pt>
                <c:pt idx="44">
                  <c:v>841</c:v>
                </c:pt>
                <c:pt idx="45">
                  <c:v>878</c:v>
                </c:pt>
                <c:pt idx="46">
                  <c:v>869</c:v>
                </c:pt>
                <c:pt idx="47">
                  <c:v>863</c:v>
                </c:pt>
                <c:pt idx="48">
                  <c:v>886</c:v>
                </c:pt>
                <c:pt idx="49">
                  <c:v>881</c:v>
                </c:pt>
                <c:pt idx="50">
                  <c:v>897</c:v>
                </c:pt>
                <c:pt idx="51">
                  <c:v>914</c:v>
                </c:pt>
                <c:pt idx="52">
                  <c:v>907</c:v>
                </c:pt>
                <c:pt idx="53">
                  <c:v>963</c:v>
                </c:pt>
                <c:pt idx="54">
                  <c:v>980</c:v>
                </c:pt>
                <c:pt idx="55">
                  <c:v>988</c:v>
                </c:pt>
                <c:pt idx="56">
                  <c:v>978</c:v>
                </c:pt>
                <c:pt idx="57">
                  <c:v>945</c:v>
                </c:pt>
                <c:pt idx="58">
                  <c:v>988</c:v>
                </c:pt>
                <c:pt idx="59">
                  <c:v>993</c:v>
                </c:pt>
                <c:pt idx="60">
                  <c:v>1010</c:v>
                </c:pt>
                <c:pt idx="61">
                  <c:v>1023</c:v>
                </c:pt>
                <c:pt idx="62">
                  <c:v>1075</c:v>
                </c:pt>
                <c:pt idx="63">
                  <c:v>1156</c:v>
                </c:pt>
                <c:pt idx="64">
                  <c:v>1109</c:v>
                </c:pt>
                <c:pt idx="65">
                  <c:v>1135</c:v>
                </c:pt>
                <c:pt idx="66">
                  <c:v>1132</c:v>
                </c:pt>
                <c:pt idx="67">
                  <c:v>1220</c:v>
                </c:pt>
                <c:pt idx="68">
                  <c:v>1245</c:v>
                </c:pt>
                <c:pt idx="69">
                  <c:v>1212</c:v>
                </c:pt>
                <c:pt idx="70">
                  <c:v>1267</c:v>
                </c:pt>
                <c:pt idx="71">
                  <c:v>1264</c:v>
                </c:pt>
                <c:pt idx="72">
                  <c:v>1292</c:v>
                </c:pt>
                <c:pt idx="73">
                  <c:v>1336</c:v>
                </c:pt>
                <c:pt idx="74">
                  <c:v>1343</c:v>
                </c:pt>
                <c:pt idx="75">
                  <c:v>1390</c:v>
                </c:pt>
                <c:pt idx="76">
                  <c:v>1459</c:v>
                </c:pt>
                <c:pt idx="77">
                  <c:v>1489</c:v>
                </c:pt>
                <c:pt idx="78">
                  <c:v>1477</c:v>
                </c:pt>
                <c:pt idx="79">
                  <c:v>1553</c:v>
                </c:pt>
                <c:pt idx="80">
                  <c:v>1543</c:v>
                </c:pt>
                <c:pt idx="81">
                  <c:v>1521</c:v>
                </c:pt>
                <c:pt idx="82">
                  <c:v>1588</c:v>
                </c:pt>
                <c:pt idx="83">
                  <c:v>1566</c:v>
                </c:pt>
                <c:pt idx="84">
                  <c:v>1530</c:v>
                </c:pt>
                <c:pt idx="85">
                  <c:v>1583</c:v>
                </c:pt>
                <c:pt idx="86">
                  <c:v>1589</c:v>
                </c:pt>
                <c:pt idx="87">
                  <c:v>1642</c:v>
                </c:pt>
                <c:pt idx="88">
                  <c:v>1639</c:v>
                </c:pt>
                <c:pt idx="89">
                  <c:v>1697</c:v>
                </c:pt>
                <c:pt idx="90">
                  <c:v>1700</c:v>
                </c:pt>
                <c:pt idx="91">
                  <c:v>1682</c:v>
                </c:pt>
                <c:pt idx="92">
                  <c:v>1687</c:v>
                </c:pt>
                <c:pt idx="93">
                  <c:v>1682</c:v>
                </c:pt>
                <c:pt idx="94">
                  <c:v>1719</c:v>
                </c:pt>
                <c:pt idx="95">
                  <c:v>1677</c:v>
                </c:pt>
                <c:pt idx="96">
                  <c:v>1696</c:v>
                </c:pt>
                <c:pt idx="97">
                  <c:v>1694</c:v>
                </c:pt>
                <c:pt idx="98">
                  <c:v>1720</c:v>
                </c:pt>
                <c:pt idx="99">
                  <c:v>1736</c:v>
                </c:pt>
                <c:pt idx="100">
                  <c:v>1697</c:v>
                </c:pt>
                <c:pt idx="101">
                  <c:v>1704</c:v>
                </c:pt>
                <c:pt idx="102">
                  <c:v>1663</c:v>
                </c:pt>
                <c:pt idx="103">
                  <c:v>1714</c:v>
                </c:pt>
                <c:pt idx="104">
                  <c:v>1654</c:v>
                </c:pt>
                <c:pt idx="105">
                  <c:v>1690</c:v>
                </c:pt>
                <c:pt idx="106">
                  <c:v>1667</c:v>
                </c:pt>
                <c:pt idx="107">
                  <c:v>1669</c:v>
                </c:pt>
                <c:pt idx="108">
                  <c:v>1663</c:v>
                </c:pt>
                <c:pt idx="109">
                  <c:v>1626</c:v>
                </c:pt>
                <c:pt idx="110">
                  <c:v>1622</c:v>
                </c:pt>
                <c:pt idx="111">
                  <c:v>1667</c:v>
                </c:pt>
                <c:pt idx="112">
                  <c:v>1637</c:v>
                </c:pt>
                <c:pt idx="113">
                  <c:v>1591</c:v>
                </c:pt>
                <c:pt idx="114">
                  <c:v>1566</c:v>
                </c:pt>
                <c:pt idx="115">
                  <c:v>1538</c:v>
                </c:pt>
                <c:pt idx="116">
                  <c:v>1581</c:v>
                </c:pt>
                <c:pt idx="117">
                  <c:v>1512</c:v>
                </c:pt>
                <c:pt idx="118">
                  <c:v>1487</c:v>
                </c:pt>
                <c:pt idx="119">
                  <c:v>1499</c:v>
                </c:pt>
                <c:pt idx="120">
                  <c:v>1485</c:v>
                </c:pt>
                <c:pt idx="121">
                  <c:v>1444</c:v>
                </c:pt>
                <c:pt idx="122">
                  <c:v>1425</c:v>
                </c:pt>
                <c:pt idx="123">
                  <c:v>1410</c:v>
                </c:pt>
                <c:pt idx="124">
                  <c:v>1387</c:v>
                </c:pt>
                <c:pt idx="125">
                  <c:v>1362</c:v>
                </c:pt>
                <c:pt idx="126">
                  <c:v>1378</c:v>
                </c:pt>
                <c:pt idx="127">
                  <c:v>1373</c:v>
                </c:pt>
                <c:pt idx="128">
                  <c:v>1330</c:v>
                </c:pt>
                <c:pt idx="129">
                  <c:v>1343</c:v>
                </c:pt>
                <c:pt idx="130">
                  <c:v>1344</c:v>
                </c:pt>
                <c:pt idx="131">
                  <c:v>1334</c:v>
                </c:pt>
                <c:pt idx="132">
                  <c:v>1362</c:v>
                </c:pt>
                <c:pt idx="133">
                  <c:v>1365</c:v>
                </c:pt>
                <c:pt idx="134">
                  <c:v>1364</c:v>
                </c:pt>
                <c:pt idx="135">
                  <c:v>1350</c:v>
                </c:pt>
                <c:pt idx="136">
                  <c:v>1291</c:v>
                </c:pt>
                <c:pt idx="137">
                  <c:v>1284</c:v>
                </c:pt>
                <c:pt idx="138">
                  <c:v>1321</c:v>
                </c:pt>
                <c:pt idx="139">
                  <c:v>1318</c:v>
                </c:pt>
                <c:pt idx="140">
                  <c:v>1271</c:v>
                </c:pt>
                <c:pt idx="141">
                  <c:v>1278</c:v>
                </c:pt>
                <c:pt idx="142">
                  <c:v>1272</c:v>
                </c:pt>
                <c:pt idx="143">
                  <c:v>1307</c:v>
                </c:pt>
                <c:pt idx="144">
                  <c:v>1306</c:v>
                </c:pt>
                <c:pt idx="145">
                  <c:v>1333</c:v>
                </c:pt>
                <c:pt idx="146">
                  <c:v>1335</c:v>
                </c:pt>
                <c:pt idx="147">
                  <c:v>1340</c:v>
                </c:pt>
                <c:pt idx="148">
                  <c:v>1353</c:v>
                </c:pt>
                <c:pt idx="149">
                  <c:v>1337</c:v>
                </c:pt>
                <c:pt idx="150">
                  <c:v>1322</c:v>
                </c:pt>
                <c:pt idx="151">
                  <c:v>1367</c:v>
                </c:pt>
                <c:pt idx="152">
                  <c:v>1417</c:v>
                </c:pt>
                <c:pt idx="153">
                  <c:v>1422</c:v>
                </c:pt>
                <c:pt idx="154">
                  <c:v>1440</c:v>
                </c:pt>
                <c:pt idx="155">
                  <c:v>1452</c:v>
                </c:pt>
                <c:pt idx="156">
                  <c:v>1463</c:v>
                </c:pt>
                <c:pt idx="157">
                  <c:v>1511</c:v>
                </c:pt>
                <c:pt idx="158">
                  <c:v>1489</c:v>
                </c:pt>
                <c:pt idx="159">
                  <c:v>1515</c:v>
                </c:pt>
                <c:pt idx="160">
                  <c:v>1519</c:v>
                </c:pt>
                <c:pt idx="161">
                  <c:v>1583</c:v>
                </c:pt>
                <c:pt idx="162">
                  <c:v>1612</c:v>
                </c:pt>
                <c:pt idx="163">
                  <c:v>1612</c:v>
                </c:pt>
                <c:pt idx="164">
                  <c:v>1645</c:v>
                </c:pt>
                <c:pt idx="165">
                  <c:v>1656</c:v>
                </c:pt>
                <c:pt idx="166">
                  <c:v>1716</c:v>
                </c:pt>
                <c:pt idx="167">
                  <c:v>1700</c:v>
                </c:pt>
                <c:pt idx="168">
                  <c:v>1743</c:v>
                </c:pt>
                <c:pt idx="169">
                  <c:v>1774</c:v>
                </c:pt>
                <c:pt idx="170">
                  <c:v>1731</c:v>
                </c:pt>
                <c:pt idx="171">
                  <c:v>1763</c:v>
                </c:pt>
                <c:pt idx="172">
                  <c:v>1799</c:v>
                </c:pt>
                <c:pt idx="173">
                  <c:v>1786</c:v>
                </c:pt>
                <c:pt idx="174">
                  <c:v>1814</c:v>
                </c:pt>
                <c:pt idx="175">
                  <c:v>1797</c:v>
                </c:pt>
                <c:pt idx="176">
                  <c:v>1822</c:v>
                </c:pt>
                <c:pt idx="177">
                  <c:v>1846</c:v>
                </c:pt>
                <c:pt idx="178">
                  <c:v>1778</c:v>
                </c:pt>
                <c:pt idx="179">
                  <c:v>1879</c:v>
                </c:pt>
                <c:pt idx="180">
                  <c:v>1961</c:v>
                </c:pt>
                <c:pt idx="181">
                  <c:v>1922</c:v>
                </c:pt>
                <c:pt idx="182">
                  <c:v>1964</c:v>
                </c:pt>
                <c:pt idx="183">
                  <c:v>1952</c:v>
                </c:pt>
                <c:pt idx="184">
                  <c:v>1979</c:v>
                </c:pt>
                <c:pt idx="185">
                  <c:v>2009</c:v>
                </c:pt>
                <c:pt idx="186">
                  <c:v>2049</c:v>
                </c:pt>
                <c:pt idx="187">
                  <c:v>2042</c:v>
                </c:pt>
                <c:pt idx="188">
                  <c:v>2061</c:v>
                </c:pt>
                <c:pt idx="189">
                  <c:v>2104</c:v>
                </c:pt>
                <c:pt idx="190">
                  <c:v>2116</c:v>
                </c:pt>
                <c:pt idx="191">
                  <c:v>2128</c:v>
                </c:pt>
                <c:pt idx="192">
                  <c:v>2108</c:v>
                </c:pt>
                <c:pt idx="193">
                  <c:v>2209</c:v>
                </c:pt>
                <c:pt idx="194">
                  <c:v>2255</c:v>
                </c:pt>
                <c:pt idx="195">
                  <c:v>2294</c:v>
                </c:pt>
                <c:pt idx="196">
                  <c:v>2252</c:v>
                </c:pt>
                <c:pt idx="197">
                  <c:v>2267</c:v>
                </c:pt>
                <c:pt idx="198">
                  <c:v>2305</c:v>
                </c:pt>
                <c:pt idx="199">
                  <c:v>2338</c:v>
                </c:pt>
                <c:pt idx="200">
                  <c:v>2360</c:v>
                </c:pt>
                <c:pt idx="201">
                  <c:v>2326</c:v>
                </c:pt>
                <c:pt idx="202">
                  <c:v>2326</c:v>
                </c:pt>
                <c:pt idx="203">
                  <c:v>2388</c:v>
                </c:pt>
                <c:pt idx="204">
                  <c:v>2387</c:v>
                </c:pt>
                <c:pt idx="205">
                  <c:v>2331</c:v>
                </c:pt>
                <c:pt idx="206">
                  <c:v>2309</c:v>
                </c:pt>
                <c:pt idx="207">
                  <c:v>2358</c:v>
                </c:pt>
                <c:pt idx="208">
                  <c:v>2431</c:v>
                </c:pt>
                <c:pt idx="209">
                  <c:v>2350</c:v>
                </c:pt>
                <c:pt idx="210">
                  <c:v>2403</c:v>
                </c:pt>
                <c:pt idx="211">
                  <c:v>2417</c:v>
                </c:pt>
                <c:pt idx="212">
                  <c:v>2403</c:v>
                </c:pt>
                <c:pt idx="213">
                  <c:v>2412</c:v>
                </c:pt>
                <c:pt idx="214">
                  <c:v>2424</c:v>
                </c:pt>
                <c:pt idx="215">
                  <c:v>2410</c:v>
                </c:pt>
                <c:pt idx="216">
                  <c:v>2412</c:v>
                </c:pt>
                <c:pt idx="217">
                  <c:v>2326</c:v>
                </c:pt>
                <c:pt idx="218">
                  <c:v>2322</c:v>
                </c:pt>
                <c:pt idx="219">
                  <c:v>2323</c:v>
                </c:pt>
                <c:pt idx="220">
                  <c:v>2282</c:v>
                </c:pt>
                <c:pt idx="221">
                  <c:v>2279</c:v>
                </c:pt>
                <c:pt idx="222">
                  <c:v>2226</c:v>
                </c:pt>
                <c:pt idx="223">
                  <c:v>2224</c:v>
                </c:pt>
                <c:pt idx="224">
                  <c:v>2252</c:v>
                </c:pt>
                <c:pt idx="225">
                  <c:v>2192</c:v>
                </c:pt>
                <c:pt idx="226">
                  <c:v>2141</c:v>
                </c:pt>
                <c:pt idx="227">
                  <c:v>2113</c:v>
                </c:pt>
                <c:pt idx="228">
                  <c:v>2081</c:v>
                </c:pt>
                <c:pt idx="229">
                  <c:v>2048</c:v>
                </c:pt>
                <c:pt idx="230">
                  <c:v>1991</c:v>
                </c:pt>
                <c:pt idx="231">
                  <c:v>1967</c:v>
                </c:pt>
                <c:pt idx="232">
                  <c:v>1885</c:v>
                </c:pt>
                <c:pt idx="233">
                  <c:v>1847</c:v>
                </c:pt>
                <c:pt idx="234">
                  <c:v>1810</c:v>
                </c:pt>
                <c:pt idx="235">
                  <c:v>1793</c:v>
                </c:pt>
                <c:pt idx="236">
                  <c:v>1719</c:v>
                </c:pt>
                <c:pt idx="237">
                  <c:v>1730</c:v>
                </c:pt>
                <c:pt idx="238">
                  <c:v>1649</c:v>
                </c:pt>
                <c:pt idx="239">
                  <c:v>1581</c:v>
                </c:pt>
                <c:pt idx="240">
                  <c:v>1541</c:v>
                </c:pt>
                <c:pt idx="241">
                  <c:v>1483</c:v>
                </c:pt>
                <c:pt idx="242">
                  <c:v>1498</c:v>
                </c:pt>
                <c:pt idx="243">
                  <c:v>1431</c:v>
                </c:pt>
                <c:pt idx="244">
                  <c:v>1441</c:v>
                </c:pt>
                <c:pt idx="245">
                  <c:v>1356</c:v>
                </c:pt>
                <c:pt idx="246">
                  <c:v>1311</c:v>
                </c:pt>
                <c:pt idx="247">
                  <c:v>1276</c:v>
                </c:pt>
                <c:pt idx="248">
                  <c:v>1276</c:v>
                </c:pt>
                <c:pt idx="249">
                  <c:v>1225</c:v>
                </c:pt>
                <c:pt idx="250">
                  <c:v>1172</c:v>
                </c:pt>
                <c:pt idx="251">
                  <c:v>1138</c:v>
                </c:pt>
                <c:pt idx="252">
                  <c:v>1128</c:v>
                </c:pt>
                <c:pt idx="253">
                  <c:v>1111</c:v>
                </c:pt>
                <c:pt idx="254">
                  <c:v>1068</c:v>
                </c:pt>
                <c:pt idx="255">
                  <c:v>1036</c:v>
                </c:pt>
                <c:pt idx="256">
                  <c:v>1047</c:v>
                </c:pt>
                <c:pt idx="257">
                  <c:v>980</c:v>
                </c:pt>
                <c:pt idx="258">
                  <c:v>979</c:v>
                </c:pt>
                <c:pt idx="259">
                  <c:v>1003</c:v>
                </c:pt>
                <c:pt idx="260">
                  <c:v>1008</c:v>
                </c:pt>
                <c:pt idx="261">
                  <c:v>991</c:v>
                </c:pt>
                <c:pt idx="262">
                  <c:v>965</c:v>
                </c:pt>
                <c:pt idx="263">
                  <c:v>973</c:v>
                </c:pt>
                <c:pt idx="264">
                  <c:v>984</c:v>
                </c:pt>
                <c:pt idx="265">
                  <c:v>948</c:v>
                </c:pt>
                <c:pt idx="266">
                  <c:v>926</c:v>
                </c:pt>
                <c:pt idx="267">
                  <c:v>948</c:v>
                </c:pt>
                <c:pt idx="268">
                  <c:v>921</c:v>
                </c:pt>
                <c:pt idx="269">
                  <c:v>898</c:v>
                </c:pt>
                <c:pt idx="270">
                  <c:v>933</c:v>
                </c:pt>
                <c:pt idx="271">
                  <c:v>929</c:v>
                </c:pt>
                <c:pt idx="272">
                  <c:v>933</c:v>
                </c:pt>
                <c:pt idx="273">
                  <c:v>925</c:v>
                </c:pt>
                <c:pt idx="274">
                  <c:v>907</c:v>
                </c:pt>
                <c:pt idx="275">
                  <c:v>899</c:v>
                </c:pt>
                <c:pt idx="276">
                  <c:v>923</c:v>
                </c:pt>
                <c:pt idx="277">
                  <c:v>912</c:v>
                </c:pt>
                <c:pt idx="278">
                  <c:v>885</c:v>
                </c:pt>
                <c:pt idx="279">
                  <c:v>859</c:v>
                </c:pt>
                <c:pt idx="280">
                  <c:v>862</c:v>
                </c:pt>
                <c:pt idx="281">
                  <c:v>842</c:v>
                </c:pt>
                <c:pt idx="282">
                  <c:v>836</c:v>
                </c:pt>
                <c:pt idx="283">
                  <c:v>875</c:v>
                </c:pt>
                <c:pt idx="284">
                  <c:v>860</c:v>
                </c:pt>
                <c:pt idx="285">
                  <c:v>843</c:v>
                </c:pt>
                <c:pt idx="286">
                  <c:v>851</c:v>
                </c:pt>
                <c:pt idx="287">
                  <c:v>815</c:v>
                </c:pt>
                <c:pt idx="288">
                  <c:v>859</c:v>
                </c:pt>
                <c:pt idx="289">
                  <c:v>812</c:v>
                </c:pt>
                <c:pt idx="290">
                  <c:v>812</c:v>
                </c:pt>
                <c:pt idx="291">
                  <c:v>784</c:v>
                </c:pt>
                <c:pt idx="292">
                  <c:v>790</c:v>
                </c:pt>
                <c:pt idx="293">
                  <c:v>829</c:v>
                </c:pt>
                <c:pt idx="294">
                  <c:v>824</c:v>
                </c:pt>
                <c:pt idx="295">
                  <c:v>821</c:v>
                </c:pt>
                <c:pt idx="296">
                  <c:v>816</c:v>
                </c:pt>
                <c:pt idx="297">
                  <c:v>844</c:v>
                </c:pt>
                <c:pt idx="298">
                  <c:v>811</c:v>
                </c:pt>
                <c:pt idx="299">
                  <c:v>802</c:v>
                </c:pt>
                <c:pt idx="300">
                  <c:v>803</c:v>
                </c:pt>
                <c:pt idx="301">
                  <c:v>795</c:v>
                </c:pt>
                <c:pt idx="302">
                  <c:v>771</c:v>
                </c:pt>
                <c:pt idx="303">
                  <c:v>791</c:v>
                </c:pt>
                <c:pt idx="304">
                  <c:v>803</c:v>
                </c:pt>
                <c:pt idx="305">
                  <c:v>802</c:v>
                </c:pt>
                <c:pt idx="306">
                  <c:v>791</c:v>
                </c:pt>
                <c:pt idx="307">
                  <c:v>774</c:v>
                </c:pt>
                <c:pt idx="308">
                  <c:v>797</c:v>
                </c:pt>
                <c:pt idx="309">
                  <c:v>778</c:v>
                </c:pt>
                <c:pt idx="310">
                  <c:v>768</c:v>
                </c:pt>
                <c:pt idx="311">
                  <c:v>780</c:v>
                </c:pt>
                <c:pt idx="312">
                  <c:v>798</c:v>
                </c:pt>
                <c:pt idx="313">
                  <c:v>816</c:v>
                </c:pt>
                <c:pt idx="314">
                  <c:v>807</c:v>
                </c:pt>
                <c:pt idx="315">
                  <c:v>847</c:v>
                </c:pt>
                <c:pt idx="316">
                  <c:v>806</c:v>
                </c:pt>
                <c:pt idx="317">
                  <c:v>804</c:v>
                </c:pt>
                <c:pt idx="318">
                  <c:v>791</c:v>
                </c:pt>
                <c:pt idx="319">
                  <c:v>805</c:v>
                </c:pt>
                <c:pt idx="320">
                  <c:v>817</c:v>
                </c:pt>
                <c:pt idx="321">
                  <c:v>827</c:v>
                </c:pt>
                <c:pt idx="322">
                  <c:v>823</c:v>
                </c:pt>
                <c:pt idx="323">
                  <c:v>816</c:v>
                </c:pt>
                <c:pt idx="324">
                  <c:v>806</c:v>
                </c:pt>
                <c:pt idx="325">
                  <c:v>829</c:v>
                </c:pt>
                <c:pt idx="326">
                  <c:v>821</c:v>
                </c:pt>
                <c:pt idx="327">
                  <c:v>824</c:v>
                </c:pt>
                <c:pt idx="328">
                  <c:v>829</c:v>
                </c:pt>
                <c:pt idx="329">
                  <c:v>803</c:v>
                </c:pt>
                <c:pt idx="330">
                  <c:v>821</c:v>
                </c:pt>
                <c:pt idx="331">
                  <c:v>796</c:v>
                </c:pt>
                <c:pt idx="332">
                  <c:v>759</c:v>
                </c:pt>
                <c:pt idx="333">
                  <c:v>769</c:v>
                </c:pt>
                <c:pt idx="334">
                  <c:v>771</c:v>
                </c:pt>
                <c:pt idx="335">
                  <c:v>736</c:v>
                </c:pt>
                <c:pt idx="336">
                  <c:v>816</c:v>
                </c:pt>
                <c:pt idx="337">
                  <c:v>828</c:v>
                </c:pt>
                <c:pt idx="338">
                  <c:v>794</c:v>
                </c:pt>
                <c:pt idx="339">
                  <c:v>826</c:v>
                </c:pt>
                <c:pt idx="340">
                  <c:v>843</c:v>
                </c:pt>
                <c:pt idx="341">
                  <c:v>820</c:v>
                </c:pt>
                <c:pt idx="342">
                  <c:v>829</c:v>
                </c:pt>
                <c:pt idx="343">
                  <c:v>852</c:v>
                </c:pt>
                <c:pt idx="344">
                  <c:v>835</c:v>
                </c:pt>
                <c:pt idx="345">
                  <c:v>868</c:v>
                </c:pt>
                <c:pt idx="346">
                  <c:v>912</c:v>
                </c:pt>
                <c:pt idx="347">
                  <c:v>923</c:v>
                </c:pt>
                <c:pt idx="348">
                  <c:v>989</c:v>
                </c:pt>
                <c:pt idx="349">
                  <c:v>1069</c:v>
                </c:pt>
                <c:pt idx="350">
                  <c:v>1122</c:v>
                </c:pt>
                <c:pt idx="351">
                  <c:v>1170</c:v>
                </c:pt>
                <c:pt idx="352">
                  <c:v>1206</c:v>
                </c:pt>
                <c:pt idx="353">
                  <c:v>1324</c:v>
                </c:pt>
                <c:pt idx="354">
                  <c:v>1417</c:v>
                </c:pt>
                <c:pt idx="355">
                  <c:v>1481</c:v>
                </c:pt>
                <c:pt idx="356">
                  <c:v>1539</c:v>
                </c:pt>
                <c:pt idx="357">
                  <c:v>1608</c:v>
                </c:pt>
                <c:pt idx="358">
                  <c:v>1657</c:v>
                </c:pt>
                <c:pt idx="359">
                  <c:v>1688</c:v>
                </c:pt>
                <c:pt idx="360">
                  <c:v>1731</c:v>
                </c:pt>
                <c:pt idx="361">
                  <c:v>1835</c:v>
                </c:pt>
                <c:pt idx="362">
                  <c:v>1899</c:v>
                </c:pt>
                <c:pt idx="363">
                  <c:v>1878</c:v>
                </c:pt>
                <c:pt idx="364">
                  <c:v>1942</c:v>
                </c:pt>
                <c:pt idx="365">
                  <c:v>1965</c:v>
                </c:pt>
                <c:pt idx="366">
                  <c:v>1934</c:v>
                </c:pt>
                <c:pt idx="367">
                  <c:v>2009</c:v>
                </c:pt>
                <c:pt idx="368">
                  <c:v>1942</c:v>
                </c:pt>
                <c:pt idx="369">
                  <c:v>1989</c:v>
                </c:pt>
                <c:pt idx="370">
                  <c:v>2011</c:v>
                </c:pt>
                <c:pt idx="371">
                  <c:v>2020</c:v>
                </c:pt>
                <c:pt idx="372">
                  <c:v>2040</c:v>
                </c:pt>
                <c:pt idx="373">
                  <c:v>2040</c:v>
                </c:pt>
                <c:pt idx="374">
                  <c:v>2060</c:v>
                </c:pt>
                <c:pt idx="375">
                  <c:v>2006</c:v>
                </c:pt>
                <c:pt idx="376">
                  <c:v>1951</c:v>
                </c:pt>
                <c:pt idx="377">
                  <c:v>1983</c:v>
                </c:pt>
                <c:pt idx="378">
                  <c:v>1931</c:v>
                </c:pt>
                <c:pt idx="379">
                  <c:v>1980</c:v>
                </c:pt>
                <c:pt idx="380">
                  <c:v>1939</c:v>
                </c:pt>
                <c:pt idx="381">
                  <c:v>1932</c:v>
                </c:pt>
                <c:pt idx="382">
                  <c:v>1917</c:v>
                </c:pt>
                <c:pt idx="383">
                  <c:v>1838</c:v>
                </c:pt>
                <c:pt idx="384">
                  <c:v>1855</c:v>
                </c:pt>
                <c:pt idx="385">
                  <c:v>1812</c:v>
                </c:pt>
                <c:pt idx="386">
                  <c:v>1798</c:v>
                </c:pt>
                <c:pt idx="387">
                  <c:v>1760</c:v>
                </c:pt>
                <c:pt idx="388">
                  <c:v>1786</c:v>
                </c:pt>
                <c:pt idx="389">
                  <c:v>1767</c:v>
                </c:pt>
                <c:pt idx="390">
                  <c:v>1697</c:v>
                </c:pt>
                <c:pt idx="391">
                  <c:v>1648</c:v>
                </c:pt>
                <c:pt idx="392">
                  <c:v>1633</c:v>
                </c:pt>
                <c:pt idx="393">
                  <c:v>1571</c:v>
                </c:pt>
                <c:pt idx="394">
                  <c:v>1520</c:v>
                </c:pt>
                <c:pt idx="395">
                  <c:v>1486</c:v>
                </c:pt>
                <c:pt idx="396">
                  <c:v>1476</c:v>
                </c:pt>
                <c:pt idx="397">
                  <c:v>1433</c:v>
                </c:pt>
                <c:pt idx="398">
                  <c:v>1374</c:v>
                </c:pt>
                <c:pt idx="399">
                  <c:v>1376</c:v>
                </c:pt>
                <c:pt idx="400">
                  <c:v>1344</c:v>
                </c:pt>
                <c:pt idx="401">
                  <c:v>1290</c:v>
                </c:pt>
                <c:pt idx="402">
                  <c:v>1322</c:v>
                </c:pt>
                <c:pt idx="403">
                  <c:v>1277</c:v>
                </c:pt>
                <c:pt idx="404">
                  <c:v>1229</c:v>
                </c:pt>
                <c:pt idx="405">
                  <c:v>1227</c:v>
                </c:pt>
                <c:pt idx="406">
                  <c:v>1229</c:v>
                </c:pt>
                <c:pt idx="407">
                  <c:v>1194</c:v>
                </c:pt>
                <c:pt idx="408">
                  <c:v>1180</c:v>
                </c:pt>
                <c:pt idx="409">
                  <c:v>1206</c:v>
                </c:pt>
                <c:pt idx="410">
                  <c:v>1133</c:v>
                </c:pt>
                <c:pt idx="411">
                  <c:v>1154</c:v>
                </c:pt>
                <c:pt idx="412">
                  <c:v>1164</c:v>
                </c:pt>
                <c:pt idx="413">
                  <c:v>1190</c:v>
                </c:pt>
                <c:pt idx="414">
                  <c:v>1118</c:v>
                </c:pt>
                <c:pt idx="415">
                  <c:v>1102</c:v>
                </c:pt>
                <c:pt idx="416">
                  <c:v>1110</c:v>
                </c:pt>
                <c:pt idx="417">
                  <c:v>1107</c:v>
                </c:pt>
                <c:pt idx="418">
                  <c:v>1094</c:v>
                </c:pt>
                <c:pt idx="419">
                  <c:v>1095</c:v>
                </c:pt>
                <c:pt idx="420">
                  <c:v>1103</c:v>
                </c:pt>
                <c:pt idx="421">
                  <c:v>1067</c:v>
                </c:pt>
                <c:pt idx="422">
                  <c:v>1046</c:v>
                </c:pt>
                <c:pt idx="423">
                  <c:v>1010</c:v>
                </c:pt>
                <c:pt idx="424">
                  <c:v>1004</c:v>
                </c:pt>
                <c:pt idx="425">
                  <c:v>946</c:v>
                </c:pt>
                <c:pt idx="426">
                  <c:v>955</c:v>
                </c:pt>
                <c:pt idx="427">
                  <c:v>955</c:v>
                </c:pt>
                <c:pt idx="428">
                  <c:v>946</c:v>
                </c:pt>
                <c:pt idx="429">
                  <c:v>905</c:v>
                </c:pt>
                <c:pt idx="430">
                  <c:v>914</c:v>
                </c:pt>
                <c:pt idx="431">
                  <c:v>931</c:v>
                </c:pt>
                <c:pt idx="432">
                  <c:v>953</c:v>
                </c:pt>
                <c:pt idx="433">
                  <c:v>944</c:v>
                </c:pt>
                <c:pt idx="434">
                  <c:v>937</c:v>
                </c:pt>
                <c:pt idx="435">
                  <c:v>939</c:v>
                </c:pt>
                <c:pt idx="436">
                  <c:v>958</c:v>
                </c:pt>
                <c:pt idx="437">
                  <c:v>997</c:v>
                </c:pt>
                <c:pt idx="438">
                  <c:v>1011</c:v>
                </c:pt>
                <c:pt idx="439">
                  <c:v>1032</c:v>
                </c:pt>
                <c:pt idx="440">
                  <c:v>994</c:v>
                </c:pt>
                <c:pt idx="441">
                  <c:v>1008</c:v>
                </c:pt>
                <c:pt idx="442">
                  <c:v>1036</c:v>
                </c:pt>
                <c:pt idx="443">
                  <c:v>1035</c:v>
                </c:pt>
                <c:pt idx="444">
                  <c:v>1053</c:v>
                </c:pt>
                <c:pt idx="445">
                  <c:v>1081</c:v>
                </c:pt>
                <c:pt idx="446">
                  <c:v>1102</c:v>
                </c:pt>
                <c:pt idx="447">
                  <c:v>1083</c:v>
                </c:pt>
                <c:pt idx="448">
                  <c:v>1124</c:v>
                </c:pt>
                <c:pt idx="449">
                  <c:v>1137</c:v>
                </c:pt>
                <c:pt idx="450">
                  <c:v>1160</c:v>
                </c:pt>
                <c:pt idx="451">
                  <c:v>1214</c:v>
                </c:pt>
                <c:pt idx="452">
                  <c:v>1296</c:v>
                </c:pt>
                <c:pt idx="453">
                  <c:v>1287</c:v>
                </c:pt>
                <c:pt idx="454">
                  <c:v>1326</c:v>
                </c:pt>
                <c:pt idx="455">
                  <c:v>1281</c:v>
                </c:pt>
                <c:pt idx="456">
                  <c:v>1346</c:v>
                </c:pt>
                <c:pt idx="457">
                  <c:v>1384</c:v>
                </c:pt>
                <c:pt idx="458">
                  <c:v>1416</c:v>
                </c:pt>
                <c:pt idx="459">
                  <c:v>1457</c:v>
                </c:pt>
                <c:pt idx="460">
                  <c:v>1523</c:v>
                </c:pt>
                <c:pt idx="461">
                  <c:v>1561</c:v>
                </c:pt>
                <c:pt idx="462">
                  <c:v>1674</c:v>
                </c:pt>
                <c:pt idx="463">
                  <c:v>1599</c:v>
                </c:pt>
                <c:pt idx="464">
                  <c:v>1659</c:v>
                </c:pt>
                <c:pt idx="465">
                  <c:v>1686</c:v>
                </c:pt>
                <c:pt idx="466">
                  <c:v>1728</c:v>
                </c:pt>
                <c:pt idx="467">
                  <c:v>1830</c:v>
                </c:pt>
                <c:pt idx="468">
                  <c:v>1845</c:v>
                </c:pt>
                <c:pt idx="469">
                  <c:v>1909</c:v>
                </c:pt>
                <c:pt idx="470">
                  <c:v>1963</c:v>
                </c:pt>
                <c:pt idx="471">
                  <c:v>2028</c:v>
                </c:pt>
                <c:pt idx="472">
                  <c:v>2034</c:v>
                </c:pt>
                <c:pt idx="473">
                  <c:v>2059</c:v>
                </c:pt>
              </c:numCache>
            </c:numRef>
          </c:val>
          <c:extLst>
            <c:ext xmlns:c16="http://schemas.microsoft.com/office/drawing/2014/chart" uri="{C3380CC4-5D6E-409C-BE32-E72D297353CC}">
              <c16:uniqueId val="{00000003-6C9B-4B62-A022-390AF34201E3}"/>
            </c:ext>
          </c:extLst>
        </c:ser>
        <c:dLbls>
          <c:showLegendKey val="0"/>
          <c:showVal val="0"/>
          <c:showCatName val="0"/>
          <c:showSerName val="0"/>
          <c:showPercent val="0"/>
          <c:showBubbleSize val="0"/>
        </c:dLbls>
        <c:gapWidth val="150"/>
        <c:axId val="705450256"/>
        <c:axId val="705449864"/>
      </c:barChart>
      <c:catAx>
        <c:axId val="705450256"/>
        <c:scaling>
          <c:orientation val="minMax"/>
        </c:scaling>
        <c:delete val="1"/>
        <c:axPos val="b"/>
        <c:numFmt formatCode="General" sourceLinked="1"/>
        <c:majorTickMark val="none"/>
        <c:minorTickMark val="none"/>
        <c:tickLblPos val="nextTo"/>
        <c:crossAx val="705449864"/>
        <c:crosses val="autoZero"/>
        <c:auto val="1"/>
        <c:lblAlgn val="ctr"/>
        <c:lblOffset val="100"/>
        <c:noMultiLvlLbl val="0"/>
      </c:catAx>
      <c:valAx>
        <c:axId val="705449864"/>
        <c:scaling>
          <c:orientation val="minMax"/>
        </c:scaling>
        <c:delete val="1"/>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crossAx val="705450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a:solidFill>
        <a:srgbClr val="8784C7">
          <a:lumMod val="75000"/>
        </a:srgbClr>
      </a:solidFill>
    </a:ln>
    <a:effectLst/>
  </c:spPr>
  <c:txPr>
    <a:bodyPr/>
    <a:lstStyle/>
    <a:p>
      <a:pPr>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504273504273504E-2"/>
          <c:y val="5.2034058656575212E-2"/>
          <c:w val="0.95299145299145294"/>
          <c:h val="0.7566754155730534"/>
        </c:manualLayout>
      </c:layout>
      <c:bar3DChart>
        <c:barDir val="col"/>
        <c:grouping val="clustered"/>
        <c:varyColors val="0"/>
        <c:ser>
          <c:idx val="0"/>
          <c:order val="0"/>
          <c:tx>
            <c:strRef>
              <c:f>Sheet1!$B$1</c:f>
              <c:strCache>
                <c:ptCount val="1"/>
                <c:pt idx="0">
                  <c:v>پیک 2</c:v>
                </c:pt>
              </c:strCache>
            </c:strRef>
          </c:tx>
          <c:spPr>
            <a:solidFill>
              <a:srgbClr val="009999"/>
            </a:solidFill>
            <a:ln>
              <a:solidFill>
                <a:srgbClr val="009999"/>
              </a:solidFill>
            </a:ln>
            <a:effectLst/>
            <a:sp3d>
              <a:contourClr>
                <a:srgbClr val="009999"/>
              </a:contourClr>
            </a:sp3d>
          </c:spPr>
          <c:invertIfNegative val="0"/>
          <c:dLbls>
            <c:dLbl>
              <c:idx val="0"/>
              <c:layout>
                <c:manualLayout>
                  <c:x val="-4.1536863966770889E-3"/>
                  <c:y val="0.1825396825396825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DFD-4C53-8656-0AD4B2DAE59E}"/>
                </c:ext>
              </c:extLst>
            </c:dLbl>
            <c:dLbl>
              <c:idx val="1"/>
              <c:layout>
                <c:manualLayout>
                  <c:x val="2.1367521367520585E-3"/>
                  <c:y val="8.6890702267263378E-2"/>
                </c:manualLayout>
              </c:layout>
              <c:spPr>
                <a:solidFill>
                  <a:schemeClr val="lt1"/>
                </a:solidFill>
                <a:ln w="12700" cap="flat" cmpd="sng" algn="ctr">
                  <a:solidFill>
                    <a:srgbClr val="009999"/>
                  </a:solidFill>
                  <a:prstDash val="solid"/>
                  <a:miter lim="800000"/>
                </a:ln>
                <a:effectLst/>
              </c:spPr>
              <c:txPr>
                <a:bodyPr rot="0" spcFirstLastPara="1" vertOverflow="ellipsis" vert="horz" wrap="square" lIns="38100" tIns="19050" rIns="38100" bIns="19050" anchor="ctr" anchorCtr="1">
                  <a:noAutofit/>
                </a:bodyPr>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5.7692307692307696E-2"/>
                      <c:h val="7.0444104134762639E-2"/>
                    </c:manualLayout>
                  </c15:layout>
                </c:ext>
                <c:ext xmlns:c16="http://schemas.microsoft.com/office/drawing/2014/chart" uri="{C3380CC4-5D6E-409C-BE32-E72D297353CC}">
                  <c16:uniqueId val="{00000001-DDFD-4C53-8656-0AD4B2DAE59E}"/>
                </c:ext>
              </c:extLst>
            </c:dLbl>
            <c:spPr>
              <a:solidFill>
                <a:schemeClr val="lt1"/>
              </a:solidFill>
              <a:ln w="12700" cap="flat" cmpd="sng" algn="ctr">
                <a:solidFill>
                  <a:srgbClr val="009999"/>
                </a:solidFill>
                <a:prstDash val="solid"/>
                <a:miter lim="800000"/>
              </a:ln>
              <a:effectLst/>
            </c:spPr>
            <c:txPr>
              <a:bodyPr rot="0" spcFirstLastPara="1" vertOverflow="ellipsis" vert="horz" wrap="square" lIns="38100" tIns="19050" rIns="38100" bIns="19050" anchor="ctr" anchorCtr="1">
                <a:spAutoFit/>
              </a:bodyPr>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میانگین روزانه درصد اشغال ماکزیمم ظرفیت تخت ویژه</c:v>
                </c:pt>
                <c:pt idx="1">
                  <c:v>میانگین روزانه درصد اشغال ماکزیمم ظرفیت تخت کل</c:v>
                </c:pt>
              </c:strCache>
            </c:strRef>
          </c:cat>
          <c:val>
            <c:numRef>
              <c:f>Sheet1!$B$2:$B$3</c:f>
              <c:numCache>
                <c:formatCode>General</c:formatCode>
                <c:ptCount val="2"/>
                <c:pt idx="0">
                  <c:v>48.3</c:v>
                </c:pt>
                <c:pt idx="1">
                  <c:v>14.3</c:v>
                </c:pt>
              </c:numCache>
            </c:numRef>
          </c:val>
          <c:extLst>
            <c:ext xmlns:c16="http://schemas.microsoft.com/office/drawing/2014/chart" uri="{C3380CC4-5D6E-409C-BE32-E72D297353CC}">
              <c16:uniqueId val="{00000002-DDFD-4C53-8656-0AD4B2DAE59E}"/>
            </c:ext>
          </c:extLst>
        </c:ser>
        <c:ser>
          <c:idx val="1"/>
          <c:order val="1"/>
          <c:tx>
            <c:strRef>
              <c:f>Sheet1!$C$1</c:f>
              <c:strCache>
                <c:ptCount val="1"/>
                <c:pt idx="0">
                  <c:v>پیک 3</c:v>
                </c:pt>
              </c:strCache>
            </c:strRef>
          </c:tx>
          <c:spPr>
            <a:solidFill>
              <a:srgbClr val="A8E2C5"/>
            </a:solidFill>
            <a:ln>
              <a:solidFill>
                <a:srgbClr val="A8E2C5"/>
              </a:solidFill>
            </a:ln>
            <a:effectLst/>
            <a:sp3d>
              <a:contourClr>
                <a:srgbClr val="A8E2C5"/>
              </a:contourClr>
            </a:sp3d>
          </c:spPr>
          <c:invertIfNegative val="0"/>
          <c:dLbls>
            <c:dLbl>
              <c:idx val="0"/>
              <c:layout>
                <c:manualLayout>
                  <c:x val="-2.3148148148148572E-3"/>
                  <c:y val="0.202380952380952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FD-4C53-8656-0AD4B2DAE59E}"/>
                </c:ext>
              </c:extLst>
            </c:dLbl>
            <c:dLbl>
              <c:idx val="1"/>
              <c:layout>
                <c:manualLayout>
                  <c:x val="-3.4397725007083934E-3"/>
                  <c:y val="0.1188388643390405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DFD-4C53-8656-0AD4B2DAE59E}"/>
                </c:ext>
              </c:extLst>
            </c:dLbl>
            <c:spPr>
              <a:solidFill>
                <a:schemeClr val="lt1"/>
              </a:solidFill>
              <a:ln w="12700" cap="flat" cmpd="sng" algn="ctr">
                <a:solidFill>
                  <a:srgbClr val="A8E2C5"/>
                </a:solidFill>
                <a:prstDash val="solid"/>
                <a:miter lim="800000"/>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میانگین روزانه درصد اشغال ماکزیمم ظرفیت تخت ویژه</c:v>
                </c:pt>
                <c:pt idx="1">
                  <c:v>میانگین روزانه درصد اشغال ماکزیمم ظرفیت تخت کل</c:v>
                </c:pt>
              </c:strCache>
            </c:strRef>
          </c:cat>
          <c:val>
            <c:numRef>
              <c:f>Sheet1!$C$2:$C$3</c:f>
              <c:numCache>
                <c:formatCode>General</c:formatCode>
                <c:ptCount val="2"/>
                <c:pt idx="0">
                  <c:v>66.2</c:v>
                </c:pt>
                <c:pt idx="1">
                  <c:v>21.7</c:v>
                </c:pt>
              </c:numCache>
            </c:numRef>
          </c:val>
          <c:extLst>
            <c:ext xmlns:c16="http://schemas.microsoft.com/office/drawing/2014/chart" uri="{C3380CC4-5D6E-409C-BE32-E72D297353CC}">
              <c16:uniqueId val="{00000005-DDFD-4C53-8656-0AD4B2DAE59E}"/>
            </c:ext>
          </c:extLst>
        </c:ser>
        <c:ser>
          <c:idx val="2"/>
          <c:order val="2"/>
          <c:tx>
            <c:strRef>
              <c:f>Sheet1!$D$1</c:f>
              <c:strCache>
                <c:ptCount val="1"/>
                <c:pt idx="0">
                  <c:v>پیک 4</c:v>
                </c:pt>
              </c:strCache>
            </c:strRef>
          </c:tx>
          <c:spPr>
            <a:solidFill>
              <a:srgbClr val="002060"/>
            </a:solidFill>
            <a:ln>
              <a:solidFill>
                <a:srgbClr val="002060"/>
              </a:solidFill>
            </a:ln>
            <a:effectLst/>
            <a:sp3d>
              <a:contourClr>
                <a:srgbClr val="002060"/>
              </a:contourClr>
            </a:sp3d>
          </c:spPr>
          <c:invertIfNegative val="0"/>
          <c:dLbls>
            <c:dLbl>
              <c:idx val="0"/>
              <c:layout>
                <c:manualLayout>
                  <c:x val="-7.6583184111331882E-3"/>
                  <c:y val="0.210317460317460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DFD-4C53-8656-0AD4B2DAE59E}"/>
                </c:ext>
              </c:extLst>
            </c:dLbl>
            <c:dLbl>
              <c:idx val="1"/>
              <c:layout>
                <c:manualLayout>
                  <c:x val="-2.3148148148148147E-3"/>
                  <c:y val="0.1190476190476190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DFD-4C53-8656-0AD4B2DAE59E}"/>
                </c:ext>
              </c:extLst>
            </c:dLbl>
            <c:spPr>
              <a:solidFill>
                <a:schemeClr val="lt1"/>
              </a:solidFill>
              <a:ln w="12700" cap="flat" cmpd="sng" algn="ctr">
                <a:solidFill>
                  <a:srgbClr val="002060"/>
                </a:solidFill>
                <a:prstDash val="solid"/>
                <a:miter lim="800000"/>
              </a:ln>
              <a:effectLst/>
            </c:spPr>
            <c:txPr>
              <a:bodyPr rot="0" spcFirstLastPara="1" vertOverflow="ellipsis" vert="horz" wrap="square" lIns="38100" tIns="19050" rIns="38100" bIns="19050" anchor="ctr" anchorCtr="1">
                <a:spAutoFit/>
              </a:bodyPr>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میانگین روزانه درصد اشغال ماکزیمم ظرفیت تخت ویژه</c:v>
                </c:pt>
                <c:pt idx="1">
                  <c:v>میانگین روزانه درصد اشغال ماکزیمم ظرفیت تخت کل</c:v>
                </c:pt>
              </c:strCache>
            </c:strRef>
          </c:cat>
          <c:val>
            <c:numRef>
              <c:f>Sheet1!$D$2:$D$3</c:f>
              <c:numCache>
                <c:formatCode>General</c:formatCode>
                <c:ptCount val="2"/>
                <c:pt idx="0">
                  <c:v>70.5</c:v>
                </c:pt>
                <c:pt idx="1">
                  <c:v>26.6</c:v>
                </c:pt>
              </c:numCache>
            </c:numRef>
          </c:val>
          <c:extLst>
            <c:ext xmlns:c16="http://schemas.microsoft.com/office/drawing/2014/chart" uri="{C3380CC4-5D6E-409C-BE32-E72D297353CC}">
              <c16:uniqueId val="{00000008-DDFD-4C53-8656-0AD4B2DAE59E}"/>
            </c:ext>
          </c:extLst>
        </c:ser>
        <c:ser>
          <c:idx val="3"/>
          <c:order val="3"/>
          <c:tx>
            <c:strRef>
              <c:f>Sheet1!$E$1</c:f>
              <c:strCache>
                <c:ptCount val="1"/>
                <c:pt idx="0">
                  <c:v>پیک 5 تا 15 مرداد</c:v>
                </c:pt>
              </c:strCache>
            </c:strRef>
          </c:tx>
          <c:spPr>
            <a:solidFill>
              <a:srgbClr val="FFCCFF"/>
            </a:solidFill>
            <a:ln>
              <a:noFill/>
            </a:ln>
            <a:effectLst/>
            <a:sp3d/>
          </c:spPr>
          <c:invertIfNegative val="0"/>
          <c:dLbls>
            <c:dLbl>
              <c:idx val="0"/>
              <c:layout>
                <c:manualLayout>
                  <c:x val="-4.4422524668492535E-3"/>
                  <c:y val="0.2048005188603803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D68-46FB-8A75-2133DB7B0B0F}"/>
                </c:ext>
              </c:extLst>
            </c:dLbl>
            <c:dLbl>
              <c:idx val="1"/>
              <c:layout>
                <c:manualLayout>
                  <c:x val="-3.3316893501369404E-3"/>
                  <c:y val="0.103803002710055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D68-46FB-8A75-2133DB7B0B0F}"/>
                </c:ext>
              </c:extLst>
            </c:dLbl>
            <c:spPr>
              <a:solidFill>
                <a:sysClr val="window" lastClr="FFFFFF"/>
              </a:solidFill>
              <a:ln w="12700" cap="flat" cmpd="sng" algn="ctr">
                <a:solidFill>
                  <a:srgbClr val="AD84C6"/>
                </a:solidFill>
                <a:prstDash val="solid"/>
                <a:miter lim="800000"/>
              </a:ln>
              <a:effectLst/>
            </c:spPr>
            <c:txPr>
              <a:bodyPr rot="0" spcFirstLastPara="1" vertOverflow="ellipsis" vert="horz" wrap="square" lIns="38100" tIns="19050" rIns="38100" bIns="19050" anchor="ctr" anchorCtr="1">
                <a:spAutoFit/>
              </a:bodyPr>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میانگین روزانه درصد اشغال ماکزیمم ظرفیت تخت ویژه</c:v>
                </c:pt>
                <c:pt idx="1">
                  <c:v>میانگین روزانه درصد اشغال ماکزیمم ظرفیت تخت کل</c:v>
                </c:pt>
              </c:strCache>
            </c:strRef>
          </c:cat>
          <c:val>
            <c:numRef>
              <c:f>Sheet1!$E$2:$E$3</c:f>
              <c:numCache>
                <c:formatCode>General</c:formatCode>
                <c:ptCount val="2"/>
                <c:pt idx="0">
                  <c:v>69.5</c:v>
                </c:pt>
                <c:pt idx="1">
                  <c:v>28</c:v>
                </c:pt>
              </c:numCache>
            </c:numRef>
          </c:val>
          <c:extLst>
            <c:ext xmlns:c16="http://schemas.microsoft.com/office/drawing/2014/chart" uri="{C3380CC4-5D6E-409C-BE32-E72D297353CC}">
              <c16:uniqueId val="{00000000-0D68-46FB-8A75-2133DB7B0B0F}"/>
            </c:ext>
          </c:extLst>
        </c:ser>
        <c:dLbls>
          <c:showLegendKey val="0"/>
          <c:showVal val="0"/>
          <c:showCatName val="0"/>
          <c:showSerName val="0"/>
          <c:showPercent val="0"/>
          <c:showBubbleSize val="0"/>
        </c:dLbls>
        <c:gapWidth val="150"/>
        <c:shape val="box"/>
        <c:axId val="1602389359"/>
        <c:axId val="1602380623"/>
        <c:axId val="0"/>
      </c:bar3DChart>
      <c:catAx>
        <c:axId val="160238935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B Titr" panose="00000700000000000000" pitchFamily="2" charset="-78"/>
              </a:defRPr>
            </a:pPr>
            <a:endParaRPr lang="en-US"/>
          </a:p>
        </c:txPr>
        <c:crossAx val="1602380623"/>
        <c:crosses val="autoZero"/>
        <c:auto val="1"/>
        <c:lblAlgn val="ctr"/>
        <c:lblOffset val="100"/>
        <c:noMultiLvlLbl val="0"/>
      </c:catAx>
      <c:valAx>
        <c:axId val="1602380623"/>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02389359"/>
        <c:crosses val="autoZero"/>
        <c:crossBetween val="between"/>
      </c:valAx>
      <c:spPr>
        <a:noFill/>
        <a:ln>
          <a:noFill/>
        </a:ln>
        <a:effectLst/>
      </c:spPr>
    </c:plotArea>
    <c:legend>
      <c:legendPos val="b"/>
      <c:layout>
        <c:manualLayout>
          <c:xMode val="edge"/>
          <c:yMode val="edge"/>
          <c:x val="0.84641165689021336"/>
          <c:y val="2.3934997539124393E-3"/>
          <c:w val="0.15358834310978658"/>
          <c:h val="0.42737280100661745"/>
        </c:manualLayout>
      </c:layout>
      <c:overlay val="0"/>
      <c:spPr>
        <a:noFill/>
        <a:ln>
          <a:solidFill>
            <a:srgbClr val="AD84C6"/>
          </a:solid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B Titr" panose="00000700000000000000" pitchFamily="2" charset="-78"/>
            </a:defRPr>
          </a:pPr>
          <a:endParaRPr lang="en-US"/>
        </a:p>
      </c:txPr>
    </c:legend>
    <c:plotVisOnly val="1"/>
    <c:dispBlanksAs val="gap"/>
    <c:showDLblsOverMax val="0"/>
  </c:chart>
  <c:spPr>
    <a:noFill/>
    <a:ln>
      <a:solidFill>
        <a:srgbClr val="6F8183">
          <a:lumMod val="75000"/>
        </a:srgbClr>
      </a:solidFill>
    </a:ln>
    <a:effectLst/>
  </c:spPr>
  <c:txPr>
    <a:bodyPr/>
    <a:lstStyle/>
    <a:p>
      <a:pPr>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4256145066940102E-2"/>
          <c:y val="4.0464323037958258E-2"/>
          <c:w val="0.97148770986611976"/>
          <c:h val="0.7835219544296993"/>
        </c:manualLayout>
      </c:layout>
      <c:barChart>
        <c:barDir val="col"/>
        <c:grouping val="clustered"/>
        <c:varyColors val="0"/>
        <c:ser>
          <c:idx val="0"/>
          <c:order val="0"/>
          <c:tx>
            <c:strRef>
              <c:f>Sheet1!$B$1</c:f>
              <c:strCache>
                <c:ptCount val="1"/>
                <c:pt idx="0">
                  <c:v>موج 2</c:v>
                </c:pt>
              </c:strCache>
            </c:strRef>
          </c:tx>
          <c:spPr>
            <a:solidFill>
              <a:srgbClr val="33CCCC"/>
            </a:solidFill>
            <a:ln>
              <a:solidFill>
                <a:srgbClr val="FFCCFF"/>
              </a:solidFill>
            </a:ln>
            <a:effectLst/>
            <a:sp3d>
              <a:contourClr>
                <a:srgbClr val="00B0F0"/>
              </a:contourClr>
            </a:sp3d>
          </c:spPr>
          <c:invertIfNegative val="0"/>
          <c:dPt>
            <c:idx val="0"/>
            <c:invertIfNegative val="0"/>
            <c:bubble3D val="0"/>
            <c:spPr>
              <a:solidFill>
                <a:srgbClr val="009999"/>
              </a:solidFill>
              <a:ln>
                <a:solidFill>
                  <a:srgbClr val="FFCCFF"/>
                </a:solidFill>
              </a:ln>
              <a:effectLst/>
              <a:sp3d>
                <a:contourClr>
                  <a:srgbClr val="00B0F0"/>
                </a:contourClr>
              </a:sp3d>
            </c:spPr>
            <c:extLst>
              <c:ext xmlns:c16="http://schemas.microsoft.com/office/drawing/2014/chart" uri="{C3380CC4-5D6E-409C-BE32-E72D297353CC}">
                <c16:uniqueId val="{00000001-C7E9-400A-81A8-783E87AF157A}"/>
              </c:ext>
            </c:extLst>
          </c:dPt>
          <c:dPt>
            <c:idx val="1"/>
            <c:invertIfNegative val="0"/>
            <c:bubble3D val="0"/>
            <c:spPr>
              <a:solidFill>
                <a:srgbClr val="A8E2C5"/>
              </a:solidFill>
              <a:ln>
                <a:solidFill>
                  <a:srgbClr val="A8E2C5"/>
                </a:solidFill>
              </a:ln>
              <a:effectLst/>
              <a:sp3d>
                <a:contourClr>
                  <a:srgbClr val="00B0F0"/>
                </a:contourClr>
              </a:sp3d>
            </c:spPr>
            <c:extLst>
              <c:ext xmlns:c16="http://schemas.microsoft.com/office/drawing/2014/chart" uri="{C3380CC4-5D6E-409C-BE32-E72D297353CC}">
                <c16:uniqueId val="{00000003-C7E9-400A-81A8-783E87AF157A}"/>
              </c:ext>
            </c:extLst>
          </c:dPt>
          <c:dPt>
            <c:idx val="2"/>
            <c:invertIfNegative val="0"/>
            <c:bubble3D val="0"/>
            <c:spPr>
              <a:solidFill>
                <a:srgbClr val="002060"/>
              </a:solidFill>
              <a:ln>
                <a:solidFill>
                  <a:srgbClr val="FFCCFF"/>
                </a:solidFill>
              </a:ln>
              <a:effectLst/>
              <a:sp3d>
                <a:contourClr>
                  <a:srgbClr val="00B0F0"/>
                </a:contourClr>
              </a:sp3d>
            </c:spPr>
            <c:extLst>
              <c:ext xmlns:c16="http://schemas.microsoft.com/office/drawing/2014/chart" uri="{C3380CC4-5D6E-409C-BE32-E72D297353CC}">
                <c16:uniqueId val="{00000005-C7E9-400A-81A8-783E87AF157A}"/>
              </c:ext>
            </c:extLst>
          </c:dPt>
          <c:dPt>
            <c:idx val="3"/>
            <c:invertIfNegative val="0"/>
            <c:bubble3D val="0"/>
            <c:spPr>
              <a:solidFill>
                <a:srgbClr val="FFCCFF"/>
              </a:solidFill>
              <a:ln>
                <a:solidFill>
                  <a:srgbClr val="FFCCFF"/>
                </a:solidFill>
              </a:ln>
              <a:effectLst/>
              <a:sp3d>
                <a:contourClr>
                  <a:srgbClr val="00B0F0"/>
                </a:contourClr>
              </a:sp3d>
            </c:spPr>
            <c:extLst>
              <c:ext xmlns:c16="http://schemas.microsoft.com/office/drawing/2014/chart" uri="{C3380CC4-5D6E-409C-BE32-E72D297353CC}">
                <c16:uniqueId val="{00000006-E58D-4AE9-A877-EEB3C832F715}"/>
              </c:ext>
            </c:extLst>
          </c:dPt>
          <c:dLbls>
            <c:dLbl>
              <c:idx val="0"/>
              <c:layout>
                <c:manualLayout>
                  <c:x val="2.0579101535487549E-3"/>
                  <c:y val="0.21923934027493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E9-400A-81A8-783E87AF157A}"/>
                </c:ext>
              </c:extLst>
            </c:dLbl>
            <c:dLbl>
              <c:idx val="1"/>
              <c:layout>
                <c:manualLayout>
                  <c:x val="0"/>
                  <c:y val="0.3131991051454138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7E9-400A-81A8-783E87AF157A}"/>
                </c:ext>
              </c:extLst>
            </c:dLbl>
            <c:dLbl>
              <c:idx val="2"/>
              <c:layout>
                <c:manualLayout>
                  <c:x val="3.9920159680638719E-3"/>
                  <c:y val="0.18791946308724833"/>
                </c:manualLayout>
              </c:layout>
              <c:spPr>
                <a:solidFill>
                  <a:schemeClr val="lt1"/>
                </a:solidFill>
                <a:ln w="12700" cap="flat" cmpd="sng" algn="ctr">
                  <a:solidFill>
                    <a:srgbClr val="002060"/>
                  </a:solidFill>
                  <a:prstDash val="solid"/>
                  <a:miter lim="800000"/>
                </a:ln>
                <a:effectLst/>
              </c:spPr>
              <c:txPr>
                <a:bodyPr rot="0" spcFirstLastPara="1" vertOverflow="ellipsis" vert="horz" wrap="square" lIns="38100" tIns="19050" rIns="38100" bIns="19050" anchor="ctr" anchorCtr="1">
                  <a:spAutoFit/>
                </a:bodyPr>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7E9-400A-81A8-783E87AF157A}"/>
                </c:ext>
              </c:extLst>
            </c:dLbl>
            <c:dLbl>
              <c:idx val="3"/>
              <c:layout>
                <c:manualLayout>
                  <c:x val="1.0943580499987204E-3"/>
                  <c:y val="0.17199384884990965"/>
                </c:manualLayout>
              </c:layout>
              <c:spPr>
                <a:solidFill>
                  <a:schemeClr val="lt1"/>
                </a:solidFill>
                <a:ln w="12700" cap="flat" cmpd="sng" algn="ctr">
                  <a:solidFill>
                    <a:srgbClr val="009999"/>
                  </a:solidFill>
                  <a:prstDash val="solid"/>
                  <a:miter lim="800000"/>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58D-4AE9-A877-EEB3C832F715}"/>
                </c:ext>
              </c:extLst>
            </c:dLbl>
            <c:spPr>
              <a:solidFill>
                <a:schemeClr val="lt1"/>
              </a:solidFill>
              <a:ln w="12700" cap="flat" cmpd="sng" algn="ctr">
                <a:solidFill>
                  <a:srgbClr val="009999"/>
                </a:solidFill>
                <a:prstDash val="solid"/>
                <a:miter lim="800000"/>
              </a:ln>
              <a:effectLst/>
            </c:spPr>
            <c:txPr>
              <a:bodyPr rot="0" spcFirstLastPara="1" vertOverflow="ellipsis" vert="horz" wrap="square" lIns="38100" tIns="19050" rIns="38100" bIns="19050" anchor="ctr" anchorCtr="1">
                <a:spAutoFit/>
              </a:bodyPr>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پیک 2</c:v>
                </c:pt>
                <c:pt idx="1">
                  <c:v>پیک 3</c:v>
                </c:pt>
                <c:pt idx="2">
                  <c:v>پیک 4</c:v>
                </c:pt>
                <c:pt idx="3">
                  <c:v>پیک 5 (تا 15 مرداد)</c:v>
                </c:pt>
              </c:strCache>
            </c:strRef>
          </c:cat>
          <c:val>
            <c:numRef>
              <c:f>Sheet1!$B$2:$B$5</c:f>
              <c:numCache>
                <c:formatCode>General</c:formatCode>
                <c:ptCount val="4"/>
                <c:pt idx="0">
                  <c:v>13.3</c:v>
                </c:pt>
                <c:pt idx="1">
                  <c:v>14.8</c:v>
                </c:pt>
                <c:pt idx="2">
                  <c:v>8.5</c:v>
                </c:pt>
                <c:pt idx="3">
                  <c:v>7.2</c:v>
                </c:pt>
              </c:numCache>
            </c:numRef>
          </c:val>
          <c:extLst>
            <c:ext xmlns:c16="http://schemas.microsoft.com/office/drawing/2014/chart" uri="{C3380CC4-5D6E-409C-BE32-E72D297353CC}">
              <c16:uniqueId val="{00000006-C7E9-400A-81A8-783E87AF157A}"/>
            </c:ext>
          </c:extLst>
        </c:ser>
        <c:dLbls>
          <c:showLegendKey val="0"/>
          <c:showVal val="0"/>
          <c:showCatName val="0"/>
          <c:showSerName val="0"/>
          <c:showPercent val="0"/>
          <c:showBubbleSize val="0"/>
        </c:dLbls>
        <c:gapWidth val="150"/>
        <c:axId val="1602389359"/>
        <c:axId val="1602380623"/>
      </c:barChart>
      <c:catAx>
        <c:axId val="1602389359"/>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B Titr" panose="00000700000000000000" pitchFamily="2" charset="-78"/>
              </a:defRPr>
            </a:pPr>
            <a:endParaRPr lang="en-US"/>
          </a:p>
        </c:txPr>
        <c:crossAx val="1602380623"/>
        <c:crosses val="autoZero"/>
        <c:auto val="1"/>
        <c:lblAlgn val="ctr"/>
        <c:lblOffset val="100"/>
        <c:noMultiLvlLbl val="0"/>
      </c:catAx>
      <c:valAx>
        <c:axId val="1602380623"/>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602389359"/>
        <c:crosses val="autoZero"/>
        <c:crossBetween val="between"/>
      </c:valAx>
      <c:spPr>
        <a:noFill/>
        <a:ln>
          <a:noFill/>
        </a:ln>
        <a:effectLst/>
      </c:spPr>
    </c:plotArea>
    <c:plotVisOnly val="1"/>
    <c:dispBlanksAs val="gap"/>
    <c:showDLblsOverMax val="0"/>
  </c:chart>
  <c:spPr>
    <a:noFill/>
    <a:ln>
      <a:solidFill>
        <a:srgbClr val="6F8183">
          <a:lumMod val="75000"/>
        </a:srgbClr>
      </a:solidFill>
    </a:ln>
    <a:effectLst/>
  </c:spPr>
  <c:txPr>
    <a:bodyPr/>
    <a:lstStyle/>
    <a:p>
      <a:pPr>
        <a:defRPr/>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4256145066940102E-2"/>
          <c:y val="4.0464323037958258E-2"/>
          <c:w val="0.97148770986611976"/>
          <c:h val="0.7835219544296993"/>
        </c:manualLayout>
      </c:layout>
      <c:barChart>
        <c:barDir val="col"/>
        <c:grouping val="clustered"/>
        <c:varyColors val="0"/>
        <c:ser>
          <c:idx val="0"/>
          <c:order val="0"/>
          <c:tx>
            <c:strRef>
              <c:f>Sheet1!$B$1</c:f>
              <c:strCache>
                <c:ptCount val="1"/>
                <c:pt idx="0">
                  <c:v>موج 2</c:v>
                </c:pt>
              </c:strCache>
            </c:strRef>
          </c:tx>
          <c:spPr>
            <a:solidFill>
              <a:srgbClr val="33CCCC"/>
            </a:solidFill>
            <a:ln>
              <a:solidFill>
                <a:srgbClr val="33CCCC"/>
              </a:solidFill>
            </a:ln>
            <a:effectLst/>
            <a:sp3d>
              <a:contourClr>
                <a:srgbClr val="00B0F0"/>
              </a:contourClr>
            </a:sp3d>
          </c:spPr>
          <c:invertIfNegative val="0"/>
          <c:dPt>
            <c:idx val="0"/>
            <c:invertIfNegative val="0"/>
            <c:bubble3D val="0"/>
            <c:spPr>
              <a:solidFill>
                <a:srgbClr val="009999"/>
              </a:solidFill>
              <a:ln>
                <a:solidFill>
                  <a:srgbClr val="009999"/>
                </a:solidFill>
              </a:ln>
              <a:effectLst/>
              <a:sp3d>
                <a:contourClr>
                  <a:srgbClr val="00B0F0"/>
                </a:contourClr>
              </a:sp3d>
            </c:spPr>
            <c:extLst>
              <c:ext xmlns:c16="http://schemas.microsoft.com/office/drawing/2014/chart" uri="{C3380CC4-5D6E-409C-BE32-E72D297353CC}">
                <c16:uniqueId val="{00000001-C7E9-400A-81A8-783E87AF157A}"/>
              </c:ext>
            </c:extLst>
          </c:dPt>
          <c:dPt>
            <c:idx val="1"/>
            <c:invertIfNegative val="0"/>
            <c:bubble3D val="0"/>
            <c:spPr>
              <a:solidFill>
                <a:srgbClr val="A8E2C5"/>
              </a:solidFill>
              <a:ln>
                <a:solidFill>
                  <a:srgbClr val="A8E2C5"/>
                </a:solidFill>
              </a:ln>
              <a:effectLst/>
              <a:sp3d>
                <a:contourClr>
                  <a:srgbClr val="00B0F0"/>
                </a:contourClr>
              </a:sp3d>
            </c:spPr>
            <c:extLst>
              <c:ext xmlns:c16="http://schemas.microsoft.com/office/drawing/2014/chart" uri="{C3380CC4-5D6E-409C-BE32-E72D297353CC}">
                <c16:uniqueId val="{00000003-C7E9-400A-81A8-783E87AF157A}"/>
              </c:ext>
            </c:extLst>
          </c:dPt>
          <c:dPt>
            <c:idx val="2"/>
            <c:invertIfNegative val="0"/>
            <c:bubble3D val="0"/>
            <c:spPr>
              <a:solidFill>
                <a:srgbClr val="002060"/>
              </a:solidFill>
              <a:ln>
                <a:solidFill>
                  <a:srgbClr val="002060"/>
                </a:solidFill>
              </a:ln>
              <a:effectLst/>
              <a:sp3d>
                <a:contourClr>
                  <a:srgbClr val="00B0F0"/>
                </a:contourClr>
              </a:sp3d>
            </c:spPr>
            <c:extLst>
              <c:ext xmlns:c16="http://schemas.microsoft.com/office/drawing/2014/chart" uri="{C3380CC4-5D6E-409C-BE32-E72D297353CC}">
                <c16:uniqueId val="{00000005-C7E9-400A-81A8-783E87AF157A}"/>
              </c:ext>
            </c:extLst>
          </c:dPt>
          <c:dPt>
            <c:idx val="3"/>
            <c:invertIfNegative val="0"/>
            <c:bubble3D val="0"/>
            <c:spPr>
              <a:solidFill>
                <a:srgbClr val="FFCCFF"/>
              </a:solidFill>
              <a:ln>
                <a:solidFill>
                  <a:srgbClr val="FFCCFF"/>
                </a:solidFill>
              </a:ln>
              <a:effectLst/>
              <a:sp3d>
                <a:contourClr>
                  <a:srgbClr val="00B0F0"/>
                </a:contourClr>
              </a:sp3d>
            </c:spPr>
            <c:extLst>
              <c:ext xmlns:c16="http://schemas.microsoft.com/office/drawing/2014/chart" uri="{C3380CC4-5D6E-409C-BE32-E72D297353CC}">
                <c16:uniqueId val="{00000006-5991-42DD-8587-109DAC6E00E8}"/>
              </c:ext>
            </c:extLst>
          </c:dPt>
          <c:dLbls>
            <c:dLbl>
              <c:idx val="0"/>
              <c:layout>
                <c:manualLayout>
                  <c:x val="-9.9800399201596807E-3"/>
                  <c:y val="0.2192393736017897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E9-400A-81A8-783E87AF157A}"/>
                </c:ext>
              </c:extLst>
            </c:dLbl>
            <c:dLbl>
              <c:idx val="1"/>
              <c:layout>
                <c:manualLayout>
                  <c:x val="0"/>
                  <c:y val="0.3131991051454138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7E9-400A-81A8-783E87AF157A}"/>
                </c:ext>
              </c:extLst>
            </c:dLbl>
            <c:dLbl>
              <c:idx val="2"/>
              <c:layout>
                <c:manualLayout>
                  <c:x val="3.9920159680638719E-3"/>
                  <c:y val="0.18791946308724833"/>
                </c:manualLayout>
              </c:layout>
              <c:spPr>
                <a:solidFill>
                  <a:schemeClr val="lt1"/>
                </a:solidFill>
                <a:ln w="12700" cap="flat" cmpd="sng" algn="ctr">
                  <a:solidFill>
                    <a:srgbClr val="002060"/>
                  </a:solidFill>
                  <a:prstDash val="solid"/>
                  <a:miter lim="800000"/>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7E9-400A-81A8-783E87AF157A}"/>
                </c:ext>
              </c:extLst>
            </c:dLbl>
            <c:dLbl>
              <c:idx val="3"/>
              <c:layout>
                <c:manualLayout>
                  <c:x val="-1.0398145356759262E-16"/>
                  <c:y val="0.1074236509661784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991-42DD-8587-109DAC6E00E8}"/>
                </c:ext>
              </c:extLst>
            </c:dLbl>
            <c:spPr>
              <a:solidFill>
                <a:schemeClr val="lt1"/>
              </a:solidFill>
              <a:ln w="12700" cap="flat" cmpd="sng" algn="ctr">
                <a:solidFill>
                  <a:srgbClr val="009999"/>
                </a:solidFill>
                <a:prstDash val="solid"/>
                <a:miter lim="800000"/>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پیک 2</c:v>
                </c:pt>
                <c:pt idx="1">
                  <c:v>پیک 3</c:v>
                </c:pt>
                <c:pt idx="2">
                  <c:v>پیک 4</c:v>
                </c:pt>
                <c:pt idx="3">
                  <c:v>پیک 5 تا 15 مرداد</c:v>
                </c:pt>
              </c:strCache>
            </c:strRef>
          </c:cat>
          <c:val>
            <c:numRef>
              <c:f>Sheet1!$B$2:$B$5</c:f>
              <c:numCache>
                <c:formatCode>General</c:formatCode>
                <c:ptCount val="4"/>
                <c:pt idx="0">
                  <c:v>2.4</c:v>
                </c:pt>
                <c:pt idx="1">
                  <c:v>3</c:v>
                </c:pt>
                <c:pt idx="2">
                  <c:v>1.6</c:v>
                </c:pt>
                <c:pt idx="3">
                  <c:v>1.1000000000000001</c:v>
                </c:pt>
              </c:numCache>
            </c:numRef>
          </c:val>
          <c:extLst>
            <c:ext xmlns:c16="http://schemas.microsoft.com/office/drawing/2014/chart" uri="{C3380CC4-5D6E-409C-BE32-E72D297353CC}">
              <c16:uniqueId val="{00000006-C7E9-400A-81A8-783E87AF157A}"/>
            </c:ext>
          </c:extLst>
        </c:ser>
        <c:dLbls>
          <c:showLegendKey val="0"/>
          <c:showVal val="0"/>
          <c:showCatName val="0"/>
          <c:showSerName val="0"/>
          <c:showPercent val="0"/>
          <c:showBubbleSize val="0"/>
        </c:dLbls>
        <c:gapWidth val="150"/>
        <c:axId val="1602389359"/>
        <c:axId val="1602380623"/>
      </c:barChart>
      <c:catAx>
        <c:axId val="1602389359"/>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B Titr" panose="00000700000000000000" pitchFamily="2" charset="-78"/>
              </a:defRPr>
            </a:pPr>
            <a:endParaRPr lang="en-US"/>
          </a:p>
        </c:txPr>
        <c:crossAx val="1602380623"/>
        <c:crosses val="autoZero"/>
        <c:auto val="1"/>
        <c:lblAlgn val="ctr"/>
        <c:lblOffset val="100"/>
        <c:noMultiLvlLbl val="0"/>
      </c:catAx>
      <c:valAx>
        <c:axId val="1602380623"/>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602389359"/>
        <c:crosses val="autoZero"/>
        <c:crossBetween val="between"/>
      </c:valAx>
      <c:spPr>
        <a:noFill/>
        <a:ln>
          <a:noFill/>
        </a:ln>
        <a:effectLst/>
      </c:spPr>
    </c:plotArea>
    <c:plotVisOnly val="1"/>
    <c:dispBlanksAs val="gap"/>
    <c:showDLblsOverMax val="0"/>
  </c:chart>
  <c:spPr>
    <a:noFill/>
    <a:ln>
      <a:solidFill>
        <a:srgbClr val="6F8183">
          <a:lumMod val="75000"/>
        </a:srgbClr>
      </a:solidFill>
    </a:ln>
    <a:effectLst/>
  </c:spPr>
  <c:txPr>
    <a:bodyPr/>
    <a:lstStyle/>
    <a:p>
      <a:pPr>
        <a:defRPr/>
      </a:pPr>
      <a:endParaRPr lang="en-U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1568627450980392E-2"/>
          <c:y val="2.9085530737433158E-2"/>
          <c:w val="0.95686274509803926"/>
          <c:h val="0.71608443001726185"/>
        </c:manualLayout>
      </c:layout>
      <c:bar3DChart>
        <c:barDir val="col"/>
        <c:grouping val="clustered"/>
        <c:varyColors val="0"/>
        <c:ser>
          <c:idx val="0"/>
          <c:order val="0"/>
          <c:tx>
            <c:strRef>
              <c:f>Sheet1!$B$1</c:f>
              <c:strCache>
                <c:ptCount val="1"/>
                <c:pt idx="0">
                  <c:v>پیک 2</c:v>
                </c:pt>
              </c:strCache>
            </c:strRef>
          </c:tx>
          <c:spPr>
            <a:solidFill>
              <a:srgbClr val="009999"/>
            </a:solidFill>
            <a:ln>
              <a:solidFill>
                <a:srgbClr val="009999"/>
              </a:solidFill>
            </a:ln>
            <a:effectLst/>
            <a:sp3d>
              <a:contourClr>
                <a:srgbClr val="009999"/>
              </a:contourClr>
            </a:sp3d>
          </c:spPr>
          <c:invertIfNegative val="0"/>
          <c:dLbls>
            <c:dLbl>
              <c:idx val="0"/>
              <c:layout>
                <c:manualLayout>
                  <c:x val="-9.8038970693350332E-3"/>
                  <c:y val="0.13541968382236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6D-421D-9C2C-1EEB1B88C9EA}"/>
                </c:ext>
              </c:extLst>
            </c:dLbl>
            <c:dLbl>
              <c:idx val="1"/>
              <c:layout>
                <c:manualLayout>
                  <c:x val="0"/>
                  <c:y val="0.1190476190476190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6D-421D-9C2C-1EEB1B88C9EA}"/>
                </c:ext>
              </c:extLst>
            </c:dLbl>
            <c:spPr>
              <a:solidFill>
                <a:schemeClr val="lt1"/>
              </a:solidFill>
              <a:ln w="12700" cap="flat" cmpd="sng" algn="ctr">
                <a:solidFill>
                  <a:srgbClr val="009999"/>
                </a:solidFill>
                <a:prstDash val="solid"/>
                <a:miter lim="800000"/>
              </a:ln>
              <a:effectLst/>
            </c:spPr>
            <c:txPr>
              <a:bodyPr rot="0" spcFirstLastPara="1" vertOverflow="ellipsis" vert="horz" wrap="square" lIns="38100" tIns="19050" rIns="38100" bIns="19050" anchor="ctr" anchorCtr="1">
                <a:spAutoFit/>
              </a:bodyPr>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درصد انتوباسیون در کل بیماران بستری </c:v>
                </c:pt>
                <c:pt idx="1">
                  <c:v>درصد انتوباسیون در بیماران بستری بخش ویژه </c:v>
                </c:pt>
              </c:strCache>
            </c:strRef>
          </c:cat>
          <c:val>
            <c:numRef>
              <c:f>Sheet1!$B$2:$B$3</c:f>
              <c:numCache>
                <c:formatCode>General</c:formatCode>
                <c:ptCount val="2"/>
                <c:pt idx="0">
                  <c:v>9</c:v>
                </c:pt>
                <c:pt idx="1">
                  <c:v>39</c:v>
                </c:pt>
              </c:numCache>
            </c:numRef>
          </c:val>
          <c:extLst>
            <c:ext xmlns:c16="http://schemas.microsoft.com/office/drawing/2014/chart" uri="{C3380CC4-5D6E-409C-BE32-E72D297353CC}">
              <c16:uniqueId val="{00000002-276D-421D-9C2C-1EEB1B88C9EA}"/>
            </c:ext>
          </c:extLst>
        </c:ser>
        <c:ser>
          <c:idx val="1"/>
          <c:order val="1"/>
          <c:tx>
            <c:strRef>
              <c:f>Sheet1!$C$1</c:f>
              <c:strCache>
                <c:ptCount val="1"/>
                <c:pt idx="0">
                  <c:v>پیک 3</c:v>
                </c:pt>
              </c:strCache>
            </c:strRef>
          </c:tx>
          <c:spPr>
            <a:solidFill>
              <a:srgbClr val="A8E2C5"/>
            </a:solidFill>
            <a:ln>
              <a:solidFill>
                <a:srgbClr val="A8E2C5"/>
              </a:solidFill>
            </a:ln>
            <a:effectLst/>
            <a:sp3d>
              <a:contourClr>
                <a:srgbClr val="A8E2C5"/>
              </a:contourClr>
            </a:sp3d>
          </c:spPr>
          <c:invertIfNegative val="0"/>
          <c:dLbls>
            <c:dLbl>
              <c:idx val="0"/>
              <c:layout>
                <c:manualLayout>
                  <c:x val="-3.5402192373012195E-4"/>
                  <c:y val="0.1151996657857214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76D-421D-9C2C-1EEB1B88C9EA}"/>
                </c:ext>
              </c:extLst>
            </c:dLbl>
            <c:dLbl>
              <c:idx val="1"/>
              <c:layout>
                <c:manualLayout>
                  <c:x val="6.9444444444444441E-3"/>
                  <c:y val="0.11904761904761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76D-421D-9C2C-1EEB1B88C9EA}"/>
                </c:ext>
              </c:extLst>
            </c:dLbl>
            <c:spPr>
              <a:solidFill>
                <a:schemeClr val="lt1"/>
              </a:solidFill>
              <a:ln w="12700" cap="flat" cmpd="sng" algn="ctr">
                <a:solidFill>
                  <a:schemeClr val="accent6"/>
                </a:solidFill>
                <a:prstDash val="solid"/>
                <a:miter lim="800000"/>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درصد انتوباسیون در کل بیماران بستری </c:v>
                </c:pt>
                <c:pt idx="1">
                  <c:v>درصد انتوباسیون در بیماران بستری بخش ویژه </c:v>
                </c:pt>
              </c:strCache>
            </c:strRef>
          </c:cat>
          <c:val>
            <c:numRef>
              <c:f>Sheet1!$C$2:$C$3</c:f>
              <c:numCache>
                <c:formatCode>General</c:formatCode>
                <c:ptCount val="2"/>
                <c:pt idx="0">
                  <c:v>8.6</c:v>
                </c:pt>
                <c:pt idx="1">
                  <c:v>36</c:v>
                </c:pt>
              </c:numCache>
            </c:numRef>
          </c:val>
          <c:extLst>
            <c:ext xmlns:c16="http://schemas.microsoft.com/office/drawing/2014/chart" uri="{C3380CC4-5D6E-409C-BE32-E72D297353CC}">
              <c16:uniqueId val="{00000005-276D-421D-9C2C-1EEB1B88C9EA}"/>
            </c:ext>
          </c:extLst>
        </c:ser>
        <c:ser>
          <c:idx val="2"/>
          <c:order val="2"/>
          <c:tx>
            <c:strRef>
              <c:f>Sheet1!$D$1</c:f>
              <c:strCache>
                <c:ptCount val="1"/>
                <c:pt idx="0">
                  <c:v>پیک 4</c:v>
                </c:pt>
              </c:strCache>
            </c:strRef>
          </c:tx>
          <c:spPr>
            <a:solidFill>
              <a:srgbClr val="002060"/>
            </a:solidFill>
            <a:ln>
              <a:solidFill>
                <a:srgbClr val="002060"/>
              </a:solidFill>
            </a:ln>
            <a:effectLst/>
            <a:sp3d>
              <a:contourClr>
                <a:srgbClr val="002060"/>
              </a:contourClr>
            </a:sp3d>
          </c:spPr>
          <c:invertIfNegative val="0"/>
          <c:dLbls>
            <c:dLbl>
              <c:idx val="0"/>
              <c:layout>
                <c:manualLayout>
                  <c:x val="-2.1241315423807319E-3"/>
                  <c:y val="9.59851843754320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76D-421D-9C2C-1EEB1B88C9EA}"/>
                </c:ext>
              </c:extLst>
            </c:dLbl>
            <c:dLbl>
              <c:idx val="1"/>
              <c:layout>
                <c:manualLayout>
                  <c:x val="-2.3148148148148147E-3"/>
                  <c:y val="0.1190476190476190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76D-421D-9C2C-1EEB1B88C9EA}"/>
                </c:ext>
              </c:extLst>
            </c:dLbl>
            <c:spPr>
              <a:solidFill>
                <a:schemeClr val="lt1"/>
              </a:solidFill>
              <a:ln w="12700" cap="flat" cmpd="sng" algn="ctr">
                <a:solidFill>
                  <a:srgbClr val="002060"/>
                </a:solidFill>
                <a:prstDash val="solid"/>
                <a:miter lim="800000"/>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درصد انتوباسیون در کل بیماران بستری </c:v>
                </c:pt>
                <c:pt idx="1">
                  <c:v>درصد انتوباسیون در بیماران بستری بخش ویژه </c:v>
                </c:pt>
              </c:strCache>
            </c:strRef>
          </c:cat>
          <c:val>
            <c:numRef>
              <c:f>Sheet1!$D$2:$D$3</c:f>
              <c:numCache>
                <c:formatCode>General</c:formatCode>
                <c:ptCount val="2"/>
                <c:pt idx="0">
                  <c:v>5.9</c:v>
                </c:pt>
                <c:pt idx="1">
                  <c:v>20.5</c:v>
                </c:pt>
              </c:numCache>
            </c:numRef>
          </c:val>
          <c:extLst>
            <c:ext xmlns:c16="http://schemas.microsoft.com/office/drawing/2014/chart" uri="{C3380CC4-5D6E-409C-BE32-E72D297353CC}">
              <c16:uniqueId val="{00000008-276D-421D-9C2C-1EEB1B88C9EA}"/>
            </c:ext>
          </c:extLst>
        </c:ser>
        <c:ser>
          <c:idx val="3"/>
          <c:order val="3"/>
          <c:tx>
            <c:strRef>
              <c:f>Sheet1!$E$1</c:f>
              <c:strCache>
                <c:ptCount val="1"/>
                <c:pt idx="0">
                  <c:v>پیک 5 تا 15 مرداد</c:v>
                </c:pt>
              </c:strCache>
            </c:strRef>
          </c:tx>
          <c:spPr>
            <a:solidFill>
              <a:srgbClr val="FFCCFF"/>
            </a:solidFill>
            <a:ln>
              <a:solidFill>
                <a:srgbClr val="FFCCFF"/>
              </a:solidFill>
            </a:ln>
            <a:effectLst/>
            <a:sp3d>
              <a:contourClr>
                <a:srgbClr val="FFCCFF"/>
              </a:contourClr>
            </a:sp3d>
          </c:spPr>
          <c:invertIfNegative val="0"/>
          <c:dLbls>
            <c:dLbl>
              <c:idx val="0"/>
              <c:layout>
                <c:manualLayout>
                  <c:x val="0"/>
                  <c:y val="8.17669287230361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EFF-4239-8B7D-50591335A2A0}"/>
                </c:ext>
              </c:extLst>
            </c:dLbl>
            <c:dLbl>
              <c:idx val="1"/>
              <c:layout>
                <c:manualLayout>
                  <c:x val="-9.9755525582604899E-17"/>
                  <c:y val="0.1544486431435127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EFF-4239-8B7D-50591335A2A0}"/>
                </c:ext>
              </c:extLst>
            </c:dLbl>
            <c:spPr>
              <a:solidFill>
                <a:sysClr val="window" lastClr="FFFFFF"/>
              </a:solidFill>
              <a:ln w="12700" cap="flat" cmpd="sng" algn="ctr">
                <a:solidFill>
                  <a:srgbClr val="AD84C6"/>
                </a:solidFill>
                <a:prstDash val="solid"/>
                <a:miter lim="800000"/>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درصد انتوباسیون در کل بیماران بستری </c:v>
                </c:pt>
                <c:pt idx="1">
                  <c:v>درصد انتوباسیون در بیماران بستری بخش ویژه </c:v>
                </c:pt>
              </c:strCache>
            </c:strRef>
          </c:cat>
          <c:val>
            <c:numRef>
              <c:f>Sheet1!$E$2:$E$3</c:f>
              <c:numCache>
                <c:formatCode>General</c:formatCode>
                <c:ptCount val="2"/>
                <c:pt idx="0">
                  <c:v>4.8</c:v>
                </c:pt>
                <c:pt idx="1">
                  <c:v>25</c:v>
                </c:pt>
              </c:numCache>
            </c:numRef>
          </c:val>
          <c:extLst>
            <c:ext xmlns:c16="http://schemas.microsoft.com/office/drawing/2014/chart" uri="{C3380CC4-5D6E-409C-BE32-E72D297353CC}">
              <c16:uniqueId val="{00000000-2EFF-4239-8B7D-50591335A2A0}"/>
            </c:ext>
          </c:extLst>
        </c:ser>
        <c:dLbls>
          <c:showLegendKey val="0"/>
          <c:showVal val="0"/>
          <c:showCatName val="0"/>
          <c:showSerName val="0"/>
          <c:showPercent val="0"/>
          <c:showBubbleSize val="0"/>
        </c:dLbls>
        <c:gapWidth val="150"/>
        <c:shape val="box"/>
        <c:axId val="1602389359"/>
        <c:axId val="1602380623"/>
        <c:axId val="0"/>
      </c:bar3DChart>
      <c:catAx>
        <c:axId val="160238935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B Titr" panose="00000700000000000000" pitchFamily="2" charset="-78"/>
              </a:defRPr>
            </a:pPr>
            <a:endParaRPr lang="en-US"/>
          </a:p>
        </c:txPr>
        <c:crossAx val="1602380623"/>
        <c:crosses val="autoZero"/>
        <c:auto val="1"/>
        <c:lblAlgn val="ctr"/>
        <c:lblOffset val="100"/>
        <c:noMultiLvlLbl val="0"/>
      </c:catAx>
      <c:valAx>
        <c:axId val="1602380623"/>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02389359"/>
        <c:crosses val="autoZero"/>
        <c:crossBetween val="between"/>
      </c:valAx>
      <c:spPr>
        <a:noFill/>
        <a:ln>
          <a:noFill/>
        </a:ln>
        <a:effectLst/>
      </c:spPr>
    </c:plotArea>
    <c:legend>
      <c:legendPos val="b"/>
      <c:layout>
        <c:manualLayout>
          <c:xMode val="edge"/>
          <c:yMode val="edge"/>
          <c:x val="1.3372452181507986E-2"/>
          <c:y val="9.1802869695383899E-2"/>
          <c:w val="0.4579941195687684"/>
          <c:h val="7.6723561728308215E-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B Titr" panose="00000700000000000000" pitchFamily="2" charset="-78"/>
            </a:defRPr>
          </a:pPr>
          <a:endParaRPr lang="en-US"/>
        </a:p>
      </c:txPr>
    </c:legend>
    <c:plotVisOnly val="1"/>
    <c:dispBlanksAs val="gap"/>
    <c:showDLblsOverMax val="0"/>
  </c:chart>
  <c:spPr>
    <a:noFill/>
    <a:ln>
      <a:solidFill>
        <a:srgbClr val="AD84C6"/>
      </a:solidFill>
    </a:ln>
    <a:effectLst/>
  </c:spPr>
  <c:txPr>
    <a:bodyPr/>
    <a:lstStyle/>
    <a:p>
      <a:pPr>
        <a:defRPr/>
      </a:pPr>
      <a:endParaRPr lang="en-U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4256145066940102E-2"/>
          <c:y val="4.0464323037958258E-2"/>
          <c:w val="0.97148770986611976"/>
          <c:h val="0.7835219544296993"/>
        </c:manualLayout>
      </c:layout>
      <c:barChart>
        <c:barDir val="col"/>
        <c:grouping val="clustered"/>
        <c:varyColors val="0"/>
        <c:ser>
          <c:idx val="0"/>
          <c:order val="0"/>
          <c:tx>
            <c:strRef>
              <c:f>Sheet1!$B$1</c:f>
              <c:strCache>
                <c:ptCount val="1"/>
                <c:pt idx="0">
                  <c:v>موج 2</c:v>
                </c:pt>
              </c:strCache>
            </c:strRef>
          </c:tx>
          <c:spPr>
            <a:solidFill>
              <a:srgbClr val="A8E2C5"/>
            </a:solidFill>
            <a:ln>
              <a:solidFill>
                <a:srgbClr val="A8E2C5"/>
              </a:solidFill>
            </a:ln>
            <a:effectLst/>
            <a:sp3d>
              <a:contourClr>
                <a:srgbClr val="00B0F0"/>
              </a:contourClr>
            </a:sp3d>
          </c:spPr>
          <c:invertIfNegative val="0"/>
          <c:dPt>
            <c:idx val="0"/>
            <c:invertIfNegative val="0"/>
            <c:bubble3D val="0"/>
            <c:spPr>
              <a:solidFill>
                <a:srgbClr val="009999"/>
              </a:solidFill>
              <a:ln>
                <a:solidFill>
                  <a:srgbClr val="009999"/>
                </a:solidFill>
              </a:ln>
              <a:effectLst/>
              <a:sp3d>
                <a:contourClr>
                  <a:srgbClr val="00B0F0"/>
                </a:contourClr>
              </a:sp3d>
            </c:spPr>
            <c:extLst>
              <c:ext xmlns:c16="http://schemas.microsoft.com/office/drawing/2014/chart" uri="{C3380CC4-5D6E-409C-BE32-E72D297353CC}">
                <c16:uniqueId val="{00000001-9BAB-4393-AD8C-53A57CF2D251}"/>
              </c:ext>
            </c:extLst>
          </c:dPt>
          <c:dPt>
            <c:idx val="1"/>
            <c:invertIfNegative val="0"/>
            <c:bubble3D val="0"/>
            <c:spPr>
              <a:solidFill>
                <a:srgbClr val="A8E2C5"/>
              </a:solidFill>
              <a:ln>
                <a:solidFill>
                  <a:srgbClr val="A8E2C5"/>
                </a:solidFill>
              </a:ln>
              <a:effectLst/>
              <a:sp3d>
                <a:contourClr>
                  <a:srgbClr val="00B0F0"/>
                </a:contourClr>
              </a:sp3d>
            </c:spPr>
            <c:extLst>
              <c:ext xmlns:c16="http://schemas.microsoft.com/office/drawing/2014/chart" uri="{C3380CC4-5D6E-409C-BE32-E72D297353CC}">
                <c16:uniqueId val="{00000003-9BAB-4393-AD8C-53A57CF2D251}"/>
              </c:ext>
            </c:extLst>
          </c:dPt>
          <c:dPt>
            <c:idx val="2"/>
            <c:invertIfNegative val="0"/>
            <c:bubble3D val="0"/>
            <c:spPr>
              <a:solidFill>
                <a:srgbClr val="002060"/>
              </a:solidFill>
              <a:ln>
                <a:solidFill>
                  <a:srgbClr val="002060"/>
                </a:solidFill>
              </a:ln>
              <a:effectLst/>
              <a:sp3d>
                <a:contourClr>
                  <a:srgbClr val="00B0F0"/>
                </a:contourClr>
              </a:sp3d>
            </c:spPr>
            <c:extLst>
              <c:ext xmlns:c16="http://schemas.microsoft.com/office/drawing/2014/chart" uri="{C3380CC4-5D6E-409C-BE32-E72D297353CC}">
                <c16:uniqueId val="{00000005-9BAB-4393-AD8C-53A57CF2D251}"/>
              </c:ext>
            </c:extLst>
          </c:dPt>
          <c:dPt>
            <c:idx val="3"/>
            <c:invertIfNegative val="0"/>
            <c:bubble3D val="0"/>
            <c:spPr>
              <a:solidFill>
                <a:srgbClr val="FFCCFF"/>
              </a:solidFill>
              <a:ln>
                <a:solidFill>
                  <a:srgbClr val="FFCCFF"/>
                </a:solidFill>
              </a:ln>
              <a:effectLst/>
              <a:sp3d>
                <a:contourClr>
                  <a:srgbClr val="00B0F0"/>
                </a:contourClr>
              </a:sp3d>
            </c:spPr>
            <c:extLst>
              <c:ext xmlns:c16="http://schemas.microsoft.com/office/drawing/2014/chart" uri="{C3380CC4-5D6E-409C-BE32-E72D297353CC}">
                <c16:uniqueId val="{00000006-89B1-4E2F-816B-730CCA702B48}"/>
              </c:ext>
            </c:extLst>
          </c:dPt>
          <c:dLbls>
            <c:dLbl>
              <c:idx val="0"/>
              <c:layout>
                <c:manualLayout>
                  <c:x val="-9.9800399201596807E-3"/>
                  <c:y val="0.2192393736017897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BAB-4393-AD8C-53A57CF2D251}"/>
                </c:ext>
              </c:extLst>
            </c:dLbl>
            <c:dLbl>
              <c:idx val="1"/>
              <c:layout>
                <c:manualLayout>
                  <c:x val="0"/>
                  <c:y val="0.3131991051454138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BAB-4393-AD8C-53A57CF2D251}"/>
                </c:ext>
              </c:extLst>
            </c:dLbl>
            <c:dLbl>
              <c:idx val="2"/>
              <c:layout>
                <c:manualLayout>
                  <c:x val="3.9920159680638719E-3"/>
                  <c:y val="0.18791946308724833"/>
                </c:manualLayout>
              </c:layout>
              <c:spPr>
                <a:solidFill>
                  <a:schemeClr val="lt1"/>
                </a:solidFill>
                <a:ln w="12700" cap="flat" cmpd="sng" algn="ctr">
                  <a:solidFill>
                    <a:srgbClr val="002060"/>
                  </a:solidFill>
                  <a:prstDash val="solid"/>
                  <a:miter lim="800000"/>
                </a:ln>
                <a:effectLst/>
              </c:spPr>
              <c:txPr>
                <a:bodyPr rot="0" spcFirstLastPara="1" vertOverflow="ellipsis" vert="horz" wrap="square" lIns="38100" tIns="19050" rIns="38100" bIns="19050" anchor="ctr" anchorCtr="1">
                  <a:spAutoFit/>
                </a:bodyPr>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BAB-4393-AD8C-53A57CF2D251}"/>
                </c:ext>
              </c:extLst>
            </c:dLbl>
            <c:dLbl>
              <c:idx val="3"/>
              <c:layout>
                <c:manualLayout>
                  <c:x val="1.1879618494002992E-3"/>
                  <c:y val="0.1210009566987657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9B1-4E2F-816B-730CCA702B48}"/>
                </c:ext>
              </c:extLst>
            </c:dLbl>
            <c:spPr>
              <a:solidFill>
                <a:schemeClr val="lt1"/>
              </a:solidFill>
              <a:ln w="12700" cap="flat" cmpd="sng" algn="ctr">
                <a:solidFill>
                  <a:schemeClr val="accent1"/>
                </a:solidFill>
                <a:prstDash val="solid"/>
                <a:miter lim="800000"/>
              </a:ln>
              <a:effectLst/>
            </c:spPr>
            <c:txPr>
              <a:bodyPr rot="0" spcFirstLastPara="1" vertOverflow="ellipsis" vert="horz" wrap="square" lIns="38100" tIns="19050" rIns="38100" bIns="19050" anchor="ctr" anchorCtr="1">
                <a:spAutoFit/>
              </a:bodyPr>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پیک 2</c:v>
                </c:pt>
                <c:pt idx="1">
                  <c:v>پیک 3</c:v>
                </c:pt>
                <c:pt idx="2">
                  <c:v>پیک 4</c:v>
                </c:pt>
                <c:pt idx="3">
                  <c:v>پیک 5 تا 15 مرداد</c:v>
                </c:pt>
              </c:strCache>
            </c:strRef>
          </c:cat>
          <c:val>
            <c:numRef>
              <c:f>Sheet1!$B$2:$B$5</c:f>
              <c:numCache>
                <c:formatCode>General</c:formatCode>
                <c:ptCount val="4"/>
                <c:pt idx="0">
                  <c:v>6.2</c:v>
                </c:pt>
                <c:pt idx="1">
                  <c:v>6.7</c:v>
                </c:pt>
                <c:pt idx="2">
                  <c:v>5.8</c:v>
                </c:pt>
                <c:pt idx="3">
                  <c:v>5.5</c:v>
                </c:pt>
              </c:numCache>
            </c:numRef>
          </c:val>
          <c:extLst>
            <c:ext xmlns:c16="http://schemas.microsoft.com/office/drawing/2014/chart" uri="{C3380CC4-5D6E-409C-BE32-E72D297353CC}">
              <c16:uniqueId val="{00000006-9BAB-4393-AD8C-53A57CF2D251}"/>
            </c:ext>
          </c:extLst>
        </c:ser>
        <c:dLbls>
          <c:showLegendKey val="0"/>
          <c:showVal val="0"/>
          <c:showCatName val="0"/>
          <c:showSerName val="0"/>
          <c:showPercent val="0"/>
          <c:showBubbleSize val="0"/>
        </c:dLbls>
        <c:gapWidth val="150"/>
        <c:axId val="1602389359"/>
        <c:axId val="1602380623"/>
      </c:barChart>
      <c:catAx>
        <c:axId val="1602389359"/>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B Titr" panose="00000700000000000000" pitchFamily="2" charset="-78"/>
              </a:defRPr>
            </a:pPr>
            <a:endParaRPr lang="en-US"/>
          </a:p>
        </c:txPr>
        <c:crossAx val="1602380623"/>
        <c:crosses val="autoZero"/>
        <c:auto val="1"/>
        <c:lblAlgn val="ctr"/>
        <c:lblOffset val="100"/>
        <c:noMultiLvlLbl val="0"/>
      </c:catAx>
      <c:valAx>
        <c:axId val="1602380623"/>
        <c:scaling>
          <c:orientation val="minMax"/>
          <c:min val="3"/>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602389359"/>
        <c:crosses val="autoZero"/>
        <c:crossBetween val="between"/>
      </c:valAx>
      <c:spPr>
        <a:noFill/>
        <a:ln>
          <a:noFill/>
        </a:ln>
        <a:effectLst/>
      </c:spPr>
    </c:plotArea>
    <c:plotVisOnly val="1"/>
    <c:dispBlanksAs val="gap"/>
    <c:showDLblsOverMax val="0"/>
  </c:chart>
  <c:spPr>
    <a:noFill/>
    <a:ln>
      <a:solidFill>
        <a:srgbClr val="6F8183">
          <a:lumMod val="75000"/>
        </a:srgbClr>
      </a:solidFill>
    </a:ln>
    <a:effectLst/>
  </c:spPr>
  <c:txPr>
    <a:bodyPr/>
    <a:lstStyle/>
    <a:p>
      <a:pPr>
        <a:defRPr/>
      </a:pPr>
      <a:endParaRPr lang="en-US"/>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B Titr" panose="00000700000000000000" pitchFamily="2" charset="-78"/>
              </a:defRPr>
            </a:pPr>
            <a:r>
              <a:rPr lang="fa-IR" sz="1600" baseline="0">
                <a:solidFill>
                  <a:schemeClr val="tx1"/>
                </a:solidFill>
                <a:cs typeface="B Titr" panose="00000700000000000000" pitchFamily="2" charset="-78"/>
              </a:rPr>
              <a:t> تعداد موارد بستری و بستری موقت</a:t>
            </a:r>
          </a:p>
        </c:rich>
      </c:tx>
      <c:layout>
        <c:manualLayout>
          <c:xMode val="edge"/>
          <c:yMode val="edge"/>
          <c:x val="0.21865974887110406"/>
          <c:y val="6.8414617923362949E-5"/>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B Titr" panose="00000700000000000000" pitchFamily="2" charset="-78"/>
            </a:defRPr>
          </a:pPr>
          <a:endParaRPr lang="en-US"/>
        </a:p>
      </c:txPr>
    </c:title>
    <c:autoTitleDeleted val="0"/>
    <c:plotArea>
      <c:layout>
        <c:manualLayout>
          <c:layoutTarget val="inner"/>
          <c:xMode val="edge"/>
          <c:yMode val="edge"/>
          <c:x val="2.0516066458796285E-2"/>
          <c:y val="0.24915907032135867"/>
          <c:w val="0.94907407407407407"/>
          <c:h val="0.62497988736926802"/>
        </c:manualLayout>
      </c:layout>
      <c:barChart>
        <c:barDir val="col"/>
        <c:grouping val="stacked"/>
        <c:varyColors val="0"/>
        <c:ser>
          <c:idx val="0"/>
          <c:order val="0"/>
          <c:tx>
            <c:strRef>
              <c:f>Sheet1!$B$1</c:f>
              <c:strCache>
                <c:ptCount val="1"/>
                <c:pt idx="0">
                  <c:v>تعداد بستری</c:v>
                </c:pt>
              </c:strCache>
            </c:strRef>
          </c:tx>
          <c:spPr>
            <a:solidFill>
              <a:srgbClr val="5B9BD5">
                <a:lumMod val="60000"/>
                <a:lumOff val="40000"/>
              </a:srgbClr>
            </a:solidFill>
            <a:ln>
              <a:solidFill>
                <a:srgbClr val="5B9BD5">
                  <a:lumMod val="60000"/>
                  <a:lumOff val="40000"/>
                </a:srgbClr>
              </a:solidFill>
            </a:ln>
            <a:effectLst/>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55F-4F38-A678-6110F0545A62}"/>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B3-4CE4-80DC-81DB18D293CA}"/>
                </c:ext>
              </c:extLst>
            </c:dLbl>
            <c:spPr>
              <a:solidFill>
                <a:srgbClr val="6997AF">
                  <a:lumMod val="20000"/>
                  <a:lumOff val="80000"/>
                </a:srgbClr>
              </a:solidFill>
              <a:ln>
                <a:noFill/>
              </a:ln>
              <a:effectLst/>
            </c:spPr>
            <c:txPr>
              <a:bodyPr rot="-5400000" spcFirstLastPara="1" vertOverflow="ellipsis" wrap="square" lIns="38100" tIns="19050" rIns="38100" bIns="19050" anchor="ctr" anchorCtr="1">
                <a:spAutoFit/>
              </a:bodyPr>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پیک 2</c:v>
                </c:pt>
                <c:pt idx="1">
                  <c:v>پیک 3</c:v>
                </c:pt>
                <c:pt idx="2">
                  <c:v>پیک 4</c:v>
                </c:pt>
                <c:pt idx="3">
                  <c:v>پیک 5- فاز صعودی تا نیمه مرداد</c:v>
                </c:pt>
              </c:strCache>
            </c:strRef>
          </c:cat>
          <c:val>
            <c:numRef>
              <c:f>Sheet1!$B$2:$B$5</c:f>
              <c:numCache>
                <c:formatCode>General</c:formatCode>
                <c:ptCount val="4"/>
                <c:pt idx="0">
                  <c:v>236111</c:v>
                </c:pt>
                <c:pt idx="1">
                  <c:v>420812</c:v>
                </c:pt>
                <c:pt idx="2">
                  <c:v>346002</c:v>
                </c:pt>
                <c:pt idx="3">
                  <c:v>260422</c:v>
                </c:pt>
              </c:numCache>
            </c:numRef>
          </c:val>
          <c:extLst>
            <c:ext xmlns:c16="http://schemas.microsoft.com/office/drawing/2014/chart" uri="{C3380CC4-5D6E-409C-BE32-E72D297353CC}">
              <c16:uniqueId val="{00000000-AE86-4B2D-B96C-B28B905B601B}"/>
            </c:ext>
          </c:extLst>
        </c:ser>
        <c:ser>
          <c:idx val="1"/>
          <c:order val="1"/>
          <c:tx>
            <c:strRef>
              <c:f>Sheet1!$C$1</c:f>
              <c:strCache>
                <c:ptCount val="1"/>
                <c:pt idx="0">
                  <c:v>تعداد بستری موقت </c:v>
                </c:pt>
              </c:strCache>
            </c:strRef>
          </c:tx>
          <c:spPr>
            <a:solidFill>
              <a:srgbClr val="FF0000"/>
            </a:solidFill>
            <a:ln>
              <a:solidFill>
                <a:srgbClr val="FF0000"/>
              </a:solidFill>
            </a:ln>
            <a:effectLst/>
          </c:spPr>
          <c:invertIfNegative val="0"/>
          <c:dLbls>
            <c:dLbl>
              <c:idx val="2"/>
              <c:layout>
                <c:manualLayout>
                  <c:x val="-2.7043267951088025E-3"/>
                  <c:y val="-7.51633047504223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55F-4F38-A678-6110F0545A62}"/>
                </c:ext>
              </c:extLst>
            </c:dLbl>
            <c:dLbl>
              <c:idx val="3"/>
              <c:layout>
                <c:manualLayout>
                  <c:x val="5.4086535902174064E-3"/>
                  <c:y val="-6.44256897860763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BB3-4CE4-80DC-81DB18D293CA}"/>
                </c:ext>
              </c:extLst>
            </c:dLbl>
            <c:spPr>
              <a:solidFill>
                <a:srgbClr val="6997AF">
                  <a:lumMod val="20000"/>
                  <a:lumOff val="80000"/>
                </a:srgbClr>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پیک 2</c:v>
                </c:pt>
                <c:pt idx="1">
                  <c:v>پیک 3</c:v>
                </c:pt>
                <c:pt idx="2">
                  <c:v>پیک 4</c:v>
                </c:pt>
                <c:pt idx="3">
                  <c:v>پیک 5- فاز صعودی تا نیمه مرداد</c:v>
                </c:pt>
              </c:strCache>
            </c:strRef>
          </c:cat>
          <c:val>
            <c:numRef>
              <c:f>Sheet1!$C$2:$C$5</c:f>
              <c:numCache>
                <c:formatCode>General</c:formatCode>
                <c:ptCount val="4"/>
                <c:pt idx="0">
                  <c:v>0</c:v>
                </c:pt>
                <c:pt idx="1">
                  <c:v>300</c:v>
                </c:pt>
                <c:pt idx="2">
                  <c:v>63480</c:v>
                </c:pt>
                <c:pt idx="3">
                  <c:v>72984</c:v>
                </c:pt>
              </c:numCache>
            </c:numRef>
          </c:val>
          <c:extLst>
            <c:ext xmlns:c16="http://schemas.microsoft.com/office/drawing/2014/chart" uri="{C3380CC4-5D6E-409C-BE32-E72D297353CC}">
              <c16:uniqueId val="{00000001-AE86-4B2D-B96C-B28B905B601B}"/>
            </c:ext>
          </c:extLst>
        </c:ser>
        <c:dLbls>
          <c:showLegendKey val="0"/>
          <c:showVal val="0"/>
          <c:showCatName val="0"/>
          <c:showSerName val="0"/>
          <c:showPercent val="0"/>
          <c:showBubbleSize val="0"/>
        </c:dLbls>
        <c:gapWidth val="219"/>
        <c:overlap val="100"/>
        <c:axId val="164983120"/>
        <c:axId val="164990192"/>
      </c:barChart>
      <c:catAx>
        <c:axId val="1649831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B Titr" panose="00000700000000000000" pitchFamily="2" charset="-78"/>
              </a:defRPr>
            </a:pPr>
            <a:endParaRPr lang="en-US"/>
          </a:p>
        </c:txPr>
        <c:crossAx val="164990192"/>
        <c:crosses val="autoZero"/>
        <c:auto val="1"/>
        <c:lblAlgn val="ctr"/>
        <c:lblOffset val="100"/>
        <c:noMultiLvlLbl val="0"/>
      </c:catAx>
      <c:valAx>
        <c:axId val="164990192"/>
        <c:scaling>
          <c:orientation val="minMax"/>
          <c:min val="0"/>
        </c:scaling>
        <c:delete val="1"/>
        <c:axPos val="l"/>
        <c:numFmt formatCode="General" sourceLinked="1"/>
        <c:majorTickMark val="out"/>
        <c:minorTickMark val="none"/>
        <c:tickLblPos val="nextTo"/>
        <c:crossAx val="164983120"/>
        <c:crosses val="autoZero"/>
        <c:crossBetween val="between"/>
      </c:valAx>
      <c:spPr>
        <a:noFill/>
        <a:ln>
          <a:noFill/>
        </a:ln>
        <a:effectLst/>
      </c:spPr>
    </c:plotArea>
    <c:legend>
      <c:legendPos val="r"/>
      <c:layout>
        <c:manualLayout>
          <c:xMode val="edge"/>
          <c:yMode val="edge"/>
          <c:x val="7.7466393255866933E-2"/>
          <c:y val="0.1422976542654614"/>
          <c:w val="0.82551152397816296"/>
          <c:h val="6.690189470483527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B Titr" panose="00000700000000000000" pitchFamily="2" charset="-78"/>
            </a:defRPr>
          </a:pPr>
          <a:endParaRPr lang="en-US"/>
        </a:p>
      </c:txPr>
    </c:legend>
    <c:plotVisOnly val="1"/>
    <c:dispBlanksAs val="gap"/>
    <c:showDLblsOverMax val="0"/>
  </c:chart>
  <c:spPr>
    <a:noFill/>
    <a:ln>
      <a:solidFill>
        <a:srgbClr val="5D739A"/>
      </a:solidFill>
    </a:ln>
    <a:effectLst/>
  </c:spPr>
  <c:txPr>
    <a:bodyPr/>
    <a:lstStyle/>
    <a:p>
      <a:pPr>
        <a:defRPr/>
      </a:pPr>
      <a:endParaRPr lang="en-US"/>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B Titr" panose="00000700000000000000" pitchFamily="2" charset="-78"/>
              </a:defRPr>
            </a:pPr>
            <a:r>
              <a:rPr lang="fa-IR" sz="1600">
                <a:solidFill>
                  <a:schemeClr val="tx1"/>
                </a:solidFill>
                <a:cs typeface="B Titr" panose="00000700000000000000" pitchFamily="2" charset="-78"/>
              </a:rPr>
              <a:t>درصد بستری از کل مراجعین بیمارستانی</a:t>
            </a:r>
            <a:endParaRPr lang="en-US" sz="1600">
              <a:solidFill>
                <a:schemeClr val="tx1"/>
              </a:solidFill>
              <a:cs typeface="B Titr" panose="00000700000000000000" pitchFamily="2" charset="-78"/>
            </a:endParaRPr>
          </a:p>
        </c:rich>
      </c:tx>
      <c:layout>
        <c:manualLayout>
          <c:xMode val="edge"/>
          <c:yMode val="edge"/>
          <c:x val="0.21112466535750418"/>
          <c:y val="4.1159700210515581E-3"/>
        </c:manualLayout>
      </c:layout>
      <c:overlay val="0"/>
      <c:spPr>
        <a:solidFill>
          <a:srgbClr val="44546A">
            <a:lumMod val="20000"/>
            <a:lumOff val="80000"/>
          </a:srgbClr>
        </a:solid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B Titr" panose="00000700000000000000" pitchFamily="2" charset="-78"/>
            </a:defRPr>
          </a:pPr>
          <a:endParaRPr lang="en-US"/>
        </a:p>
      </c:txPr>
    </c:title>
    <c:autoTitleDeleted val="0"/>
    <c:plotArea>
      <c:layout>
        <c:manualLayout>
          <c:layoutTarget val="inner"/>
          <c:xMode val="edge"/>
          <c:yMode val="edge"/>
          <c:x val="0"/>
          <c:y val="0.26959700261929548"/>
          <c:w val="0.94907407407407407"/>
          <c:h val="0.60549157220556904"/>
        </c:manualLayout>
      </c:layout>
      <c:barChart>
        <c:barDir val="col"/>
        <c:grouping val="clustered"/>
        <c:varyColors val="0"/>
        <c:ser>
          <c:idx val="0"/>
          <c:order val="0"/>
          <c:tx>
            <c:strRef>
              <c:f>Sheet1!$B$1</c:f>
              <c:strCache>
                <c:ptCount val="1"/>
                <c:pt idx="0">
                  <c:v>درصد بستری بدون لحاظ بستری موقت در تعداد بستری</c:v>
                </c:pt>
              </c:strCache>
            </c:strRef>
          </c:tx>
          <c:spPr>
            <a:solidFill>
              <a:srgbClr val="5B9BD5">
                <a:lumMod val="60000"/>
                <a:lumOff val="40000"/>
              </a:srgbClr>
            </a:solidFill>
            <a:ln>
              <a:solidFill>
                <a:srgbClr val="5B9BD5">
                  <a:lumMod val="60000"/>
                  <a:lumOff val="40000"/>
                </a:srgbClr>
              </a:solidFill>
            </a:ln>
            <a:effectLst/>
          </c:spPr>
          <c:invertIfNegative val="0"/>
          <c:dPt>
            <c:idx val="0"/>
            <c:invertIfNegative val="0"/>
            <c:bubble3D val="0"/>
            <c:spPr>
              <a:solidFill>
                <a:srgbClr val="5B9BD5">
                  <a:lumMod val="60000"/>
                  <a:lumOff val="40000"/>
                </a:srgbClr>
              </a:solidFill>
              <a:ln>
                <a:solidFill>
                  <a:srgbClr val="5B9BD5">
                    <a:lumMod val="60000"/>
                    <a:lumOff val="40000"/>
                  </a:srgbClr>
                </a:solidFill>
              </a:ln>
              <a:effectLst/>
            </c:spPr>
            <c:extLst>
              <c:ext xmlns:c16="http://schemas.microsoft.com/office/drawing/2014/chart" uri="{C3380CC4-5D6E-409C-BE32-E72D297353CC}">
                <c16:uniqueId val="{00000001-91FA-4599-B92C-8AD7943ACAD2}"/>
              </c:ext>
            </c:extLst>
          </c:dPt>
          <c:dPt>
            <c:idx val="1"/>
            <c:invertIfNegative val="0"/>
            <c:bubble3D val="0"/>
            <c:spPr>
              <a:solidFill>
                <a:srgbClr val="5B9BD5">
                  <a:lumMod val="60000"/>
                  <a:lumOff val="40000"/>
                </a:srgbClr>
              </a:solidFill>
              <a:ln>
                <a:solidFill>
                  <a:srgbClr val="5B9BD5">
                    <a:lumMod val="60000"/>
                    <a:lumOff val="40000"/>
                  </a:srgbClr>
                </a:solidFill>
              </a:ln>
              <a:effectLst/>
            </c:spPr>
            <c:extLst>
              <c:ext xmlns:c16="http://schemas.microsoft.com/office/drawing/2014/chart" uri="{C3380CC4-5D6E-409C-BE32-E72D297353CC}">
                <c16:uniqueId val="{00000003-91FA-4599-B92C-8AD7943ACAD2}"/>
              </c:ext>
            </c:extLst>
          </c:dPt>
          <c:dPt>
            <c:idx val="2"/>
            <c:invertIfNegative val="0"/>
            <c:bubble3D val="0"/>
            <c:spPr>
              <a:solidFill>
                <a:srgbClr val="5B9BD5">
                  <a:lumMod val="60000"/>
                  <a:lumOff val="40000"/>
                </a:srgbClr>
              </a:solidFill>
              <a:ln>
                <a:solidFill>
                  <a:srgbClr val="5B9BD5">
                    <a:lumMod val="60000"/>
                    <a:lumOff val="40000"/>
                  </a:srgbClr>
                </a:solidFill>
              </a:ln>
              <a:effectLst/>
            </c:spPr>
            <c:extLst>
              <c:ext xmlns:c16="http://schemas.microsoft.com/office/drawing/2014/chart" uri="{C3380CC4-5D6E-409C-BE32-E72D297353CC}">
                <c16:uniqueId val="{00000005-91FA-4599-B92C-8AD7943ACAD2}"/>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پیک 2</c:v>
                </c:pt>
                <c:pt idx="1">
                  <c:v>پیک 3</c:v>
                </c:pt>
                <c:pt idx="2">
                  <c:v>پیک 4</c:v>
                </c:pt>
                <c:pt idx="3">
                  <c:v>پیک 5- فاز صعودی تا نیمه مرداد</c:v>
                </c:pt>
              </c:strCache>
            </c:strRef>
          </c:cat>
          <c:val>
            <c:numRef>
              <c:f>Sheet1!$B$2:$B$5</c:f>
              <c:numCache>
                <c:formatCode>0.0</c:formatCode>
                <c:ptCount val="4"/>
                <c:pt idx="0">
                  <c:v>18.259934805557382</c:v>
                </c:pt>
                <c:pt idx="1">
                  <c:v>20.100000000000001</c:v>
                </c:pt>
                <c:pt idx="2">
                  <c:v>18</c:v>
                </c:pt>
                <c:pt idx="3">
                  <c:v>15.1</c:v>
                </c:pt>
              </c:numCache>
            </c:numRef>
          </c:val>
          <c:extLst>
            <c:ext xmlns:c16="http://schemas.microsoft.com/office/drawing/2014/chart" uri="{C3380CC4-5D6E-409C-BE32-E72D297353CC}">
              <c16:uniqueId val="{00000006-91FA-4599-B92C-8AD7943ACAD2}"/>
            </c:ext>
          </c:extLst>
        </c:ser>
        <c:ser>
          <c:idx val="1"/>
          <c:order val="1"/>
          <c:tx>
            <c:strRef>
              <c:f>Sheet1!$C$1</c:f>
              <c:strCache>
                <c:ptCount val="1"/>
                <c:pt idx="0">
                  <c:v>درصد بستری با لحاظ بستری موقت در تعداد بستری</c:v>
                </c:pt>
              </c:strCache>
            </c:strRef>
          </c:tx>
          <c:spPr>
            <a:solidFill>
              <a:srgbClr val="4472C4">
                <a:lumMod val="50000"/>
              </a:srgbClr>
            </a:solidFill>
            <a:ln>
              <a:solidFill>
                <a:srgbClr val="4472C4">
                  <a:lumMod val="75000"/>
                </a:srgb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پیک 2</c:v>
                </c:pt>
                <c:pt idx="1">
                  <c:v>پیک 3</c:v>
                </c:pt>
                <c:pt idx="2">
                  <c:v>پیک 4</c:v>
                </c:pt>
                <c:pt idx="3">
                  <c:v>پیک 5- فاز صعودی تا نیمه مرداد</c:v>
                </c:pt>
              </c:strCache>
            </c:strRef>
          </c:cat>
          <c:val>
            <c:numRef>
              <c:f>Sheet1!$C$2:$C$5</c:f>
              <c:numCache>
                <c:formatCode>General</c:formatCode>
                <c:ptCount val="4"/>
                <c:pt idx="0">
                  <c:v>18.3</c:v>
                </c:pt>
                <c:pt idx="1">
                  <c:v>20.2</c:v>
                </c:pt>
                <c:pt idx="2">
                  <c:v>21.4</c:v>
                </c:pt>
                <c:pt idx="3">
                  <c:v>19.399999999999999</c:v>
                </c:pt>
              </c:numCache>
            </c:numRef>
          </c:val>
          <c:extLst>
            <c:ext xmlns:c16="http://schemas.microsoft.com/office/drawing/2014/chart" uri="{C3380CC4-5D6E-409C-BE32-E72D297353CC}">
              <c16:uniqueId val="{00000007-91FA-4599-B92C-8AD7943ACAD2}"/>
            </c:ext>
          </c:extLst>
        </c:ser>
        <c:dLbls>
          <c:showLegendKey val="0"/>
          <c:showVal val="0"/>
          <c:showCatName val="0"/>
          <c:showSerName val="0"/>
          <c:showPercent val="0"/>
          <c:showBubbleSize val="0"/>
        </c:dLbls>
        <c:gapWidth val="219"/>
        <c:overlap val="-27"/>
        <c:axId val="164983120"/>
        <c:axId val="164990192"/>
      </c:barChart>
      <c:catAx>
        <c:axId val="1649831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B Titr" panose="00000700000000000000" pitchFamily="2" charset="-78"/>
              </a:defRPr>
            </a:pPr>
            <a:endParaRPr lang="en-US"/>
          </a:p>
        </c:txPr>
        <c:crossAx val="164990192"/>
        <c:crosses val="autoZero"/>
        <c:auto val="1"/>
        <c:lblAlgn val="ctr"/>
        <c:lblOffset val="100"/>
        <c:noMultiLvlLbl val="0"/>
      </c:catAx>
      <c:valAx>
        <c:axId val="164990192"/>
        <c:scaling>
          <c:orientation val="minMax"/>
          <c:min val="0"/>
        </c:scaling>
        <c:delete val="1"/>
        <c:axPos val="l"/>
        <c:numFmt formatCode="0.0" sourceLinked="1"/>
        <c:majorTickMark val="out"/>
        <c:minorTickMark val="none"/>
        <c:tickLblPos val="nextTo"/>
        <c:crossAx val="164983120"/>
        <c:crosses val="autoZero"/>
        <c:crossBetween val="between"/>
      </c:valAx>
      <c:spPr>
        <a:noFill/>
        <a:ln>
          <a:noFill/>
        </a:ln>
        <a:effectLst/>
      </c:spPr>
    </c:plotArea>
    <c:legend>
      <c:legendPos val="r"/>
      <c:layout>
        <c:manualLayout>
          <c:xMode val="edge"/>
          <c:yMode val="edge"/>
          <c:x val="2.7828692145189168E-2"/>
          <c:y val="0.10396107968402581"/>
          <c:w val="0.95226668325334063"/>
          <c:h val="0.12460291279619191"/>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B Titr" panose="00000700000000000000" pitchFamily="2" charset="-78"/>
            </a:defRPr>
          </a:pPr>
          <a:endParaRPr lang="en-US"/>
        </a:p>
      </c:txPr>
    </c:legend>
    <c:plotVisOnly val="1"/>
    <c:dispBlanksAs val="gap"/>
    <c:showDLblsOverMax val="0"/>
  </c:chart>
  <c:spPr>
    <a:noFill/>
    <a:ln>
      <a:solidFill>
        <a:srgbClr val="5D739A"/>
      </a:solid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B Nazanin" panose="00000400000000000000" pitchFamily="2" charset="-78"/>
              </a:defRPr>
            </a:pPr>
            <a:r>
              <a:rPr lang="fa-IR" sz="2000" b="1" i="0" u="none" strike="noStrike" baseline="0" dirty="0">
                <a:solidFill>
                  <a:schemeClr val="tx1"/>
                </a:solidFill>
                <a:effectLst/>
                <a:cs typeface="B Nazanin" panose="00000400000000000000" pitchFamily="2" charset="-78"/>
              </a:rPr>
              <a:t>درصد فوتی مشکوک/محتمل/قطعی در بیماران بستری مشکوک/محتمل/قطعی </a:t>
            </a:r>
            <a:endParaRPr lang="fa-IR" sz="2000" b="1" dirty="0">
              <a:solidFill>
                <a:schemeClr val="tx1"/>
              </a:solidFill>
              <a:cs typeface="B Nazanin" panose="00000400000000000000" pitchFamily="2" charset="-78"/>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B Nazanin" panose="00000400000000000000" pitchFamily="2" charset="-78"/>
            </a:defRPr>
          </a:pPr>
          <a:endParaRPr lang="en-US"/>
        </a:p>
      </c:txPr>
    </c:title>
    <c:autoTitleDeleted val="0"/>
    <c:plotArea>
      <c:layout>
        <c:manualLayout>
          <c:layoutTarget val="inner"/>
          <c:xMode val="edge"/>
          <c:yMode val="edge"/>
          <c:x val="2.5462962962962962E-2"/>
          <c:y val="0.13945371425467801"/>
          <c:w val="0.94907407407407407"/>
          <c:h val="0.64069829018178415"/>
        </c:manualLayout>
      </c:layout>
      <c:barChart>
        <c:barDir val="col"/>
        <c:grouping val="clustered"/>
        <c:varyColors val="0"/>
        <c:ser>
          <c:idx val="0"/>
          <c:order val="0"/>
          <c:tx>
            <c:strRef>
              <c:f>Sheet1!$B$1</c:f>
              <c:strCache>
                <c:ptCount val="1"/>
                <c:pt idx="0">
                  <c:v>درصد فوتی مشکوک/محتمل/قطعی</c:v>
                </c:pt>
              </c:strCache>
            </c:strRef>
          </c:tx>
          <c:spPr>
            <a:solidFill>
              <a:srgbClr val="00B0F0"/>
            </a:solidFill>
            <a:ln>
              <a:solidFill>
                <a:srgbClr val="00B0F0"/>
              </a:solidFill>
            </a:ln>
            <a:effectLst/>
          </c:spPr>
          <c:invertIfNegative val="0"/>
          <c:dPt>
            <c:idx val="0"/>
            <c:invertIfNegative val="0"/>
            <c:bubble3D val="0"/>
            <c:spPr>
              <a:solidFill>
                <a:srgbClr val="C00000"/>
              </a:solidFill>
              <a:ln>
                <a:solidFill>
                  <a:srgbClr val="C00000"/>
                </a:solidFill>
              </a:ln>
              <a:effectLst/>
            </c:spPr>
            <c:extLst>
              <c:ext xmlns:c16="http://schemas.microsoft.com/office/drawing/2014/chart" uri="{C3380CC4-5D6E-409C-BE32-E72D297353CC}">
                <c16:uniqueId val="{00000001-FD4B-4F32-B62A-A2BA39D0C601}"/>
              </c:ext>
            </c:extLst>
          </c:dPt>
          <c:dPt>
            <c:idx val="1"/>
            <c:invertIfNegative val="0"/>
            <c:bubble3D val="0"/>
            <c:spPr>
              <a:solidFill>
                <a:srgbClr val="FF7C80"/>
              </a:solidFill>
              <a:ln>
                <a:solidFill>
                  <a:srgbClr val="FF9966"/>
                </a:solidFill>
              </a:ln>
              <a:effectLst/>
            </c:spPr>
            <c:extLst>
              <c:ext xmlns:c16="http://schemas.microsoft.com/office/drawing/2014/chart" uri="{C3380CC4-5D6E-409C-BE32-E72D297353CC}">
                <c16:uniqueId val="{00000003-FD4B-4F32-B62A-A2BA39D0C601}"/>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Sheet1!$A$2:$A$3</c:f>
              <c:strCache>
                <c:ptCount val="2"/>
                <c:pt idx="0">
                  <c:v>مشاهده شده در پیک 4</c:v>
                </c:pt>
                <c:pt idx="1">
                  <c:v> پیک 4 با لحاظ موارد بستری موقت </c:v>
                </c:pt>
              </c:strCache>
            </c:strRef>
          </c:cat>
          <c:val>
            <c:numRef>
              <c:f>Sheet1!$B$2:$B$3</c:f>
              <c:numCache>
                <c:formatCode>General</c:formatCode>
                <c:ptCount val="2"/>
                <c:pt idx="0">
                  <c:v>8.5</c:v>
                </c:pt>
                <c:pt idx="1">
                  <c:v>7.1</c:v>
                </c:pt>
              </c:numCache>
            </c:numRef>
          </c:val>
          <c:extLst>
            <c:ext xmlns:c16="http://schemas.microsoft.com/office/drawing/2014/chart" uri="{C3380CC4-5D6E-409C-BE32-E72D297353CC}">
              <c16:uniqueId val="{00000006-FD4B-4F32-B62A-A2BA39D0C601}"/>
            </c:ext>
          </c:extLst>
        </c:ser>
        <c:dLbls>
          <c:showLegendKey val="0"/>
          <c:showVal val="0"/>
          <c:showCatName val="0"/>
          <c:showSerName val="0"/>
          <c:showPercent val="0"/>
          <c:showBubbleSize val="0"/>
        </c:dLbls>
        <c:gapWidth val="219"/>
        <c:axId val="552427768"/>
        <c:axId val="552428096"/>
      </c:barChart>
      <c:catAx>
        <c:axId val="5524277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B Titr" panose="00000700000000000000" pitchFamily="2" charset="-78"/>
              </a:defRPr>
            </a:pPr>
            <a:endParaRPr lang="en-US"/>
          </a:p>
        </c:txPr>
        <c:crossAx val="552428096"/>
        <c:crosses val="autoZero"/>
        <c:auto val="1"/>
        <c:lblAlgn val="ctr"/>
        <c:lblOffset val="100"/>
        <c:noMultiLvlLbl val="0"/>
      </c:catAx>
      <c:valAx>
        <c:axId val="552428096"/>
        <c:scaling>
          <c:orientation val="minMax"/>
          <c:min val="0"/>
        </c:scaling>
        <c:delete val="1"/>
        <c:axPos val="l"/>
        <c:numFmt formatCode="General" sourceLinked="1"/>
        <c:majorTickMark val="out"/>
        <c:minorTickMark val="none"/>
        <c:tickLblPos val="nextTo"/>
        <c:crossAx val="552427768"/>
        <c:crosses val="autoZero"/>
        <c:crossBetween val="between"/>
      </c:valAx>
      <c:spPr>
        <a:noFill/>
        <a:ln>
          <a:noFill/>
        </a:ln>
        <a:effectLst/>
      </c:spPr>
    </c:plotArea>
    <c:plotVisOnly val="1"/>
    <c:dispBlanksAs val="gap"/>
    <c:showDLblsOverMax val="0"/>
  </c:chart>
  <c:spPr>
    <a:noFill/>
    <a:ln>
      <a:solidFill>
        <a:srgbClr val="373545"/>
      </a:solidFill>
    </a:ln>
    <a:effectLst/>
  </c:spPr>
  <c:txPr>
    <a:bodyPr/>
    <a:lstStyle/>
    <a:p>
      <a:pPr>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B Nazanin" panose="00000400000000000000" pitchFamily="2" charset="-78"/>
              </a:defRPr>
            </a:pPr>
            <a:r>
              <a:rPr lang="fa-IR" sz="2000" b="1" i="0" u="none" strike="noStrike" baseline="0" dirty="0">
                <a:solidFill>
                  <a:schemeClr val="tx1"/>
                </a:solidFill>
                <a:effectLst/>
                <a:cs typeface="B Nazanin" panose="00000400000000000000" pitchFamily="2" charset="-78"/>
              </a:rPr>
              <a:t>درصد فوتی مشکوک/محتمل/قطعی در بیماران بستری مشکوک/محتمل/قطعی </a:t>
            </a:r>
            <a:endParaRPr lang="fa-IR" sz="2000" b="1" dirty="0">
              <a:solidFill>
                <a:schemeClr val="tx1"/>
              </a:solidFill>
              <a:cs typeface="B Nazanin" panose="00000400000000000000" pitchFamily="2" charset="-78"/>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B Nazanin" panose="00000400000000000000" pitchFamily="2" charset="-78"/>
            </a:defRPr>
          </a:pPr>
          <a:endParaRPr lang="en-US"/>
        </a:p>
      </c:txPr>
    </c:title>
    <c:autoTitleDeleted val="0"/>
    <c:plotArea>
      <c:layout>
        <c:manualLayout>
          <c:layoutTarget val="inner"/>
          <c:xMode val="edge"/>
          <c:yMode val="edge"/>
          <c:x val="2.5462962962962962E-2"/>
          <c:y val="0.13945371425467801"/>
          <c:w val="0.94907407407407407"/>
          <c:h val="0.64069829018178415"/>
        </c:manualLayout>
      </c:layout>
      <c:barChart>
        <c:barDir val="col"/>
        <c:grouping val="clustered"/>
        <c:varyColors val="0"/>
        <c:ser>
          <c:idx val="0"/>
          <c:order val="0"/>
          <c:tx>
            <c:strRef>
              <c:f>Sheet1!$B$1</c:f>
              <c:strCache>
                <c:ptCount val="1"/>
                <c:pt idx="0">
                  <c:v>درصد فوتی مشکوک/محتمل/قطعی</c:v>
                </c:pt>
              </c:strCache>
            </c:strRef>
          </c:tx>
          <c:spPr>
            <a:solidFill>
              <a:srgbClr val="00B0F0"/>
            </a:solidFill>
            <a:ln>
              <a:solidFill>
                <a:srgbClr val="00B0F0"/>
              </a:solidFill>
            </a:ln>
            <a:effectLst/>
          </c:spPr>
          <c:invertIfNegative val="0"/>
          <c:dPt>
            <c:idx val="0"/>
            <c:invertIfNegative val="0"/>
            <c:bubble3D val="0"/>
            <c:spPr>
              <a:solidFill>
                <a:srgbClr val="C00000"/>
              </a:solidFill>
              <a:ln>
                <a:solidFill>
                  <a:srgbClr val="C00000"/>
                </a:solidFill>
              </a:ln>
              <a:effectLst/>
            </c:spPr>
            <c:extLst>
              <c:ext xmlns:c16="http://schemas.microsoft.com/office/drawing/2014/chart" uri="{C3380CC4-5D6E-409C-BE32-E72D297353CC}">
                <c16:uniqueId val="{00000001-FD4B-4F32-B62A-A2BA39D0C601}"/>
              </c:ext>
            </c:extLst>
          </c:dPt>
          <c:dPt>
            <c:idx val="1"/>
            <c:invertIfNegative val="0"/>
            <c:bubble3D val="0"/>
            <c:spPr>
              <a:solidFill>
                <a:srgbClr val="FF7C80"/>
              </a:solidFill>
              <a:ln>
                <a:solidFill>
                  <a:srgbClr val="FF9966"/>
                </a:solidFill>
              </a:ln>
              <a:effectLst/>
            </c:spPr>
            <c:extLst>
              <c:ext xmlns:c16="http://schemas.microsoft.com/office/drawing/2014/chart" uri="{C3380CC4-5D6E-409C-BE32-E72D297353CC}">
                <c16:uniqueId val="{00000003-FD4B-4F32-B62A-A2BA39D0C601}"/>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Sheet1!$A$2:$A$3</c:f>
              <c:strCache>
                <c:ptCount val="2"/>
                <c:pt idx="0">
                  <c:v>مشاهده شده در پیک 5 (فاز صعودی تا نیمه مرداد)</c:v>
                </c:pt>
                <c:pt idx="1">
                  <c:v> پیک 5 با لحاظ موارد بستری موقت </c:v>
                </c:pt>
              </c:strCache>
            </c:strRef>
          </c:cat>
          <c:val>
            <c:numRef>
              <c:f>Sheet1!$B$2:$B$3</c:f>
              <c:numCache>
                <c:formatCode>General</c:formatCode>
                <c:ptCount val="2"/>
                <c:pt idx="0">
                  <c:v>7.2</c:v>
                </c:pt>
                <c:pt idx="1">
                  <c:v>5.7</c:v>
                </c:pt>
              </c:numCache>
            </c:numRef>
          </c:val>
          <c:extLst>
            <c:ext xmlns:c16="http://schemas.microsoft.com/office/drawing/2014/chart" uri="{C3380CC4-5D6E-409C-BE32-E72D297353CC}">
              <c16:uniqueId val="{00000006-FD4B-4F32-B62A-A2BA39D0C601}"/>
            </c:ext>
          </c:extLst>
        </c:ser>
        <c:dLbls>
          <c:showLegendKey val="0"/>
          <c:showVal val="0"/>
          <c:showCatName val="0"/>
          <c:showSerName val="0"/>
          <c:showPercent val="0"/>
          <c:showBubbleSize val="0"/>
        </c:dLbls>
        <c:gapWidth val="219"/>
        <c:axId val="552427768"/>
        <c:axId val="552428096"/>
      </c:barChart>
      <c:catAx>
        <c:axId val="5524277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B Titr" panose="00000700000000000000" pitchFamily="2" charset="-78"/>
              </a:defRPr>
            </a:pPr>
            <a:endParaRPr lang="en-US"/>
          </a:p>
        </c:txPr>
        <c:crossAx val="552428096"/>
        <c:crosses val="autoZero"/>
        <c:auto val="1"/>
        <c:lblAlgn val="ctr"/>
        <c:lblOffset val="100"/>
        <c:noMultiLvlLbl val="0"/>
      </c:catAx>
      <c:valAx>
        <c:axId val="552428096"/>
        <c:scaling>
          <c:orientation val="minMax"/>
          <c:min val="0"/>
        </c:scaling>
        <c:delete val="1"/>
        <c:axPos val="l"/>
        <c:numFmt formatCode="General" sourceLinked="1"/>
        <c:majorTickMark val="out"/>
        <c:minorTickMark val="none"/>
        <c:tickLblPos val="nextTo"/>
        <c:crossAx val="552427768"/>
        <c:crosses val="autoZero"/>
        <c:crossBetween val="between"/>
      </c:valAx>
      <c:spPr>
        <a:noFill/>
        <a:ln>
          <a:noFill/>
        </a:ln>
        <a:effectLst/>
      </c:spPr>
    </c:plotArea>
    <c:plotVisOnly val="1"/>
    <c:dispBlanksAs val="gap"/>
    <c:showDLblsOverMax val="0"/>
  </c:chart>
  <c:spPr>
    <a:noFill/>
    <a:ln>
      <a:solidFill>
        <a:srgbClr val="373545"/>
      </a:solidFill>
    </a:ln>
    <a:effectLst/>
  </c:spPr>
  <c:txPr>
    <a:bodyPr/>
    <a:lstStyle/>
    <a:p>
      <a:pPr>
        <a:defRPr/>
      </a:pPr>
      <a:endParaRPr lang="en-US"/>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2053541038502928E-2"/>
          <c:y val="0.1344358284187353"/>
          <c:w val="0.94907407407407407"/>
          <c:h val="0.70488412323600647"/>
        </c:manualLayout>
      </c:layout>
      <c:barChart>
        <c:barDir val="col"/>
        <c:grouping val="clustered"/>
        <c:varyColors val="0"/>
        <c:ser>
          <c:idx val="0"/>
          <c:order val="0"/>
          <c:tx>
            <c:strRef>
              <c:f>Sheet1!$B$1</c:f>
              <c:strCache>
                <c:ptCount val="1"/>
                <c:pt idx="0">
                  <c:v>تعداد بستری مشکوک/محتمل/قطعی </c:v>
                </c:pt>
              </c:strCache>
            </c:strRef>
          </c:tx>
          <c:spPr>
            <a:solidFill>
              <a:srgbClr val="00B0F0"/>
            </a:solidFill>
            <a:ln>
              <a:solidFill>
                <a:srgbClr val="00B0F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Sheet1!$A$2:$A$3</c:f>
              <c:strCache>
                <c:ptCount val="2"/>
                <c:pt idx="0">
                  <c:v>مشاهده شده در پیک 5 (فاز صعودی تا نیمه مرداد)</c:v>
                </c:pt>
                <c:pt idx="1">
                  <c:v>مورد انتظار با لحاظ موارد بستری موقت و شاخصهای فعلی پیک پنجم</c:v>
                </c:pt>
              </c:strCache>
            </c:strRef>
          </c:cat>
          <c:val>
            <c:numRef>
              <c:f>Sheet1!$B$2:$B$3</c:f>
              <c:numCache>
                <c:formatCode>General</c:formatCode>
                <c:ptCount val="2"/>
                <c:pt idx="0">
                  <c:v>260422</c:v>
                </c:pt>
                <c:pt idx="1">
                  <c:v>333406</c:v>
                </c:pt>
              </c:numCache>
            </c:numRef>
          </c:val>
          <c:extLst>
            <c:ext xmlns:c16="http://schemas.microsoft.com/office/drawing/2014/chart" uri="{C3380CC4-5D6E-409C-BE32-E72D297353CC}">
              <c16:uniqueId val="{00000000-C2FB-42DC-BED8-EDBE9BFEB473}"/>
            </c:ext>
          </c:extLst>
        </c:ser>
        <c:ser>
          <c:idx val="1"/>
          <c:order val="1"/>
          <c:tx>
            <c:strRef>
              <c:f>Sheet1!$C$1</c:f>
              <c:strCache>
                <c:ptCount val="1"/>
                <c:pt idx="0">
                  <c:v>تعداد فوتی مشکوک/ محتمل/قطعی </c:v>
                </c:pt>
              </c:strCache>
            </c:strRef>
          </c:tx>
          <c:spPr>
            <a:solidFill>
              <a:srgbClr val="FF0000"/>
            </a:solidFill>
            <a:ln>
              <a:solidFill>
                <a:srgbClr val="FF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2"/>
                </a:solidFill>
                <a:prstDash val="sysDot"/>
              </a:ln>
              <a:effectLst/>
            </c:spPr>
            <c:trendlineType val="linear"/>
            <c:dispRSqr val="0"/>
            <c:dispEq val="0"/>
          </c:trendline>
          <c:cat>
            <c:strRef>
              <c:f>Sheet1!$A$2:$A$3</c:f>
              <c:strCache>
                <c:ptCount val="2"/>
                <c:pt idx="0">
                  <c:v>مشاهده شده در پیک 5 (فاز صعودی تا نیمه مرداد)</c:v>
                </c:pt>
                <c:pt idx="1">
                  <c:v>مورد انتظار با لحاظ موارد بستری موقت و شاخصهای فعلی پیک پنجم</c:v>
                </c:pt>
              </c:strCache>
            </c:strRef>
          </c:cat>
          <c:val>
            <c:numRef>
              <c:f>Sheet1!$C$2:$C$3</c:f>
              <c:numCache>
                <c:formatCode>General</c:formatCode>
                <c:ptCount val="2"/>
                <c:pt idx="0">
                  <c:v>18848</c:v>
                </c:pt>
                <c:pt idx="1">
                  <c:v>24005</c:v>
                </c:pt>
              </c:numCache>
            </c:numRef>
          </c:val>
          <c:extLst>
            <c:ext xmlns:c16="http://schemas.microsoft.com/office/drawing/2014/chart" uri="{C3380CC4-5D6E-409C-BE32-E72D297353CC}">
              <c16:uniqueId val="{00000001-C2FB-42DC-BED8-EDBE9BFEB473}"/>
            </c:ext>
          </c:extLst>
        </c:ser>
        <c:dLbls>
          <c:showLegendKey val="0"/>
          <c:showVal val="0"/>
          <c:showCatName val="0"/>
          <c:showSerName val="0"/>
          <c:showPercent val="0"/>
          <c:showBubbleSize val="0"/>
        </c:dLbls>
        <c:gapWidth val="219"/>
        <c:axId val="552427768"/>
        <c:axId val="552428096"/>
      </c:barChart>
      <c:catAx>
        <c:axId val="5524277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B Titr" panose="00000700000000000000" pitchFamily="2" charset="-78"/>
              </a:defRPr>
            </a:pPr>
            <a:endParaRPr lang="en-US"/>
          </a:p>
        </c:txPr>
        <c:crossAx val="552428096"/>
        <c:crosses val="autoZero"/>
        <c:auto val="1"/>
        <c:lblAlgn val="ctr"/>
        <c:lblOffset val="100"/>
        <c:noMultiLvlLbl val="0"/>
      </c:catAx>
      <c:valAx>
        <c:axId val="552428096"/>
        <c:scaling>
          <c:orientation val="minMax"/>
          <c:min val="0"/>
        </c:scaling>
        <c:delete val="1"/>
        <c:axPos val="l"/>
        <c:numFmt formatCode="General" sourceLinked="1"/>
        <c:majorTickMark val="out"/>
        <c:minorTickMark val="none"/>
        <c:tickLblPos val="nextTo"/>
        <c:crossAx val="552427768"/>
        <c:crosses val="autoZero"/>
        <c:crossBetween val="between"/>
      </c:valAx>
      <c:spPr>
        <a:noFill/>
        <a:ln>
          <a:noFill/>
        </a:ln>
        <a:effectLst/>
      </c:spPr>
    </c:plotArea>
    <c:legend>
      <c:legendPos val="b"/>
      <c:legendEntry>
        <c:idx val="2"/>
        <c:delete val="1"/>
      </c:legendEntry>
      <c:legendEntry>
        <c:idx val="3"/>
        <c:delete val="1"/>
      </c:legendEntry>
      <c:layout>
        <c:manualLayout>
          <c:xMode val="edge"/>
          <c:yMode val="edge"/>
          <c:x val="4.0069784058052248E-2"/>
          <c:y val="1.3194581289472623E-3"/>
          <c:w val="0.94331008907245095"/>
          <c:h val="8.479222647981657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B Titr" panose="00000700000000000000" pitchFamily="2" charset="-78"/>
            </a:defRPr>
          </a:pPr>
          <a:endParaRPr lang="en-US"/>
        </a:p>
      </c:txPr>
    </c:legend>
    <c:plotVisOnly val="1"/>
    <c:dispBlanksAs val="gap"/>
    <c:showDLblsOverMax val="0"/>
  </c:chart>
  <c:spPr>
    <a:noFill/>
    <a:ln>
      <a:solidFill>
        <a:srgbClr val="002060"/>
      </a:solidFill>
    </a:ln>
    <a:effectLst/>
  </c:spPr>
  <c:txPr>
    <a:bodyPr/>
    <a:lstStyle/>
    <a:p>
      <a:pPr>
        <a:defRPr/>
      </a:pPr>
      <a:endParaRPr lang="en-US"/>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5462962962962962E-2"/>
          <c:y val="0.15963656233362289"/>
          <c:w val="0.94907407407407407"/>
          <c:h val="0.68943452797937621"/>
        </c:manualLayout>
      </c:layout>
      <c:barChart>
        <c:barDir val="col"/>
        <c:grouping val="clustered"/>
        <c:varyColors val="0"/>
        <c:ser>
          <c:idx val="0"/>
          <c:order val="0"/>
          <c:tx>
            <c:strRef>
              <c:f>Sheet1!$B$1</c:f>
              <c:strCache>
                <c:ptCount val="1"/>
                <c:pt idx="0">
                  <c:v>میانگین بستری موجود کل</c:v>
                </c:pt>
              </c:strCache>
            </c:strRef>
          </c:tx>
          <c:spPr>
            <a:solidFill>
              <a:srgbClr val="00CC99"/>
            </a:solidFill>
            <a:ln>
              <a:solidFill>
                <a:srgbClr val="00CC99"/>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Sheet1!$A$2:$A$3</c:f>
              <c:strCache>
                <c:ptCount val="2"/>
                <c:pt idx="0">
                  <c:v>مشاهده شده در پیک 5 (فاز صعودی تا نیمه مرداد)</c:v>
                </c:pt>
                <c:pt idx="1">
                  <c:v>مورد انتظار پیک 5 با لحاظ موارد بستری موقت </c:v>
                </c:pt>
              </c:strCache>
            </c:strRef>
          </c:cat>
          <c:val>
            <c:numRef>
              <c:f>Sheet1!$B$2:$B$3</c:f>
              <c:numCache>
                <c:formatCode>General</c:formatCode>
                <c:ptCount val="2"/>
                <c:pt idx="0">
                  <c:v>27988</c:v>
                </c:pt>
                <c:pt idx="1">
                  <c:v>37424</c:v>
                </c:pt>
              </c:numCache>
            </c:numRef>
          </c:val>
          <c:extLst>
            <c:ext xmlns:c16="http://schemas.microsoft.com/office/drawing/2014/chart" uri="{C3380CC4-5D6E-409C-BE32-E72D297353CC}">
              <c16:uniqueId val="{00000000-977F-4C0B-AFCC-B77B81CDC7FC}"/>
            </c:ext>
          </c:extLst>
        </c:ser>
        <c:ser>
          <c:idx val="1"/>
          <c:order val="1"/>
          <c:tx>
            <c:strRef>
              <c:f>Sheet1!$C$1</c:f>
              <c:strCache>
                <c:ptCount val="1"/>
                <c:pt idx="0">
                  <c:v>میانگین بستری موجود ویژه</c:v>
                </c:pt>
              </c:strCache>
            </c:strRef>
          </c:tx>
          <c:spPr>
            <a:solidFill>
              <a:srgbClr val="CC99FF"/>
            </a:solidFill>
            <a:ln>
              <a:solidFill>
                <a:srgbClr val="CC99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2"/>
                </a:solidFill>
                <a:prstDash val="sysDot"/>
              </a:ln>
              <a:effectLst/>
            </c:spPr>
            <c:trendlineType val="linear"/>
            <c:dispRSqr val="0"/>
            <c:dispEq val="0"/>
          </c:trendline>
          <c:cat>
            <c:strRef>
              <c:f>Sheet1!$A$2:$A$3</c:f>
              <c:strCache>
                <c:ptCount val="2"/>
                <c:pt idx="0">
                  <c:v>مشاهده شده در پیک 5 (فاز صعودی تا نیمه مرداد)</c:v>
                </c:pt>
                <c:pt idx="1">
                  <c:v>مورد انتظار پیک 5 با لحاظ موارد بستری موقت </c:v>
                </c:pt>
              </c:strCache>
            </c:strRef>
          </c:cat>
          <c:val>
            <c:numRef>
              <c:f>Sheet1!$C$2:$C$3</c:f>
              <c:numCache>
                <c:formatCode>General</c:formatCode>
                <c:ptCount val="2"/>
                <c:pt idx="0">
                  <c:v>5342</c:v>
                </c:pt>
                <c:pt idx="1">
                  <c:v>7111</c:v>
                </c:pt>
              </c:numCache>
            </c:numRef>
          </c:val>
          <c:extLst>
            <c:ext xmlns:c16="http://schemas.microsoft.com/office/drawing/2014/chart" uri="{C3380CC4-5D6E-409C-BE32-E72D297353CC}">
              <c16:uniqueId val="{00000001-977F-4C0B-AFCC-B77B81CDC7FC}"/>
            </c:ext>
          </c:extLst>
        </c:ser>
        <c:ser>
          <c:idx val="2"/>
          <c:order val="2"/>
          <c:tx>
            <c:strRef>
              <c:f>Sheet1!$D$1</c:f>
              <c:strCache>
                <c:ptCount val="1"/>
                <c:pt idx="0">
                  <c:v>میانگین انتوبه موجود</c:v>
                </c:pt>
              </c:strCache>
            </c:strRef>
          </c:tx>
          <c:spPr>
            <a:solidFill>
              <a:srgbClr val="7030A0"/>
            </a:solidFill>
            <a:ln>
              <a:solidFill>
                <a:srgbClr val="7030A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3"/>
                </a:solidFill>
                <a:prstDash val="sysDot"/>
              </a:ln>
              <a:effectLst/>
            </c:spPr>
            <c:trendlineType val="linear"/>
            <c:dispRSqr val="0"/>
            <c:dispEq val="0"/>
          </c:trendline>
          <c:cat>
            <c:strRef>
              <c:f>Sheet1!$A$2:$A$3</c:f>
              <c:strCache>
                <c:ptCount val="2"/>
                <c:pt idx="0">
                  <c:v>مشاهده شده در پیک 5 (فاز صعودی تا نیمه مرداد)</c:v>
                </c:pt>
                <c:pt idx="1">
                  <c:v>مورد انتظار پیک 5 با لحاظ موارد بستری موقت </c:v>
                </c:pt>
              </c:strCache>
            </c:strRef>
          </c:cat>
          <c:val>
            <c:numRef>
              <c:f>Sheet1!$D$2:$D$3</c:f>
              <c:numCache>
                <c:formatCode>General</c:formatCode>
                <c:ptCount val="2"/>
                <c:pt idx="0">
                  <c:v>1312</c:v>
                </c:pt>
                <c:pt idx="1">
                  <c:v>1796</c:v>
                </c:pt>
              </c:numCache>
            </c:numRef>
          </c:val>
          <c:extLst>
            <c:ext xmlns:c16="http://schemas.microsoft.com/office/drawing/2014/chart" uri="{C3380CC4-5D6E-409C-BE32-E72D297353CC}">
              <c16:uniqueId val="{00000002-977F-4C0B-AFCC-B77B81CDC7FC}"/>
            </c:ext>
          </c:extLst>
        </c:ser>
        <c:dLbls>
          <c:showLegendKey val="0"/>
          <c:showVal val="0"/>
          <c:showCatName val="0"/>
          <c:showSerName val="0"/>
          <c:showPercent val="0"/>
          <c:showBubbleSize val="0"/>
        </c:dLbls>
        <c:gapWidth val="219"/>
        <c:axId val="552427768"/>
        <c:axId val="552428096"/>
      </c:barChart>
      <c:catAx>
        <c:axId val="552427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B Titr" panose="00000700000000000000" pitchFamily="2" charset="-78"/>
              </a:defRPr>
            </a:pPr>
            <a:endParaRPr lang="en-US"/>
          </a:p>
        </c:txPr>
        <c:crossAx val="552428096"/>
        <c:crosses val="autoZero"/>
        <c:auto val="1"/>
        <c:lblAlgn val="ctr"/>
        <c:lblOffset val="100"/>
        <c:noMultiLvlLbl val="0"/>
      </c:catAx>
      <c:valAx>
        <c:axId val="552428096"/>
        <c:scaling>
          <c:orientation val="minMax"/>
        </c:scaling>
        <c:delete val="1"/>
        <c:axPos val="l"/>
        <c:numFmt formatCode="General" sourceLinked="1"/>
        <c:majorTickMark val="none"/>
        <c:minorTickMark val="none"/>
        <c:tickLblPos val="nextTo"/>
        <c:crossAx val="552427768"/>
        <c:crosses val="autoZero"/>
        <c:crossBetween val="between"/>
      </c:valAx>
      <c:spPr>
        <a:noFill/>
        <a:ln>
          <a:noFill/>
        </a:ln>
        <a:effectLst/>
      </c:spPr>
    </c:plotArea>
    <c:legend>
      <c:legendPos val="b"/>
      <c:legendEntry>
        <c:idx val="3"/>
        <c:delete val="1"/>
      </c:legendEntry>
      <c:legendEntry>
        <c:idx val="4"/>
        <c:delete val="1"/>
      </c:legendEntry>
      <c:legendEntry>
        <c:idx val="5"/>
        <c:delete val="1"/>
      </c:legendEntry>
      <c:layout>
        <c:manualLayout>
          <c:xMode val="edge"/>
          <c:yMode val="edge"/>
          <c:x val="0.19055955135448616"/>
          <c:y val="9.1331110301603752E-3"/>
          <c:w val="0.59563700608039027"/>
          <c:h val="0.1112034142354940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B Titr" panose="00000700000000000000" pitchFamily="2" charset="-78"/>
            </a:defRPr>
          </a:pPr>
          <a:endParaRPr lang="en-US"/>
        </a:p>
      </c:txPr>
    </c:legend>
    <c:plotVisOnly val="1"/>
    <c:dispBlanksAs val="gap"/>
    <c:showDLblsOverMax val="0"/>
  </c:chart>
  <c:spPr>
    <a:noFill/>
    <a:ln>
      <a:solidFill>
        <a:srgbClr val="373545"/>
      </a:solidFill>
    </a:ln>
    <a:effectLst/>
  </c:spPr>
  <c:txPr>
    <a:bodyPr/>
    <a:lstStyle/>
    <a:p>
      <a:pPr>
        <a:defRPr/>
      </a:pPr>
      <a:endParaRPr lang="en-US"/>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5462962962962962E-2"/>
          <c:y val="9.2920864196280262E-2"/>
          <c:w val="0.94907407407407407"/>
          <c:h val="0.68723114024018195"/>
        </c:manualLayout>
      </c:layout>
      <c:barChart>
        <c:barDir val="col"/>
        <c:grouping val="clustered"/>
        <c:varyColors val="0"/>
        <c:ser>
          <c:idx val="0"/>
          <c:order val="0"/>
          <c:tx>
            <c:strRef>
              <c:f>Sheet1!$B$1</c:f>
              <c:strCache>
                <c:ptCount val="1"/>
                <c:pt idx="0">
                  <c:v>میانگین روزانه درصد اشغال بخش ویژه</c:v>
                </c:pt>
              </c:strCache>
            </c:strRef>
          </c:tx>
          <c:spPr>
            <a:solidFill>
              <a:srgbClr val="00B0F0"/>
            </a:solidFill>
            <a:ln>
              <a:solidFill>
                <a:srgbClr val="00B0F0"/>
              </a:solidFill>
            </a:ln>
            <a:effectLst/>
          </c:spPr>
          <c:invertIfNegative val="0"/>
          <c:dPt>
            <c:idx val="0"/>
            <c:invertIfNegative val="0"/>
            <c:bubble3D val="0"/>
            <c:spPr>
              <a:solidFill>
                <a:srgbClr val="CC0099"/>
              </a:solidFill>
              <a:ln>
                <a:solidFill>
                  <a:srgbClr val="CC0099"/>
                </a:solidFill>
              </a:ln>
              <a:effectLst/>
            </c:spPr>
            <c:extLst>
              <c:ext xmlns:c16="http://schemas.microsoft.com/office/drawing/2014/chart" uri="{C3380CC4-5D6E-409C-BE32-E72D297353CC}">
                <c16:uniqueId val="{00000001-FD4B-4F32-B62A-A2BA39D0C601}"/>
              </c:ext>
            </c:extLst>
          </c:dPt>
          <c:dPt>
            <c:idx val="1"/>
            <c:invertIfNegative val="0"/>
            <c:bubble3D val="0"/>
            <c:spPr>
              <a:solidFill>
                <a:srgbClr val="FF9966"/>
              </a:solidFill>
              <a:ln>
                <a:solidFill>
                  <a:srgbClr val="FF9966"/>
                </a:solidFill>
              </a:ln>
              <a:effectLst/>
            </c:spPr>
            <c:extLst>
              <c:ext xmlns:c16="http://schemas.microsoft.com/office/drawing/2014/chart" uri="{C3380CC4-5D6E-409C-BE32-E72D297353CC}">
                <c16:uniqueId val="{00000003-FD4B-4F32-B62A-A2BA39D0C601}"/>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rgbClr val="FF0000"/>
                </a:solidFill>
                <a:prstDash val="sysDot"/>
              </a:ln>
              <a:effectLst/>
            </c:spPr>
            <c:trendlineType val="linear"/>
            <c:dispRSqr val="0"/>
            <c:dispEq val="0"/>
          </c:trendline>
          <c:cat>
            <c:strRef>
              <c:f>Sheet1!$A$2:$A$3</c:f>
              <c:strCache>
                <c:ptCount val="2"/>
                <c:pt idx="0">
                  <c:v>مشاهده شده در پیک 5 (فاز صعودی تا نیمه مرداد)</c:v>
                </c:pt>
                <c:pt idx="1">
                  <c:v>مورد انتظار پیک 5 با لحاظ موارد بستری موقت و شاخصهای پیک پنجم</c:v>
                </c:pt>
              </c:strCache>
            </c:strRef>
          </c:cat>
          <c:val>
            <c:numRef>
              <c:f>Sheet1!$B$2:$B$3</c:f>
              <c:numCache>
                <c:formatCode>General</c:formatCode>
                <c:ptCount val="2"/>
                <c:pt idx="0">
                  <c:v>69.5</c:v>
                </c:pt>
                <c:pt idx="1">
                  <c:v>86.1</c:v>
                </c:pt>
              </c:numCache>
            </c:numRef>
          </c:val>
          <c:extLst>
            <c:ext xmlns:c16="http://schemas.microsoft.com/office/drawing/2014/chart" uri="{C3380CC4-5D6E-409C-BE32-E72D297353CC}">
              <c16:uniqueId val="{00000006-FD4B-4F32-B62A-A2BA39D0C601}"/>
            </c:ext>
          </c:extLst>
        </c:ser>
        <c:dLbls>
          <c:showLegendKey val="0"/>
          <c:showVal val="0"/>
          <c:showCatName val="0"/>
          <c:showSerName val="0"/>
          <c:showPercent val="0"/>
          <c:showBubbleSize val="0"/>
        </c:dLbls>
        <c:gapWidth val="219"/>
        <c:axId val="552427768"/>
        <c:axId val="552428096"/>
      </c:barChart>
      <c:catAx>
        <c:axId val="552427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B Titr" panose="00000700000000000000" pitchFamily="2" charset="-78"/>
              </a:defRPr>
            </a:pPr>
            <a:endParaRPr lang="en-US"/>
          </a:p>
        </c:txPr>
        <c:crossAx val="552428096"/>
        <c:crosses val="autoZero"/>
        <c:auto val="1"/>
        <c:lblAlgn val="ctr"/>
        <c:lblOffset val="100"/>
        <c:noMultiLvlLbl val="0"/>
      </c:catAx>
      <c:valAx>
        <c:axId val="552428096"/>
        <c:scaling>
          <c:orientation val="minMax"/>
        </c:scaling>
        <c:delete val="1"/>
        <c:axPos val="l"/>
        <c:numFmt formatCode="General" sourceLinked="1"/>
        <c:majorTickMark val="none"/>
        <c:minorTickMark val="none"/>
        <c:tickLblPos val="nextTo"/>
        <c:crossAx val="552427768"/>
        <c:crosses val="autoZero"/>
        <c:crossBetween val="between"/>
      </c:valAx>
      <c:spPr>
        <a:noFill/>
        <a:ln>
          <a:noFill/>
        </a:ln>
        <a:effectLst/>
      </c:spPr>
    </c:plotArea>
    <c:plotVisOnly val="1"/>
    <c:dispBlanksAs val="gap"/>
    <c:showDLblsOverMax val="0"/>
  </c:chart>
  <c:spPr>
    <a:noFill/>
    <a:ln>
      <a:solidFill>
        <a:srgbClr val="C00000"/>
      </a:solid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7960100733241733E-2"/>
          <c:y val="8.0864494865698064E-2"/>
          <c:w val="0.94907407407407407"/>
          <c:h val="0.74717732795702885"/>
        </c:manualLayout>
      </c:layout>
      <c:barChart>
        <c:barDir val="col"/>
        <c:grouping val="clustered"/>
        <c:varyColors val="0"/>
        <c:ser>
          <c:idx val="0"/>
          <c:order val="0"/>
          <c:tx>
            <c:strRef>
              <c:f>Sheet1!$B$1</c:f>
              <c:strCache>
                <c:ptCount val="1"/>
                <c:pt idx="0">
                  <c:v>تعداد بستری مشکوک/محتمل/قطعی </c:v>
                </c:pt>
              </c:strCache>
            </c:strRef>
          </c:tx>
          <c:spPr>
            <a:solidFill>
              <a:srgbClr val="00B0F0"/>
            </a:solidFill>
            <a:ln>
              <a:solidFill>
                <a:srgbClr val="00B0F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Sheet1!$A$2:$A$3</c:f>
              <c:strCache>
                <c:ptCount val="2"/>
                <c:pt idx="0">
                  <c:v>مشاهده شده در پیک 4</c:v>
                </c:pt>
                <c:pt idx="1">
                  <c:v>مورد انتظار با لحاظ موارد بستری موقت و شاخصهای پیک 4</c:v>
                </c:pt>
              </c:strCache>
            </c:strRef>
          </c:cat>
          <c:val>
            <c:numRef>
              <c:f>Sheet1!$B$2:$B$3</c:f>
              <c:numCache>
                <c:formatCode>General</c:formatCode>
                <c:ptCount val="2"/>
                <c:pt idx="0">
                  <c:v>346002</c:v>
                </c:pt>
                <c:pt idx="1">
                  <c:v>411856</c:v>
                </c:pt>
              </c:numCache>
            </c:numRef>
          </c:val>
          <c:extLst>
            <c:ext xmlns:c16="http://schemas.microsoft.com/office/drawing/2014/chart" uri="{C3380CC4-5D6E-409C-BE32-E72D297353CC}">
              <c16:uniqueId val="{00000000-C2FB-42DC-BED8-EDBE9BFEB473}"/>
            </c:ext>
          </c:extLst>
        </c:ser>
        <c:ser>
          <c:idx val="1"/>
          <c:order val="1"/>
          <c:tx>
            <c:strRef>
              <c:f>Sheet1!$C$1</c:f>
              <c:strCache>
                <c:ptCount val="1"/>
                <c:pt idx="0">
                  <c:v>تعداد فوتی مشکوک/ محتمل/قطعی </c:v>
                </c:pt>
              </c:strCache>
            </c:strRef>
          </c:tx>
          <c:spPr>
            <a:solidFill>
              <a:srgbClr val="FF0000"/>
            </a:solidFill>
            <a:ln>
              <a:solidFill>
                <a:srgbClr val="FF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2"/>
                </a:solidFill>
                <a:prstDash val="sysDot"/>
              </a:ln>
              <a:effectLst/>
            </c:spPr>
            <c:trendlineType val="linear"/>
            <c:dispRSqr val="0"/>
            <c:dispEq val="0"/>
          </c:trendline>
          <c:cat>
            <c:strRef>
              <c:f>Sheet1!$A$2:$A$3</c:f>
              <c:strCache>
                <c:ptCount val="2"/>
                <c:pt idx="0">
                  <c:v>مشاهده شده در پیک 4</c:v>
                </c:pt>
                <c:pt idx="1">
                  <c:v>مورد انتظار با لحاظ موارد بستری موقت و شاخصهای پیک 4</c:v>
                </c:pt>
              </c:strCache>
            </c:strRef>
          </c:cat>
          <c:val>
            <c:numRef>
              <c:f>Sheet1!$C$2:$C$3</c:f>
              <c:numCache>
                <c:formatCode>General</c:formatCode>
                <c:ptCount val="2"/>
                <c:pt idx="0">
                  <c:v>29420</c:v>
                </c:pt>
                <c:pt idx="1">
                  <c:v>60955</c:v>
                </c:pt>
              </c:numCache>
            </c:numRef>
          </c:val>
          <c:extLst>
            <c:ext xmlns:c16="http://schemas.microsoft.com/office/drawing/2014/chart" uri="{C3380CC4-5D6E-409C-BE32-E72D297353CC}">
              <c16:uniqueId val="{00000001-C2FB-42DC-BED8-EDBE9BFEB473}"/>
            </c:ext>
          </c:extLst>
        </c:ser>
        <c:dLbls>
          <c:showLegendKey val="0"/>
          <c:showVal val="0"/>
          <c:showCatName val="0"/>
          <c:showSerName val="0"/>
          <c:showPercent val="0"/>
          <c:showBubbleSize val="0"/>
        </c:dLbls>
        <c:gapWidth val="219"/>
        <c:axId val="552427768"/>
        <c:axId val="552428096"/>
      </c:barChart>
      <c:catAx>
        <c:axId val="5524277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B Titr" panose="00000700000000000000" pitchFamily="2" charset="-78"/>
              </a:defRPr>
            </a:pPr>
            <a:endParaRPr lang="en-US"/>
          </a:p>
        </c:txPr>
        <c:crossAx val="552428096"/>
        <c:crosses val="autoZero"/>
        <c:auto val="1"/>
        <c:lblAlgn val="ctr"/>
        <c:lblOffset val="100"/>
        <c:noMultiLvlLbl val="0"/>
      </c:catAx>
      <c:valAx>
        <c:axId val="552428096"/>
        <c:scaling>
          <c:orientation val="minMax"/>
        </c:scaling>
        <c:delete val="1"/>
        <c:axPos val="l"/>
        <c:numFmt formatCode="General" sourceLinked="1"/>
        <c:majorTickMark val="out"/>
        <c:minorTickMark val="none"/>
        <c:tickLblPos val="nextTo"/>
        <c:crossAx val="552427768"/>
        <c:crosses val="autoZero"/>
        <c:crossBetween val="between"/>
      </c:valAx>
      <c:spPr>
        <a:noFill/>
        <a:ln>
          <a:noFill/>
        </a:ln>
        <a:effectLst/>
      </c:spPr>
    </c:plotArea>
    <c:legend>
      <c:legendPos val="b"/>
      <c:legendEntry>
        <c:idx val="2"/>
        <c:delete val="1"/>
      </c:legendEntry>
      <c:legendEntry>
        <c:idx val="3"/>
        <c:delete val="1"/>
      </c:legendEntry>
      <c:layout>
        <c:manualLayout>
          <c:xMode val="edge"/>
          <c:yMode val="edge"/>
          <c:x val="4.0069784058052248E-2"/>
          <c:y val="1.3194581289472623E-3"/>
          <c:w val="0.94331008907245095"/>
          <c:h val="8.479222647981657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B Titr" panose="00000700000000000000" pitchFamily="2" charset="-78"/>
            </a:defRPr>
          </a:pPr>
          <a:endParaRPr lang="en-US"/>
        </a:p>
      </c:txPr>
    </c:legend>
    <c:plotVisOnly val="1"/>
    <c:dispBlanksAs val="gap"/>
    <c:showDLblsOverMax val="0"/>
  </c:chart>
  <c:spPr>
    <a:noFill/>
    <a:ln>
      <a:solidFill>
        <a:srgbClr val="002060"/>
      </a:solid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5462962962962962E-2"/>
          <c:y val="0.15963656233362289"/>
          <c:w val="0.94907407407407407"/>
          <c:h val="0.68943452797937621"/>
        </c:manualLayout>
      </c:layout>
      <c:barChart>
        <c:barDir val="col"/>
        <c:grouping val="clustered"/>
        <c:varyColors val="0"/>
        <c:ser>
          <c:idx val="0"/>
          <c:order val="0"/>
          <c:tx>
            <c:strRef>
              <c:f>Sheet1!$B$1</c:f>
              <c:strCache>
                <c:ptCount val="1"/>
                <c:pt idx="0">
                  <c:v>میانگین بستری موجود کل</c:v>
                </c:pt>
              </c:strCache>
            </c:strRef>
          </c:tx>
          <c:spPr>
            <a:solidFill>
              <a:srgbClr val="00CC99"/>
            </a:solidFill>
            <a:ln>
              <a:solidFill>
                <a:srgbClr val="00CC99"/>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Sheet1!$A$2:$A$3</c:f>
              <c:strCache>
                <c:ptCount val="2"/>
                <c:pt idx="0">
                  <c:v>مشاهده شده در پیک 4</c:v>
                </c:pt>
                <c:pt idx="1">
                  <c:v>مورد انتظار پیک 4 با لحاظ موارد بستری موقت و شاخصهای پیک سوم</c:v>
                </c:pt>
              </c:strCache>
            </c:strRef>
          </c:cat>
          <c:val>
            <c:numRef>
              <c:f>Sheet1!$B$2:$B$3</c:f>
              <c:numCache>
                <c:formatCode>General</c:formatCode>
                <c:ptCount val="2"/>
                <c:pt idx="0">
                  <c:v>26435</c:v>
                </c:pt>
                <c:pt idx="1">
                  <c:v>33329</c:v>
                </c:pt>
              </c:numCache>
            </c:numRef>
          </c:val>
          <c:extLst>
            <c:ext xmlns:c16="http://schemas.microsoft.com/office/drawing/2014/chart" uri="{C3380CC4-5D6E-409C-BE32-E72D297353CC}">
              <c16:uniqueId val="{00000000-977F-4C0B-AFCC-B77B81CDC7FC}"/>
            </c:ext>
          </c:extLst>
        </c:ser>
        <c:ser>
          <c:idx val="1"/>
          <c:order val="1"/>
          <c:tx>
            <c:strRef>
              <c:f>Sheet1!$C$1</c:f>
              <c:strCache>
                <c:ptCount val="1"/>
                <c:pt idx="0">
                  <c:v>میانگین بستری موجود ویژه</c:v>
                </c:pt>
              </c:strCache>
            </c:strRef>
          </c:tx>
          <c:spPr>
            <a:solidFill>
              <a:srgbClr val="CC99FF"/>
            </a:solidFill>
            <a:ln>
              <a:solidFill>
                <a:srgbClr val="CC99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2"/>
                </a:solidFill>
                <a:prstDash val="sysDot"/>
              </a:ln>
              <a:effectLst/>
            </c:spPr>
            <c:trendlineType val="linear"/>
            <c:dispRSqr val="0"/>
            <c:dispEq val="0"/>
          </c:trendline>
          <c:cat>
            <c:strRef>
              <c:f>Sheet1!$A$2:$A$3</c:f>
              <c:strCache>
                <c:ptCount val="2"/>
                <c:pt idx="0">
                  <c:v>مشاهده شده در پیک 4</c:v>
                </c:pt>
                <c:pt idx="1">
                  <c:v>مورد انتظار پیک 4 با لحاظ موارد بستری موقت و شاخصهای پیک سوم</c:v>
                </c:pt>
              </c:strCache>
            </c:strRef>
          </c:cat>
          <c:val>
            <c:numRef>
              <c:f>Sheet1!$C$2:$C$3</c:f>
              <c:numCache>
                <c:formatCode>General</c:formatCode>
                <c:ptCount val="2"/>
                <c:pt idx="0">
                  <c:v>5430</c:v>
                </c:pt>
                <c:pt idx="1">
                  <c:v>7866</c:v>
                </c:pt>
              </c:numCache>
            </c:numRef>
          </c:val>
          <c:extLst>
            <c:ext xmlns:c16="http://schemas.microsoft.com/office/drawing/2014/chart" uri="{C3380CC4-5D6E-409C-BE32-E72D297353CC}">
              <c16:uniqueId val="{00000001-977F-4C0B-AFCC-B77B81CDC7FC}"/>
            </c:ext>
          </c:extLst>
        </c:ser>
        <c:ser>
          <c:idx val="2"/>
          <c:order val="2"/>
          <c:tx>
            <c:strRef>
              <c:f>Sheet1!$D$1</c:f>
              <c:strCache>
                <c:ptCount val="1"/>
                <c:pt idx="0">
                  <c:v>میانگین انتوبه موجود</c:v>
                </c:pt>
              </c:strCache>
            </c:strRef>
          </c:tx>
          <c:spPr>
            <a:solidFill>
              <a:srgbClr val="7030A0"/>
            </a:solidFill>
            <a:ln>
              <a:solidFill>
                <a:srgbClr val="7030A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3"/>
                </a:solidFill>
                <a:prstDash val="sysDot"/>
              </a:ln>
              <a:effectLst/>
            </c:spPr>
            <c:trendlineType val="linear"/>
            <c:dispRSqr val="0"/>
            <c:dispEq val="0"/>
          </c:trendline>
          <c:cat>
            <c:strRef>
              <c:f>Sheet1!$A$2:$A$3</c:f>
              <c:strCache>
                <c:ptCount val="2"/>
                <c:pt idx="0">
                  <c:v>مشاهده شده در پیک 4</c:v>
                </c:pt>
                <c:pt idx="1">
                  <c:v>مورد انتظار پیک 4 با لحاظ موارد بستری موقت و شاخصهای پیک سوم</c:v>
                </c:pt>
              </c:strCache>
            </c:strRef>
          </c:cat>
          <c:val>
            <c:numRef>
              <c:f>Sheet1!$D$2:$D$3</c:f>
              <c:numCache>
                <c:formatCode>General</c:formatCode>
                <c:ptCount val="2"/>
                <c:pt idx="0">
                  <c:v>1582</c:v>
                </c:pt>
                <c:pt idx="1">
                  <c:v>2866</c:v>
                </c:pt>
              </c:numCache>
            </c:numRef>
          </c:val>
          <c:extLst>
            <c:ext xmlns:c16="http://schemas.microsoft.com/office/drawing/2014/chart" uri="{C3380CC4-5D6E-409C-BE32-E72D297353CC}">
              <c16:uniqueId val="{00000002-977F-4C0B-AFCC-B77B81CDC7FC}"/>
            </c:ext>
          </c:extLst>
        </c:ser>
        <c:dLbls>
          <c:showLegendKey val="0"/>
          <c:showVal val="0"/>
          <c:showCatName val="0"/>
          <c:showSerName val="0"/>
          <c:showPercent val="0"/>
          <c:showBubbleSize val="0"/>
        </c:dLbls>
        <c:gapWidth val="219"/>
        <c:axId val="552427768"/>
        <c:axId val="552428096"/>
      </c:barChart>
      <c:catAx>
        <c:axId val="552427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B Titr" panose="00000700000000000000" pitchFamily="2" charset="-78"/>
              </a:defRPr>
            </a:pPr>
            <a:endParaRPr lang="en-US"/>
          </a:p>
        </c:txPr>
        <c:crossAx val="552428096"/>
        <c:crosses val="autoZero"/>
        <c:auto val="1"/>
        <c:lblAlgn val="ctr"/>
        <c:lblOffset val="100"/>
        <c:noMultiLvlLbl val="0"/>
      </c:catAx>
      <c:valAx>
        <c:axId val="552428096"/>
        <c:scaling>
          <c:orientation val="minMax"/>
        </c:scaling>
        <c:delete val="1"/>
        <c:axPos val="l"/>
        <c:numFmt formatCode="General" sourceLinked="1"/>
        <c:majorTickMark val="none"/>
        <c:minorTickMark val="none"/>
        <c:tickLblPos val="nextTo"/>
        <c:crossAx val="552427768"/>
        <c:crosses val="autoZero"/>
        <c:crossBetween val="between"/>
      </c:valAx>
      <c:spPr>
        <a:noFill/>
        <a:ln>
          <a:noFill/>
        </a:ln>
        <a:effectLst/>
      </c:spPr>
    </c:plotArea>
    <c:legend>
      <c:legendPos val="b"/>
      <c:legendEntry>
        <c:idx val="3"/>
        <c:delete val="1"/>
      </c:legendEntry>
      <c:legendEntry>
        <c:idx val="4"/>
        <c:delete val="1"/>
      </c:legendEntry>
      <c:legendEntry>
        <c:idx val="5"/>
        <c:delete val="1"/>
      </c:legendEntry>
      <c:layout>
        <c:manualLayout>
          <c:xMode val="edge"/>
          <c:yMode val="edge"/>
          <c:x val="0.19055955135448616"/>
          <c:y val="9.1331110301603752E-3"/>
          <c:w val="0.59563700608039027"/>
          <c:h val="0.1112034142354940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B Titr" panose="00000700000000000000" pitchFamily="2" charset="-78"/>
            </a:defRPr>
          </a:pPr>
          <a:endParaRPr lang="en-US"/>
        </a:p>
      </c:txPr>
    </c:legend>
    <c:plotVisOnly val="1"/>
    <c:dispBlanksAs val="gap"/>
    <c:showDLblsOverMax val="0"/>
  </c:chart>
  <c:spPr>
    <a:noFill/>
    <a:ln>
      <a:solidFill>
        <a:srgbClr val="373545"/>
      </a:solid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5462962962962962E-2"/>
          <c:y val="4.3650793650793648E-2"/>
          <c:w val="0.94907407407407407"/>
          <c:h val="0.73650113042800347"/>
        </c:manualLayout>
      </c:layout>
      <c:barChart>
        <c:barDir val="col"/>
        <c:grouping val="clustered"/>
        <c:varyColors val="0"/>
        <c:ser>
          <c:idx val="0"/>
          <c:order val="0"/>
          <c:tx>
            <c:strRef>
              <c:f>Sheet1!$B$1</c:f>
              <c:strCache>
                <c:ptCount val="1"/>
                <c:pt idx="0">
                  <c:v>میانگین روزانه درصد اشغال بخش ویژه</c:v>
                </c:pt>
              </c:strCache>
            </c:strRef>
          </c:tx>
          <c:spPr>
            <a:solidFill>
              <a:srgbClr val="00B0F0"/>
            </a:solidFill>
            <a:ln>
              <a:solidFill>
                <a:srgbClr val="00B0F0"/>
              </a:solidFill>
            </a:ln>
            <a:effectLst/>
          </c:spPr>
          <c:invertIfNegative val="0"/>
          <c:dPt>
            <c:idx val="0"/>
            <c:invertIfNegative val="0"/>
            <c:bubble3D val="0"/>
            <c:spPr>
              <a:solidFill>
                <a:srgbClr val="CC0099"/>
              </a:solidFill>
              <a:ln>
                <a:solidFill>
                  <a:srgbClr val="CC0099"/>
                </a:solidFill>
              </a:ln>
              <a:effectLst/>
            </c:spPr>
            <c:extLst>
              <c:ext xmlns:c16="http://schemas.microsoft.com/office/drawing/2014/chart" uri="{C3380CC4-5D6E-409C-BE32-E72D297353CC}">
                <c16:uniqueId val="{00000001-FD4B-4F32-B62A-A2BA39D0C601}"/>
              </c:ext>
            </c:extLst>
          </c:dPt>
          <c:dPt>
            <c:idx val="1"/>
            <c:invertIfNegative val="0"/>
            <c:bubble3D val="0"/>
            <c:spPr>
              <a:solidFill>
                <a:srgbClr val="FF9966"/>
              </a:solidFill>
              <a:ln>
                <a:solidFill>
                  <a:srgbClr val="FF9966"/>
                </a:solidFill>
              </a:ln>
              <a:effectLst/>
            </c:spPr>
            <c:extLst>
              <c:ext xmlns:c16="http://schemas.microsoft.com/office/drawing/2014/chart" uri="{C3380CC4-5D6E-409C-BE32-E72D297353CC}">
                <c16:uniqueId val="{00000003-FD4B-4F32-B62A-A2BA39D0C601}"/>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Sheet1!$A$2:$A$3</c:f>
              <c:strCache>
                <c:ptCount val="2"/>
                <c:pt idx="0">
                  <c:v>مشاهده شده در پیک 4</c:v>
                </c:pt>
                <c:pt idx="1">
                  <c:v>مورد انتظار پیک 4 با لحاظ موارد بستری موقت و شاخصهای پیک چهارم</c:v>
                </c:pt>
              </c:strCache>
            </c:strRef>
          </c:cat>
          <c:val>
            <c:numRef>
              <c:f>Sheet1!$B$2:$B$3</c:f>
              <c:numCache>
                <c:formatCode>General</c:formatCode>
                <c:ptCount val="2"/>
                <c:pt idx="0">
                  <c:v>70.5</c:v>
                </c:pt>
                <c:pt idx="1">
                  <c:v>100.3</c:v>
                </c:pt>
              </c:numCache>
            </c:numRef>
          </c:val>
          <c:extLst>
            <c:ext xmlns:c16="http://schemas.microsoft.com/office/drawing/2014/chart" uri="{C3380CC4-5D6E-409C-BE32-E72D297353CC}">
              <c16:uniqueId val="{00000006-FD4B-4F32-B62A-A2BA39D0C601}"/>
            </c:ext>
          </c:extLst>
        </c:ser>
        <c:dLbls>
          <c:showLegendKey val="0"/>
          <c:showVal val="0"/>
          <c:showCatName val="0"/>
          <c:showSerName val="0"/>
          <c:showPercent val="0"/>
          <c:showBubbleSize val="0"/>
        </c:dLbls>
        <c:gapWidth val="219"/>
        <c:axId val="552427768"/>
        <c:axId val="552428096"/>
      </c:barChart>
      <c:catAx>
        <c:axId val="552427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B Titr" panose="00000700000000000000" pitchFamily="2" charset="-78"/>
              </a:defRPr>
            </a:pPr>
            <a:endParaRPr lang="en-US"/>
          </a:p>
        </c:txPr>
        <c:crossAx val="552428096"/>
        <c:crosses val="autoZero"/>
        <c:auto val="1"/>
        <c:lblAlgn val="ctr"/>
        <c:lblOffset val="100"/>
        <c:noMultiLvlLbl val="0"/>
      </c:catAx>
      <c:valAx>
        <c:axId val="552428096"/>
        <c:scaling>
          <c:orientation val="minMax"/>
        </c:scaling>
        <c:delete val="1"/>
        <c:axPos val="l"/>
        <c:numFmt formatCode="General" sourceLinked="1"/>
        <c:majorTickMark val="none"/>
        <c:minorTickMark val="none"/>
        <c:tickLblPos val="nextTo"/>
        <c:crossAx val="552427768"/>
        <c:crosses val="autoZero"/>
        <c:crossBetween val="between"/>
      </c:valAx>
      <c:spPr>
        <a:noFill/>
        <a:ln>
          <a:noFill/>
        </a:ln>
        <a:effectLst/>
      </c:spPr>
    </c:plotArea>
    <c:plotVisOnly val="1"/>
    <c:dispBlanksAs val="gap"/>
    <c:showDLblsOverMax val="0"/>
  </c:chart>
  <c:spPr>
    <a:noFill/>
    <a:ln>
      <a:solidFill>
        <a:srgbClr val="C00000"/>
      </a:solid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3873937054164524E-2"/>
          <c:y val="3.1500572737686139E-2"/>
          <c:w val="0.92995910233443047"/>
          <c:h val="0.74496078247622866"/>
        </c:manualLayout>
      </c:layout>
      <c:lineChart>
        <c:grouping val="standard"/>
        <c:varyColors val="0"/>
        <c:ser>
          <c:idx val="0"/>
          <c:order val="0"/>
          <c:tx>
            <c:strRef>
              <c:f>Sheet1!$B$1</c:f>
              <c:strCache>
                <c:ptCount val="1"/>
                <c:pt idx="0">
                  <c:v>بستری </c:v>
                </c:pt>
              </c:strCache>
            </c:strRef>
          </c:tx>
          <c:spPr>
            <a:ln w="57150" cap="rnd">
              <a:solidFill>
                <a:srgbClr val="9999FF"/>
              </a:solidFill>
              <a:round/>
            </a:ln>
            <a:effectLst/>
          </c:spPr>
          <c:marker>
            <c:symbol val="none"/>
          </c:marker>
          <c:cat>
            <c:strRef>
              <c:f>Sheet1!$A$2:$A$21</c:f>
              <c:strCache>
                <c:ptCount val="20"/>
                <c:pt idx="0">
                  <c:v>هفته 1 </c:v>
                </c:pt>
                <c:pt idx="1">
                  <c:v>هفته 2 </c:v>
                </c:pt>
                <c:pt idx="2">
                  <c:v>هفته 3 </c:v>
                </c:pt>
                <c:pt idx="3">
                  <c:v>هفته 4</c:v>
                </c:pt>
                <c:pt idx="4">
                  <c:v>هفته 5</c:v>
                </c:pt>
                <c:pt idx="5">
                  <c:v>هفته 6</c:v>
                </c:pt>
                <c:pt idx="6">
                  <c:v>هفته 7</c:v>
                </c:pt>
                <c:pt idx="7">
                  <c:v>هفته 8</c:v>
                </c:pt>
                <c:pt idx="8">
                  <c:v>هفته 9</c:v>
                </c:pt>
                <c:pt idx="9">
                  <c:v>هفته 10</c:v>
                </c:pt>
                <c:pt idx="10">
                  <c:v>هفته 11</c:v>
                </c:pt>
                <c:pt idx="11">
                  <c:v>هفته 12</c:v>
                </c:pt>
                <c:pt idx="12">
                  <c:v>هفته 13</c:v>
                </c:pt>
                <c:pt idx="13">
                  <c:v>هفته 14</c:v>
                </c:pt>
                <c:pt idx="14">
                  <c:v>هفته 15</c:v>
                </c:pt>
                <c:pt idx="15">
                  <c:v>هفته 16</c:v>
                </c:pt>
                <c:pt idx="16">
                  <c:v>هفته 17</c:v>
                </c:pt>
                <c:pt idx="17">
                  <c:v>هفته 18</c:v>
                </c:pt>
                <c:pt idx="18">
                  <c:v>هفته 19</c:v>
                </c:pt>
                <c:pt idx="19">
                  <c:v>هفته 20</c:v>
                </c:pt>
              </c:strCache>
            </c:strRef>
          </c:cat>
          <c:val>
            <c:numRef>
              <c:f>Sheet1!$B$2:$B$21</c:f>
              <c:numCache>
                <c:formatCode>General</c:formatCode>
                <c:ptCount val="20"/>
                <c:pt idx="0">
                  <c:v>16372</c:v>
                </c:pt>
                <c:pt idx="1">
                  <c:v>22051</c:v>
                </c:pt>
                <c:pt idx="2">
                  <c:v>36430</c:v>
                </c:pt>
                <c:pt idx="3">
                  <c:v>47289</c:v>
                </c:pt>
                <c:pt idx="4">
                  <c:v>49198</c:v>
                </c:pt>
                <c:pt idx="5">
                  <c:v>44886</c:v>
                </c:pt>
                <c:pt idx="6">
                  <c:v>38246</c:v>
                </c:pt>
                <c:pt idx="7">
                  <c:v>32592</c:v>
                </c:pt>
                <c:pt idx="8">
                  <c:v>28779</c:v>
                </c:pt>
                <c:pt idx="9">
                  <c:v>25380</c:v>
                </c:pt>
                <c:pt idx="10">
                  <c:v>24312</c:v>
                </c:pt>
                <c:pt idx="11">
                  <c:v>22134</c:v>
                </c:pt>
                <c:pt idx="12">
                  <c:v>23000</c:v>
                </c:pt>
                <c:pt idx="13">
                  <c:v>23608</c:v>
                </c:pt>
                <c:pt idx="14">
                  <c:v>26523</c:v>
                </c:pt>
                <c:pt idx="15">
                  <c:v>32225</c:v>
                </c:pt>
                <c:pt idx="16">
                  <c:v>38454</c:v>
                </c:pt>
                <c:pt idx="17">
                  <c:v>44148</c:v>
                </c:pt>
                <c:pt idx="18">
                  <c:v>51145</c:v>
                </c:pt>
                <c:pt idx="19">
                  <c:v>60957</c:v>
                </c:pt>
              </c:numCache>
            </c:numRef>
          </c:val>
          <c:smooth val="0"/>
          <c:extLst>
            <c:ext xmlns:c16="http://schemas.microsoft.com/office/drawing/2014/chart" uri="{C3380CC4-5D6E-409C-BE32-E72D297353CC}">
              <c16:uniqueId val="{00000000-DAA6-46E8-962E-F6BE3890998D}"/>
            </c:ext>
          </c:extLst>
        </c:ser>
        <c:dLbls>
          <c:showLegendKey val="0"/>
          <c:showVal val="0"/>
          <c:showCatName val="0"/>
          <c:showSerName val="0"/>
          <c:showPercent val="0"/>
          <c:showBubbleSize val="0"/>
        </c:dLbls>
        <c:smooth val="0"/>
        <c:axId val="438111680"/>
        <c:axId val="438116600"/>
      </c:lineChart>
      <c:catAx>
        <c:axId val="438111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tx1"/>
                </a:solidFill>
                <a:latin typeface="+mn-lt"/>
                <a:ea typeface="+mn-ea"/>
                <a:cs typeface="B Titr" panose="00000700000000000000" pitchFamily="2" charset="-78"/>
              </a:defRPr>
            </a:pPr>
            <a:endParaRPr lang="en-US"/>
          </a:p>
        </c:txPr>
        <c:crossAx val="438116600"/>
        <c:crosses val="autoZero"/>
        <c:auto val="1"/>
        <c:lblAlgn val="ctr"/>
        <c:lblOffset val="100"/>
        <c:noMultiLvlLbl val="0"/>
      </c:catAx>
      <c:valAx>
        <c:axId val="43811660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38111680"/>
        <c:crosses val="autoZero"/>
        <c:crossBetween val="between"/>
      </c:valAx>
      <c:spPr>
        <a:noFill/>
        <a:ln>
          <a:noFill/>
        </a:ln>
        <a:effectLst/>
      </c:spPr>
    </c:plotArea>
    <c:plotVisOnly val="1"/>
    <c:dispBlanksAs val="gap"/>
    <c:showDLblsOverMax val="0"/>
  </c:chart>
  <c:spPr>
    <a:noFill/>
    <a:ln>
      <a:solidFill>
        <a:srgbClr val="AD84C6"/>
      </a:solid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3873937054164524E-2"/>
          <c:y val="3.1500572737686139E-2"/>
          <c:w val="0.92995910233443047"/>
          <c:h val="0.76645509582034921"/>
        </c:manualLayout>
      </c:layout>
      <c:lineChart>
        <c:grouping val="standard"/>
        <c:varyColors val="0"/>
        <c:ser>
          <c:idx val="0"/>
          <c:order val="0"/>
          <c:tx>
            <c:strRef>
              <c:f>Sheet1!$B$1</c:f>
              <c:strCache>
                <c:ptCount val="1"/>
                <c:pt idx="0">
                  <c:v>فوتی</c:v>
                </c:pt>
              </c:strCache>
            </c:strRef>
          </c:tx>
          <c:spPr>
            <a:ln w="57150" cap="rnd">
              <a:solidFill>
                <a:srgbClr val="FF0000"/>
              </a:solidFill>
              <a:round/>
            </a:ln>
            <a:effectLst/>
          </c:spPr>
          <c:marker>
            <c:symbol val="none"/>
          </c:marker>
          <c:cat>
            <c:strRef>
              <c:f>Sheet1!$A$2:$A$21</c:f>
              <c:strCache>
                <c:ptCount val="20"/>
                <c:pt idx="0">
                  <c:v>هفته 1 </c:v>
                </c:pt>
                <c:pt idx="1">
                  <c:v>هفته 2 </c:v>
                </c:pt>
                <c:pt idx="2">
                  <c:v>هفته 3 </c:v>
                </c:pt>
                <c:pt idx="3">
                  <c:v>هفته 4</c:v>
                </c:pt>
                <c:pt idx="4">
                  <c:v>هفته 5</c:v>
                </c:pt>
                <c:pt idx="5">
                  <c:v>هفته 6</c:v>
                </c:pt>
                <c:pt idx="6">
                  <c:v>هفته 7</c:v>
                </c:pt>
                <c:pt idx="7">
                  <c:v>هفته 8</c:v>
                </c:pt>
                <c:pt idx="8">
                  <c:v>هفته 9</c:v>
                </c:pt>
                <c:pt idx="9">
                  <c:v>هفته 10</c:v>
                </c:pt>
                <c:pt idx="10">
                  <c:v>هفته 11</c:v>
                </c:pt>
                <c:pt idx="11">
                  <c:v>هفته 12</c:v>
                </c:pt>
                <c:pt idx="12">
                  <c:v>هفته 13</c:v>
                </c:pt>
                <c:pt idx="13">
                  <c:v>هفته 14</c:v>
                </c:pt>
                <c:pt idx="14">
                  <c:v>هفته 15</c:v>
                </c:pt>
                <c:pt idx="15">
                  <c:v>هفته 16</c:v>
                </c:pt>
                <c:pt idx="16">
                  <c:v>هفته 17</c:v>
                </c:pt>
                <c:pt idx="17">
                  <c:v>هفته 18</c:v>
                </c:pt>
                <c:pt idx="18">
                  <c:v>هفته 19</c:v>
                </c:pt>
                <c:pt idx="19">
                  <c:v>هفته 20</c:v>
                </c:pt>
              </c:strCache>
            </c:strRef>
          </c:cat>
          <c:val>
            <c:numRef>
              <c:f>Sheet1!$B$2:$B$21</c:f>
              <c:numCache>
                <c:formatCode>General</c:formatCode>
                <c:ptCount val="20"/>
                <c:pt idx="0">
                  <c:v>1366</c:v>
                </c:pt>
                <c:pt idx="1">
                  <c:v>1542</c:v>
                </c:pt>
                <c:pt idx="2">
                  <c:v>2276</c:v>
                </c:pt>
                <c:pt idx="3">
                  <c:v>3670</c:v>
                </c:pt>
                <c:pt idx="4">
                  <c:v>4581</c:v>
                </c:pt>
                <c:pt idx="5">
                  <c:v>4566</c:v>
                </c:pt>
                <c:pt idx="6">
                  <c:v>3955</c:v>
                </c:pt>
                <c:pt idx="7">
                  <c:v>3412</c:v>
                </c:pt>
                <c:pt idx="8">
                  <c:v>2909</c:v>
                </c:pt>
                <c:pt idx="9">
                  <c:v>2334</c:v>
                </c:pt>
                <c:pt idx="10">
                  <c:v>2084</c:v>
                </c:pt>
                <c:pt idx="11">
                  <c:v>1866</c:v>
                </c:pt>
                <c:pt idx="12">
                  <c:v>1702</c:v>
                </c:pt>
                <c:pt idx="13">
                  <c:v>1616</c:v>
                </c:pt>
                <c:pt idx="14">
                  <c:v>1738</c:v>
                </c:pt>
                <c:pt idx="15">
                  <c:v>2164</c:v>
                </c:pt>
                <c:pt idx="16">
                  <c:v>2538</c:v>
                </c:pt>
                <c:pt idx="17">
                  <c:v>3018</c:v>
                </c:pt>
                <c:pt idx="18">
                  <c:v>3823</c:v>
                </c:pt>
                <c:pt idx="19">
                  <c:v>5077</c:v>
                </c:pt>
              </c:numCache>
            </c:numRef>
          </c:val>
          <c:smooth val="0"/>
          <c:extLst>
            <c:ext xmlns:c16="http://schemas.microsoft.com/office/drawing/2014/chart" uri="{C3380CC4-5D6E-409C-BE32-E72D297353CC}">
              <c16:uniqueId val="{00000000-09A8-4949-8D00-A41454ABD484}"/>
            </c:ext>
          </c:extLst>
        </c:ser>
        <c:dLbls>
          <c:showLegendKey val="0"/>
          <c:showVal val="0"/>
          <c:showCatName val="0"/>
          <c:showSerName val="0"/>
          <c:showPercent val="0"/>
          <c:showBubbleSize val="0"/>
        </c:dLbls>
        <c:smooth val="0"/>
        <c:axId val="438111680"/>
        <c:axId val="438116600"/>
      </c:lineChart>
      <c:catAx>
        <c:axId val="438111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800" b="0" i="0" u="none" strike="noStrike" kern="1200" baseline="0">
                <a:solidFill>
                  <a:schemeClr val="tx1"/>
                </a:solidFill>
                <a:latin typeface="+mn-lt"/>
                <a:ea typeface="+mn-ea"/>
                <a:cs typeface="B Titr" panose="00000700000000000000" pitchFamily="2" charset="-78"/>
              </a:defRPr>
            </a:pPr>
            <a:endParaRPr lang="en-US"/>
          </a:p>
        </c:txPr>
        <c:crossAx val="438116600"/>
        <c:crosses val="autoZero"/>
        <c:auto val="1"/>
        <c:lblAlgn val="ctr"/>
        <c:lblOffset val="100"/>
        <c:noMultiLvlLbl val="0"/>
      </c:catAx>
      <c:valAx>
        <c:axId val="438116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38111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cap="none" spc="20" baseline="0">
                <a:solidFill>
                  <a:schemeClr val="tx1"/>
                </a:solidFill>
                <a:latin typeface="+mn-lt"/>
                <a:ea typeface="+mn-ea"/>
                <a:cs typeface="B Titr" panose="00000700000000000000" pitchFamily="2" charset="-78"/>
              </a:defRPr>
            </a:pPr>
            <a:r>
              <a:rPr lang="fa-IR" sz="1100" baseline="0"/>
              <a:t> بستری در 100 هزار جمعیت</a:t>
            </a:r>
            <a:endParaRPr lang="fa-IR" sz="1100"/>
          </a:p>
        </c:rich>
      </c:tx>
      <c:layout>
        <c:manualLayout>
          <c:xMode val="edge"/>
          <c:yMode val="edge"/>
          <c:x val="0.13915185646947653"/>
          <c:y val="0.58019587899843428"/>
        </c:manualLayout>
      </c:layout>
      <c:overlay val="0"/>
      <c:spPr>
        <a:noFill/>
        <a:ln>
          <a:noFill/>
        </a:ln>
        <a:effectLst/>
      </c:spPr>
    </c:title>
    <c:autoTitleDeleted val="0"/>
    <c:plotArea>
      <c:layout>
        <c:manualLayout>
          <c:layoutTarget val="inner"/>
          <c:xMode val="edge"/>
          <c:yMode val="edge"/>
          <c:x val="9.9963181905091486E-2"/>
          <c:y val="8.1916595527160602E-2"/>
          <c:w val="0.98994127499287654"/>
          <c:h val="0.61964950547625364"/>
        </c:manualLayout>
      </c:layout>
      <c:lineChart>
        <c:grouping val="standard"/>
        <c:varyColors val="0"/>
        <c:ser>
          <c:idx val="0"/>
          <c:order val="0"/>
          <c:tx>
            <c:strRef>
              <c:f>Sheet1!$B$1</c:f>
              <c:strCache>
                <c:ptCount val="1"/>
                <c:pt idx="0">
                  <c:v>بستری جدید کوید</c:v>
                </c:pt>
              </c:strCache>
            </c:strRef>
          </c:tx>
          <c:spPr>
            <a:ln w="38100" cap="rnd" cmpd="sng" algn="ctr">
              <a:solidFill>
                <a:srgbClr val="0099CC"/>
              </a:solidFill>
              <a:round/>
            </a:ln>
            <a:effectLst/>
          </c:spPr>
          <c:marker>
            <c:symbol val="none"/>
          </c:marker>
          <c:dLbls>
            <c:dLbl>
              <c:idx val="0"/>
              <c:layout>
                <c:manualLayout>
                  <c:x val="-4.4150110375275942E-2"/>
                  <c:y val="-2.32220609579100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3E-4CCE-AFA4-3333882B54FE}"/>
                </c:ext>
              </c:extLst>
            </c:dLbl>
            <c:dLbl>
              <c:idx val="1"/>
              <c:layout>
                <c:manualLayout>
                  <c:x val="-3.2109171182018885E-2"/>
                  <c:y val="-4.64441219158200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3E-4CCE-AFA4-3333882B54FE}"/>
                </c:ext>
              </c:extLst>
            </c:dLbl>
            <c:dLbl>
              <c:idx val="8"/>
              <c:layout>
                <c:manualLayout>
                  <c:x val="-3.2109171182018864E-2"/>
                  <c:y val="-2.32648313299728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3E-4CCE-AFA4-3333882B54FE}"/>
                </c:ext>
              </c:extLst>
            </c:dLbl>
            <c:spPr>
              <a:noFill/>
              <a:ln>
                <a:noFill/>
              </a:ln>
              <a:effectLst/>
            </c:spPr>
            <c:txPr>
              <a:bodyPr rot="-5400000" vert="horz" wrap="square" lIns="365760" tIns="19050" rIns="38100" bIns="19050" anchor="ctr">
                <a:spAutoFit/>
              </a:bodyPr>
              <a:lstStyle/>
              <a:p>
                <a:pPr>
                  <a:defRPr sz="1000" b="1">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a:solidFill>
                        <a:schemeClr val="dk1">
                          <a:lumMod val="35000"/>
                          <a:lumOff val="65000"/>
                        </a:schemeClr>
                      </a:solidFill>
                    </a:ln>
                    <a:effectLst/>
                  </c:spPr>
                </c15:leaderLines>
              </c:ext>
            </c:extLst>
          </c:dLbls>
          <c:cat>
            <c:strRef>
              <c:f>Sheet1!$A$2:$A$11</c:f>
              <c:strCache>
                <c:ptCount val="10"/>
                <c:pt idx="0">
                  <c:v>1400/05/06</c:v>
                </c:pt>
                <c:pt idx="1">
                  <c:v>1400/05/07</c:v>
                </c:pt>
                <c:pt idx="2">
                  <c:v>1400/05/08</c:v>
                </c:pt>
                <c:pt idx="3">
                  <c:v>1400/05/09</c:v>
                </c:pt>
                <c:pt idx="4">
                  <c:v>1400/05/10</c:v>
                </c:pt>
                <c:pt idx="5">
                  <c:v>1400/05/11</c:v>
                </c:pt>
                <c:pt idx="6">
                  <c:v>1400/05/12</c:v>
                </c:pt>
                <c:pt idx="7">
                  <c:v>1400/05/13</c:v>
                </c:pt>
                <c:pt idx="8">
                  <c:v>1400/05/14</c:v>
                </c:pt>
                <c:pt idx="9">
                  <c:v>1400/05/15</c:v>
                </c:pt>
              </c:strCache>
            </c:strRef>
          </c:cat>
          <c:val>
            <c:numRef>
              <c:f>Sheet1!$B$2:$B$11</c:f>
              <c:numCache>
                <c:formatCode>#,##0.0</c:formatCode>
                <c:ptCount val="10"/>
                <c:pt idx="0">
                  <c:v>9.539986088948309</c:v>
                </c:pt>
                <c:pt idx="1">
                  <c:v>8.3979679074676223</c:v>
                </c:pt>
                <c:pt idx="2">
                  <c:v>7.9821438686703532</c:v>
                </c:pt>
                <c:pt idx="3">
                  <c:v>11.18890216210405</c:v>
                </c:pt>
                <c:pt idx="4">
                  <c:v>11.001961095670699</c:v>
                </c:pt>
                <c:pt idx="5">
                  <c:v>10.64126070466788</c:v>
                </c:pt>
                <c:pt idx="6">
                  <c:v>10.575351995348431</c:v>
                </c:pt>
                <c:pt idx="7">
                  <c:v>10.782664844662341</c:v>
                </c:pt>
                <c:pt idx="8">
                  <c:v>10.315312178578949</c:v>
                </c:pt>
                <c:pt idx="9">
                  <c:v>8.8000000000000007</c:v>
                </c:pt>
              </c:numCache>
            </c:numRef>
          </c:val>
          <c:smooth val="0"/>
          <c:extLst>
            <c:ext xmlns:c16="http://schemas.microsoft.com/office/drawing/2014/chart" uri="{C3380CC4-5D6E-409C-BE32-E72D297353CC}">
              <c16:uniqueId val="{00000003-633E-4CCE-AFA4-3333882B54FE}"/>
            </c:ext>
          </c:extLst>
        </c:ser>
        <c:dLbls>
          <c:showLegendKey val="0"/>
          <c:showVal val="0"/>
          <c:showCatName val="0"/>
          <c:showSerName val="0"/>
          <c:showPercent val="0"/>
          <c:showBubbleSize val="0"/>
        </c:dLbls>
        <c:smooth val="0"/>
        <c:axId val="421463888"/>
        <c:axId val="421455264"/>
      </c:lineChart>
      <c:catAx>
        <c:axId val="421463888"/>
        <c:scaling>
          <c:orientation val="minMax"/>
        </c:scaling>
        <c:delete val="0"/>
        <c:axPos val="b"/>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5400000" spcFirstLastPara="1" vertOverflow="ellipsis" vert="horz" wrap="square" anchor="ctr" anchorCtr="1"/>
          <a:lstStyle/>
          <a:p>
            <a:pPr>
              <a:defRPr sz="800" b="1" i="0" u="none" strike="noStrike" kern="1200" spc="2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21455264"/>
        <c:crosses val="autoZero"/>
        <c:auto val="1"/>
        <c:lblAlgn val="ctr"/>
        <c:lblOffset val="100"/>
        <c:noMultiLvlLbl val="0"/>
      </c:catAx>
      <c:valAx>
        <c:axId val="421455264"/>
        <c:scaling>
          <c:orientation val="minMax"/>
        </c:scaling>
        <c:delete val="1"/>
        <c:axPos val="l"/>
        <c:numFmt formatCode="#,##0.0" sourceLinked="1"/>
        <c:majorTickMark val="out"/>
        <c:minorTickMark val="none"/>
        <c:tickLblPos val="nextTo"/>
        <c:crossAx val="421463888"/>
        <c:crosses val="autoZero"/>
        <c:crossBetween val="between"/>
      </c:valAx>
      <c:spPr>
        <a:solidFill>
          <a:sysClr val="window" lastClr="FFFFFF"/>
        </a:solidFill>
        <a:ln>
          <a:noFill/>
        </a:ln>
        <a:effectLst/>
      </c:spPr>
    </c:plotArea>
    <c:plotVisOnly val="1"/>
    <c:dispBlanksAs val="gap"/>
    <c:showDLblsOverMax val="0"/>
  </c:chart>
  <c:spPr>
    <a:solidFill>
      <a:sysClr val="window" lastClr="FFFFFF"/>
    </a:solidFill>
    <a:ln w="9525" cap="flat" cmpd="sng" algn="ctr">
      <a:solidFill>
        <a:schemeClr val="dk1">
          <a:lumMod val="15000"/>
          <a:lumOff val="85000"/>
        </a:schemeClr>
      </a:solidFill>
      <a:round/>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21">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75000"/>
      </a:schemeClr>
    </cs:fontRef>
    <cs:defRPr sz="900"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21">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75000"/>
      </a:schemeClr>
    </cs:fontRef>
    <cs:defRPr sz="900"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321">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75000"/>
      </a:schemeClr>
    </cs:fontRef>
    <cs:defRPr sz="900"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497E75-07C4-43D9-BD59-45F893393123}"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2485FE6F-75C6-43F3-A567-81B91EC4B748}">
      <dgm:prSet phldrT="[Text]" custT="1"/>
      <dgm:spPr>
        <a:solidFill>
          <a:schemeClr val="accent4">
            <a:lumMod val="40000"/>
            <a:lumOff val="60000"/>
          </a:schemeClr>
        </a:solidFill>
      </dgm:spPr>
      <dgm:t>
        <a:bodyPr/>
        <a:lstStyle/>
        <a:p>
          <a:r>
            <a:rPr lang="fa-IR" sz="1800" dirty="0">
              <a:solidFill>
                <a:schemeClr val="accent2">
                  <a:lumMod val="50000"/>
                </a:schemeClr>
              </a:solidFill>
              <a:cs typeface="B Titr" panose="00000700000000000000" pitchFamily="2" charset="-78"/>
            </a:rPr>
            <a:t>اندیکاسیونهای تشکیل پرونده بستری موقت و تزریق روزانه ضد التهاب، ضد انعقاد، ضد ویروس و ...</a:t>
          </a:r>
          <a:endParaRPr lang="en-US" sz="1800" dirty="0"/>
        </a:p>
      </dgm:t>
    </dgm:pt>
    <dgm:pt modelId="{0F238AFC-2989-4C37-89E7-3DC2DB151238}" type="parTrans" cxnId="{1CBC9BAF-592A-4C86-BDA0-F13026541FCF}">
      <dgm:prSet/>
      <dgm:spPr/>
      <dgm:t>
        <a:bodyPr/>
        <a:lstStyle/>
        <a:p>
          <a:endParaRPr lang="en-US"/>
        </a:p>
      </dgm:t>
    </dgm:pt>
    <dgm:pt modelId="{14F33075-90EC-4536-8C8A-C8FAFF85EB3A}" type="sibTrans" cxnId="{1CBC9BAF-592A-4C86-BDA0-F13026541FCF}">
      <dgm:prSet/>
      <dgm:spPr/>
      <dgm:t>
        <a:bodyPr/>
        <a:lstStyle/>
        <a:p>
          <a:endParaRPr lang="en-US"/>
        </a:p>
      </dgm:t>
    </dgm:pt>
    <dgm:pt modelId="{680EFA6E-251C-4C1A-99F3-827E63599CDC}">
      <dgm:prSet phldrT="[Text]"/>
      <dgm:spPr>
        <a:solidFill>
          <a:schemeClr val="accent5">
            <a:lumMod val="60000"/>
            <a:lumOff val="40000"/>
          </a:schemeClr>
        </a:solidFill>
      </dgm:spPr>
      <dgm:t>
        <a:bodyPr/>
        <a:lstStyle/>
        <a:p>
          <a:r>
            <a:rPr lang="fa-IR" dirty="0">
              <a:solidFill>
                <a:schemeClr val="accent2">
                  <a:lumMod val="50000"/>
                </a:schemeClr>
              </a:solidFill>
              <a:cs typeface="B Titr" panose="00000700000000000000" pitchFamily="2" charset="-78"/>
            </a:rPr>
            <a:t>درگیری ریوی در سی تی اسکن</a:t>
          </a:r>
          <a:endParaRPr lang="en-US" dirty="0"/>
        </a:p>
      </dgm:t>
    </dgm:pt>
    <dgm:pt modelId="{0C27B4DC-03C0-4636-9DB3-2136350E7453}" type="parTrans" cxnId="{EC56D2A5-840F-4EEA-BBE6-3AE1EE6C94FC}">
      <dgm:prSet/>
      <dgm:spPr/>
      <dgm:t>
        <a:bodyPr/>
        <a:lstStyle/>
        <a:p>
          <a:endParaRPr lang="en-US"/>
        </a:p>
      </dgm:t>
    </dgm:pt>
    <dgm:pt modelId="{A9B02772-4049-456C-BFFA-3746E34E1E68}" type="sibTrans" cxnId="{EC56D2A5-840F-4EEA-BBE6-3AE1EE6C94FC}">
      <dgm:prSet/>
      <dgm:spPr/>
      <dgm:t>
        <a:bodyPr/>
        <a:lstStyle/>
        <a:p>
          <a:endParaRPr lang="en-US"/>
        </a:p>
      </dgm:t>
    </dgm:pt>
    <dgm:pt modelId="{FB139E0C-A153-4B9F-B5CF-1AF9A01214D2}">
      <dgm:prSet phldrT="[Text]"/>
      <dgm:spPr>
        <a:solidFill>
          <a:schemeClr val="accent5">
            <a:lumMod val="60000"/>
            <a:lumOff val="40000"/>
          </a:schemeClr>
        </a:solidFill>
      </dgm:spPr>
      <dgm:t>
        <a:bodyPr/>
        <a:lstStyle/>
        <a:p>
          <a:r>
            <a:rPr lang="fa-IR" dirty="0">
              <a:solidFill>
                <a:schemeClr val="accent2">
                  <a:lumMod val="50000"/>
                </a:schemeClr>
              </a:solidFill>
              <a:cs typeface="B Titr" panose="00000700000000000000" pitchFamily="2" charset="-78"/>
            </a:rPr>
            <a:t>علایم: سرفه و تنگی نفس خفیف</a:t>
          </a:r>
          <a:endParaRPr lang="en-US" dirty="0"/>
        </a:p>
      </dgm:t>
    </dgm:pt>
    <dgm:pt modelId="{998E90E8-0609-4F5E-A817-A26819EB1A49}" type="parTrans" cxnId="{C9381C46-A1D8-417A-922B-A078DB11D810}">
      <dgm:prSet/>
      <dgm:spPr/>
      <dgm:t>
        <a:bodyPr/>
        <a:lstStyle/>
        <a:p>
          <a:endParaRPr lang="en-US"/>
        </a:p>
      </dgm:t>
    </dgm:pt>
    <dgm:pt modelId="{DE94E39F-CE9F-4FD1-BE3E-53B80D85655B}" type="sibTrans" cxnId="{C9381C46-A1D8-417A-922B-A078DB11D810}">
      <dgm:prSet/>
      <dgm:spPr/>
      <dgm:t>
        <a:bodyPr/>
        <a:lstStyle/>
        <a:p>
          <a:endParaRPr lang="en-US"/>
        </a:p>
      </dgm:t>
    </dgm:pt>
    <dgm:pt modelId="{44729932-C9F6-4D93-95A2-FB3BC1DD1348}">
      <dgm:prSet phldrT="[Text]"/>
      <dgm:spPr>
        <a:solidFill>
          <a:schemeClr val="accent5">
            <a:lumMod val="60000"/>
            <a:lumOff val="40000"/>
          </a:schemeClr>
        </a:solidFill>
      </dgm:spPr>
      <dgm:t>
        <a:bodyPr/>
        <a:lstStyle/>
        <a:p>
          <a:r>
            <a:rPr lang="fa-IR" dirty="0">
              <a:solidFill>
                <a:schemeClr val="accent2">
                  <a:lumMod val="50000"/>
                </a:schemeClr>
              </a:solidFill>
              <a:cs typeface="B Titr" panose="00000700000000000000" pitchFamily="2" charset="-78"/>
            </a:rPr>
            <a:t>اشباع اکسیژن بزرگتر مساوی 90 درصد</a:t>
          </a:r>
          <a:endParaRPr lang="en-US" dirty="0"/>
        </a:p>
      </dgm:t>
    </dgm:pt>
    <dgm:pt modelId="{E930ACD7-F0C9-46C3-A84F-A296FBA51804}" type="parTrans" cxnId="{B8A926FF-4E7E-40AD-B339-6FF47ECC7198}">
      <dgm:prSet/>
      <dgm:spPr/>
      <dgm:t>
        <a:bodyPr/>
        <a:lstStyle/>
        <a:p>
          <a:endParaRPr lang="en-US"/>
        </a:p>
      </dgm:t>
    </dgm:pt>
    <dgm:pt modelId="{2237664D-ED85-485D-9A72-5061BBF016FB}" type="sibTrans" cxnId="{B8A926FF-4E7E-40AD-B339-6FF47ECC7198}">
      <dgm:prSet/>
      <dgm:spPr/>
      <dgm:t>
        <a:bodyPr/>
        <a:lstStyle/>
        <a:p>
          <a:endParaRPr lang="en-US"/>
        </a:p>
      </dgm:t>
    </dgm:pt>
    <dgm:pt modelId="{7094F428-461A-47E9-B05B-E18571DB786F}" type="pres">
      <dgm:prSet presAssocID="{1D497E75-07C4-43D9-BD59-45F893393123}" presName="cycle" presStyleCnt="0">
        <dgm:presLayoutVars>
          <dgm:chMax val="1"/>
          <dgm:dir/>
          <dgm:animLvl val="ctr"/>
          <dgm:resizeHandles val="exact"/>
        </dgm:presLayoutVars>
      </dgm:prSet>
      <dgm:spPr/>
    </dgm:pt>
    <dgm:pt modelId="{8283E9F6-EDDD-451D-8F73-F1619C7AB104}" type="pres">
      <dgm:prSet presAssocID="{2485FE6F-75C6-43F3-A567-81B91EC4B748}" presName="centerShape" presStyleLbl="node0" presStyleIdx="0" presStyleCnt="1" custScaleX="153724" custLinFactNeighborX="-629" custLinFactNeighborY="-419"/>
      <dgm:spPr/>
    </dgm:pt>
    <dgm:pt modelId="{902E5A17-926F-43E1-95B5-98CA00DFC350}" type="pres">
      <dgm:prSet presAssocID="{0C27B4DC-03C0-4636-9DB3-2136350E7453}" presName="parTrans" presStyleLbl="bgSibTrans2D1" presStyleIdx="0" presStyleCnt="3" custLinFactNeighborX="1176" custLinFactNeighborY="16634"/>
      <dgm:spPr/>
    </dgm:pt>
    <dgm:pt modelId="{B08F8566-041F-4ADD-A9D9-1E2FE951978F}" type="pres">
      <dgm:prSet presAssocID="{680EFA6E-251C-4C1A-99F3-827E63599CDC}" presName="node" presStyleLbl="node1" presStyleIdx="0" presStyleCnt="3" custRadScaleRad="132065" custRadScaleInc="-4287">
        <dgm:presLayoutVars>
          <dgm:bulletEnabled val="1"/>
        </dgm:presLayoutVars>
      </dgm:prSet>
      <dgm:spPr/>
    </dgm:pt>
    <dgm:pt modelId="{3756AA72-5B69-4DE1-883A-F2FA31C13563}" type="pres">
      <dgm:prSet presAssocID="{998E90E8-0609-4F5E-A817-A26819EB1A49}" presName="parTrans" presStyleLbl="bgSibTrans2D1" presStyleIdx="1" presStyleCnt="3"/>
      <dgm:spPr/>
    </dgm:pt>
    <dgm:pt modelId="{67F522B4-B69C-4F7A-93E3-DF8F08BFF896}" type="pres">
      <dgm:prSet presAssocID="{FB139E0C-A153-4B9F-B5CF-1AF9A01214D2}" presName="node" presStyleLbl="node1" presStyleIdx="1" presStyleCnt="3">
        <dgm:presLayoutVars>
          <dgm:bulletEnabled val="1"/>
        </dgm:presLayoutVars>
      </dgm:prSet>
      <dgm:spPr/>
    </dgm:pt>
    <dgm:pt modelId="{452B6956-CF6A-4750-A87D-D6AECC88B0D7}" type="pres">
      <dgm:prSet presAssocID="{E930ACD7-F0C9-46C3-A84F-A296FBA51804}" presName="parTrans" presStyleLbl="bgSibTrans2D1" presStyleIdx="2" presStyleCnt="3" custLinFactNeighborX="-8173" custLinFactNeighborY="9632"/>
      <dgm:spPr/>
    </dgm:pt>
    <dgm:pt modelId="{1AFD75A4-EB66-403F-8746-470CFE743814}" type="pres">
      <dgm:prSet presAssocID="{44729932-C9F6-4D93-95A2-FB3BC1DD1348}" presName="node" presStyleLbl="node1" presStyleIdx="2" presStyleCnt="3" custScaleX="123695" custRadScaleRad="132127" custRadScaleInc="5074">
        <dgm:presLayoutVars>
          <dgm:bulletEnabled val="1"/>
        </dgm:presLayoutVars>
      </dgm:prSet>
      <dgm:spPr/>
    </dgm:pt>
  </dgm:ptLst>
  <dgm:cxnLst>
    <dgm:cxn modelId="{A102B737-25C0-400A-9016-7AF017E21DF8}" type="presOf" srcId="{1D497E75-07C4-43D9-BD59-45F893393123}" destId="{7094F428-461A-47E9-B05B-E18571DB786F}" srcOrd="0" destOrd="0" presId="urn:microsoft.com/office/officeart/2005/8/layout/radial4"/>
    <dgm:cxn modelId="{69C38144-7F3B-46FF-BD4A-7B8F9545D5AD}" type="presOf" srcId="{998E90E8-0609-4F5E-A817-A26819EB1A49}" destId="{3756AA72-5B69-4DE1-883A-F2FA31C13563}" srcOrd="0" destOrd="0" presId="urn:microsoft.com/office/officeart/2005/8/layout/radial4"/>
    <dgm:cxn modelId="{C9381C46-A1D8-417A-922B-A078DB11D810}" srcId="{2485FE6F-75C6-43F3-A567-81B91EC4B748}" destId="{FB139E0C-A153-4B9F-B5CF-1AF9A01214D2}" srcOrd="1" destOrd="0" parTransId="{998E90E8-0609-4F5E-A817-A26819EB1A49}" sibTransId="{DE94E39F-CE9F-4FD1-BE3E-53B80D85655B}"/>
    <dgm:cxn modelId="{FFC3086E-CC5B-491C-9344-1FFB447CACB2}" type="presOf" srcId="{680EFA6E-251C-4C1A-99F3-827E63599CDC}" destId="{B08F8566-041F-4ADD-A9D9-1E2FE951978F}" srcOrd="0" destOrd="0" presId="urn:microsoft.com/office/officeart/2005/8/layout/radial4"/>
    <dgm:cxn modelId="{A9651157-1F71-46DE-AFC5-11930E975C0C}" type="presOf" srcId="{44729932-C9F6-4D93-95A2-FB3BC1DD1348}" destId="{1AFD75A4-EB66-403F-8746-470CFE743814}" srcOrd="0" destOrd="0" presId="urn:microsoft.com/office/officeart/2005/8/layout/radial4"/>
    <dgm:cxn modelId="{B3F93F59-54FB-4C50-8ABA-F7B604850453}" type="presOf" srcId="{FB139E0C-A153-4B9F-B5CF-1AF9A01214D2}" destId="{67F522B4-B69C-4F7A-93E3-DF8F08BFF896}" srcOrd="0" destOrd="0" presId="urn:microsoft.com/office/officeart/2005/8/layout/radial4"/>
    <dgm:cxn modelId="{C3714C91-63CF-4713-BE64-1C96ACA6CD01}" type="presOf" srcId="{2485FE6F-75C6-43F3-A567-81B91EC4B748}" destId="{8283E9F6-EDDD-451D-8F73-F1619C7AB104}" srcOrd="0" destOrd="0" presId="urn:microsoft.com/office/officeart/2005/8/layout/radial4"/>
    <dgm:cxn modelId="{1A8E1193-6C21-4FF9-82DA-394E30E25C4D}" type="presOf" srcId="{0C27B4DC-03C0-4636-9DB3-2136350E7453}" destId="{902E5A17-926F-43E1-95B5-98CA00DFC350}" srcOrd="0" destOrd="0" presId="urn:microsoft.com/office/officeart/2005/8/layout/radial4"/>
    <dgm:cxn modelId="{EC56D2A5-840F-4EEA-BBE6-3AE1EE6C94FC}" srcId="{2485FE6F-75C6-43F3-A567-81B91EC4B748}" destId="{680EFA6E-251C-4C1A-99F3-827E63599CDC}" srcOrd="0" destOrd="0" parTransId="{0C27B4DC-03C0-4636-9DB3-2136350E7453}" sibTransId="{A9B02772-4049-456C-BFFA-3746E34E1E68}"/>
    <dgm:cxn modelId="{1CBC9BAF-592A-4C86-BDA0-F13026541FCF}" srcId="{1D497E75-07C4-43D9-BD59-45F893393123}" destId="{2485FE6F-75C6-43F3-A567-81B91EC4B748}" srcOrd="0" destOrd="0" parTransId="{0F238AFC-2989-4C37-89E7-3DC2DB151238}" sibTransId="{14F33075-90EC-4536-8C8A-C8FAFF85EB3A}"/>
    <dgm:cxn modelId="{20E30FCA-F1F5-4815-BFA3-40A4100128A7}" type="presOf" srcId="{E930ACD7-F0C9-46C3-A84F-A296FBA51804}" destId="{452B6956-CF6A-4750-A87D-D6AECC88B0D7}" srcOrd="0" destOrd="0" presId="urn:microsoft.com/office/officeart/2005/8/layout/radial4"/>
    <dgm:cxn modelId="{B8A926FF-4E7E-40AD-B339-6FF47ECC7198}" srcId="{2485FE6F-75C6-43F3-A567-81B91EC4B748}" destId="{44729932-C9F6-4D93-95A2-FB3BC1DD1348}" srcOrd="2" destOrd="0" parTransId="{E930ACD7-F0C9-46C3-A84F-A296FBA51804}" sibTransId="{2237664D-ED85-485D-9A72-5061BBF016FB}"/>
    <dgm:cxn modelId="{15F23487-34EB-4574-A5BB-C2EA73AA44A0}" type="presParOf" srcId="{7094F428-461A-47E9-B05B-E18571DB786F}" destId="{8283E9F6-EDDD-451D-8F73-F1619C7AB104}" srcOrd="0" destOrd="0" presId="urn:microsoft.com/office/officeart/2005/8/layout/radial4"/>
    <dgm:cxn modelId="{2FB95B50-5357-495C-A06A-398D4A1733FE}" type="presParOf" srcId="{7094F428-461A-47E9-B05B-E18571DB786F}" destId="{902E5A17-926F-43E1-95B5-98CA00DFC350}" srcOrd="1" destOrd="0" presId="urn:microsoft.com/office/officeart/2005/8/layout/radial4"/>
    <dgm:cxn modelId="{7FBEEE55-DD71-4C67-A981-91C616E77DA9}" type="presParOf" srcId="{7094F428-461A-47E9-B05B-E18571DB786F}" destId="{B08F8566-041F-4ADD-A9D9-1E2FE951978F}" srcOrd="2" destOrd="0" presId="urn:microsoft.com/office/officeart/2005/8/layout/radial4"/>
    <dgm:cxn modelId="{33E12E5D-65FD-4313-A11E-E8BDDA44C184}" type="presParOf" srcId="{7094F428-461A-47E9-B05B-E18571DB786F}" destId="{3756AA72-5B69-4DE1-883A-F2FA31C13563}" srcOrd="3" destOrd="0" presId="urn:microsoft.com/office/officeart/2005/8/layout/radial4"/>
    <dgm:cxn modelId="{5A53D752-9C8D-4AA3-8072-30CD58CBD437}" type="presParOf" srcId="{7094F428-461A-47E9-B05B-E18571DB786F}" destId="{67F522B4-B69C-4F7A-93E3-DF8F08BFF896}" srcOrd="4" destOrd="0" presId="urn:microsoft.com/office/officeart/2005/8/layout/radial4"/>
    <dgm:cxn modelId="{B5339F0C-8A27-43EC-A84D-23000B764469}" type="presParOf" srcId="{7094F428-461A-47E9-B05B-E18571DB786F}" destId="{452B6956-CF6A-4750-A87D-D6AECC88B0D7}" srcOrd="5" destOrd="0" presId="urn:microsoft.com/office/officeart/2005/8/layout/radial4"/>
    <dgm:cxn modelId="{1EBE4691-A8FF-4C78-9D8F-99E189EE34C2}" type="presParOf" srcId="{7094F428-461A-47E9-B05B-E18571DB786F}" destId="{1AFD75A4-EB66-403F-8746-470CFE743814}" srcOrd="6"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30724C-A11A-44FD-860E-B6BB51959327}"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B6031E92-160E-4025-BBDF-691D059B98B7}">
      <dgm:prSet phldrT="[Text]" custT="1"/>
      <dgm:spPr/>
      <dgm:t>
        <a:bodyPr/>
        <a:lstStyle/>
        <a:p>
          <a:r>
            <a:rPr lang="fa-IR" sz="2000" dirty="0">
              <a:cs typeface="B Nazanin" panose="00000400000000000000" pitchFamily="2" charset="-78"/>
            </a:rPr>
            <a:t>کاهش حداقل </a:t>
          </a:r>
          <a:r>
            <a:rPr lang="fa-IR" sz="2400" b="1" dirty="0">
              <a:solidFill>
                <a:srgbClr val="FF0000"/>
              </a:solidFill>
              <a:cs typeface="B Nazanin" panose="00000400000000000000" pitchFamily="2" charset="-78"/>
            </a:rPr>
            <a:t>65854</a:t>
          </a:r>
          <a:r>
            <a:rPr lang="fa-IR" sz="2000" dirty="0">
              <a:cs typeface="B Nazanin" panose="00000400000000000000" pitchFamily="2" charset="-78"/>
            </a:rPr>
            <a:t> مورد بستری مشکوک/محتمل/قطعی</a:t>
          </a:r>
          <a:endParaRPr lang="en-US" sz="2000" dirty="0">
            <a:cs typeface="B Nazanin" panose="00000400000000000000" pitchFamily="2" charset="-78"/>
          </a:endParaRPr>
        </a:p>
      </dgm:t>
    </dgm:pt>
    <dgm:pt modelId="{9227A4B3-1F7C-42BE-84EB-7450DF97614D}" type="parTrans" cxnId="{55FA7FB3-1C4C-45F4-9961-A0D194A7DB7D}">
      <dgm:prSet/>
      <dgm:spPr/>
      <dgm:t>
        <a:bodyPr/>
        <a:lstStyle/>
        <a:p>
          <a:endParaRPr lang="en-US" sz="2000">
            <a:cs typeface="B Nazanin" panose="00000400000000000000" pitchFamily="2" charset="-78"/>
          </a:endParaRPr>
        </a:p>
      </dgm:t>
    </dgm:pt>
    <dgm:pt modelId="{045BD345-1D4F-44B2-810D-6C93FB57B2BE}" type="sibTrans" cxnId="{55FA7FB3-1C4C-45F4-9961-A0D194A7DB7D}">
      <dgm:prSet/>
      <dgm:spPr/>
      <dgm:t>
        <a:bodyPr/>
        <a:lstStyle/>
        <a:p>
          <a:endParaRPr lang="en-US" sz="2000">
            <a:cs typeface="B Nazanin" panose="00000400000000000000" pitchFamily="2" charset="-78"/>
          </a:endParaRPr>
        </a:p>
      </dgm:t>
    </dgm:pt>
    <dgm:pt modelId="{07504EF4-8254-45D7-8863-EF817FCD2131}">
      <dgm:prSet phldrT="[Text]" custT="1"/>
      <dgm:spPr/>
      <dgm:t>
        <a:bodyPr/>
        <a:lstStyle/>
        <a:p>
          <a:r>
            <a:rPr lang="fa-IR" sz="2000" dirty="0">
              <a:cs typeface="B Nazanin" panose="00000400000000000000" pitchFamily="2" charset="-78"/>
            </a:rPr>
            <a:t>کاهش حداقل </a:t>
          </a:r>
          <a:r>
            <a:rPr lang="fa-IR" sz="2400" b="1" dirty="0">
              <a:solidFill>
                <a:srgbClr val="FF0000"/>
              </a:solidFill>
              <a:cs typeface="B Nazanin" panose="00000400000000000000" pitchFamily="2" charset="-78"/>
            </a:rPr>
            <a:t>31535</a:t>
          </a:r>
          <a:r>
            <a:rPr lang="fa-IR" sz="2400" dirty="0">
              <a:cs typeface="B Nazanin" panose="00000400000000000000" pitchFamily="2" charset="-78"/>
            </a:rPr>
            <a:t> </a:t>
          </a:r>
          <a:r>
            <a:rPr lang="fa-IR" sz="2000" dirty="0">
              <a:cs typeface="B Nazanin" panose="00000400000000000000" pitchFamily="2" charset="-78"/>
            </a:rPr>
            <a:t>مورد فوتی مشکوک/محتمل/قطعی </a:t>
          </a:r>
          <a:endParaRPr lang="en-US" sz="2000" dirty="0">
            <a:cs typeface="B Nazanin" panose="00000400000000000000" pitchFamily="2" charset="-78"/>
          </a:endParaRPr>
        </a:p>
      </dgm:t>
    </dgm:pt>
    <dgm:pt modelId="{52B72137-2882-4D75-8EA5-BA52D586D22B}" type="parTrans" cxnId="{62153455-50BB-4560-8C5D-A53F6158B957}">
      <dgm:prSet/>
      <dgm:spPr/>
      <dgm:t>
        <a:bodyPr/>
        <a:lstStyle/>
        <a:p>
          <a:endParaRPr lang="en-US"/>
        </a:p>
      </dgm:t>
    </dgm:pt>
    <dgm:pt modelId="{1EEF5332-9980-46B4-A11F-FB1DCCB7A938}" type="sibTrans" cxnId="{62153455-50BB-4560-8C5D-A53F6158B957}">
      <dgm:prSet/>
      <dgm:spPr/>
      <dgm:t>
        <a:bodyPr/>
        <a:lstStyle/>
        <a:p>
          <a:endParaRPr lang="en-US"/>
        </a:p>
      </dgm:t>
    </dgm:pt>
    <dgm:pt modelId="{EA44B61C-7963-40EE-9093-A27563522963}" type="pres">
      <dgm:prSet presAssocID="{E030724C-A11A-44FD-860E-B6BB51959327}" presName="Name0" presStyleCnt="0">
        <dgm:presLayoutVars>
          <dgm:chMax val="7"/>
          <dgm:chPref val="7"/>
          <dgm:dir/>
          <dgm:animLvl val="lvl"/>
        </dgm:presLayoutVars>
      </dgm:prSet>
      <dgm:spPr/>
    </dgm:pt>
    <dgm:pt modelId="{4B7938EB-1618-4741-A1F7-A0CBA8D28EDE}" type="pres">
      <dgm:prSet presAssocID="{B6031E92-160E-4025-BBDF-691D059B98B7}" presName="Accent1" presStyleCnt="0"/>
      <dgm:spPr/>
    </dgm:pt>
    <dgm:pt modelId="{DB6495EF-990A-4B69-8968-362F450DD0DC}" type="pres">
      <dgm:prSet presAssocID="{B6031E92-160E-4025-BBDF-691D059B98B7}" presName="Accent" presStyleLbl="node1" presStyleIdx="0" presStyleCnt="2" custScaleX="190795" custScaleY="84571"/>
      <dgm:spPr>
        <a:solidFill>
          <a:srgbClr val="33CCCC"/>
        </a:solidFill>
        <a:ln>
          <a:solidFill>
            <a:srgbClr val="33CCCC"/>
          </a:solidFill>
        </a:ln>
      </dgm:spPr>
    </dgm:pt>
    <dgm:pt modelId="{E302B844-AF9F-4D74-AB91-62C84BA1CD96}" type="pres">
      <dgm:prSet presAssocID="{B6031E92-160E-4025-BBDF-691D059B98B7}" presName="Parent1" presStyleLbl="revTx" presStyleIdx="0" presStyleCnt="2" custScaleX="229671">
        <dgm:presLayoutVars>
          <dgm:chMax val="1"/>
          <dgm:chPref val="1"/>
          <dgm:bulletEnabled val="1"/>
        </dgm:presLayoutVars>
      </dgm:prSet>
      <dgm:spPr/>
    </dgm:pt>
    <dgm:pt modelId="{78A25203-5081-4F90-8931-491FDE4312D9}" type="pres">
      <dgm:prSet presAssocID="{07504EF4-8254-45D7-8863-EF817FCD2131}" presName="Accent2" presStyleCnt="0"/>
      <dgm:spPr/>
    </dgm:pt>
    <dgm:pt modelId="{FD879B95-938D-4A62-BA07-F3BDCF535E1D}" type="pres">
      <dgm:prSet presAssocID="{07504EF4-8254-45D7-8863-EF817FCD2131}" presName="Accent" presStyleLbl="node1" presStyleIdx="1" presStyleCnt="2" custScaleX="177769" custScaleY="83590"/>
      <dgm:spPr>
        <a:solidFill>
          <a:srgbClr val="FF6699"/>
        </a:solidFill>
        <a:ln>
          <a:solidFill>
            <a:srgbClr val="FF6699"/>
          </a:solidFill>
        </a:ln>
      </dgm:spPr>
    </dgm:pt>
    <dgm:pt modelId="{8E4CD434-2180-48C4-901D-E0AB0A1A690E}" type="pres">
      <dgm:prSet presAssocID="{07504EF4-8254-45D7-8863-EF817FCD2131}" presName="Parent2" presStyleLbl="revTx" presStyleIdx="1" presStyleCnt="2">
        <dgm:presLayoutVars>
          <dgm:chMax val="1"/>
          <dgm:chPref val="1"/>
          <dgm:bulletEnabled val="1"/>
        </dgm:presLayoutVars>
      </dgm:prSet>
      <dgm:spPr/>
    </dgm:pt>
  </dgm:ptLst>
  <dgm:cxnLst>
    <dgm:cxn modelId="{A65E304E-5E8A-4709-BF40-204424BF714A}" type="presOf" srcId="{B6031E92-160E-4025-BBDF-691D059B98B7}" destId="{E302B844-AF9F-4D74-AB91-62C84BA1CD96}" srcOrd="0" destOrd="0" presId="urn:microsoft.com/office/officeart/2009/layout/CircleArrowProcess"/>
    <dgm:cxn modelId="{62153455-50BB-4560-8C5D-A53F6158B957}" srcId="{E030724C-A11A-44FD-860E-B6BB51959327}" destId="{07504EF4-8254-45D7-8863-EF817FCD2131}" srcOrd="1" destOrd="0" parTransId="{52B72137-2882-4D75-8EA5-BA52D586D22B}" sibTransId="{1EEF5332-9980-46B4-A11F-FB1DCCB7A938}"/>
    <dgm:cxn modelId="{8A4E2795-4C4D-40AE-8294-D8519A4AAD76}" type="presOf" srcId="{E030724C-A11A-44FD-860E-B6BB51959327}" destId="{EA44B61C-7963-40EE-9093-A27563522963}" srcOrd="0" destOrd="0" presId="urn:microsoft.com/office/officeart/2009/layout/CircleArrowProcess"/>
    <dgm:cxn modelId="{AB1912AB-E321-4E44-9142-E772754F486E}" type="presOf" srcId="{07504EF4-8254-45D7-8863-EF817FCD2131}" destId="{8E4CD434-2180-48C4-901D-E0AB0A1A690E}" srcOrd="0" destOrd="0" presId="urn:microsoft.com/office/officeart/2009/layout/CircleArrowProcess"/>
    <dgm:cxn modelId="{55FA7FB3-1C4C-45F4-9961-A0D194A7DB7D}" srcId="{E030724C-A11A-44FD-860E-B6BB51959327}" destId="{B6031E92-160E-4025-BBDF-691D059B98B7}" srcOrd="0" destOrd="0" parTransId="{9227A4B3-1F7C-42BE-84EB-7450DF97614D}" sibTransId="{045BD345-1D4F-44B2-810D-6C93FB57B2BE}"/>
    <dgm:cxn modelId="{569B183A-D535-42AC-8F71-3B34A4DE95D7}" type="presParOf" srcId="{EA44B61C-7963-40EE-9093-A27563522963}" destId="{4B7938EB-1618-4741-A1F7-A0CBA8D28EDE}" srcOrd="0" destOrd="0" presId="urn:microsoft.com/office/officeart/2009/layout/CircleArrowProcess"/>
    <dgm:cxn modelId="{6BE81326-6864-4C00-87B6-0A4423933807}" type="presParOf" srcId="{4B7938EB-1618-4741-A1F7-A0CBA8D28EDE}" destId="{DB6495EF-990A-4B69-8968-362F450DD0DC}" srcOrd="0" destOrd="0" presId="urn:microsoft.com/office/officeart/2009/layout/CircleArrowProcess"/>
    <dgm:cxn modelId="{52CC4E2C-0252-4522-8644-7921AA265880}" type="presParOf" srcId="{EA44B61C-7963-40EE-9093-A27563522963}" destId="{E302B844-AF9F-4D74-AB91-62C84BA1CD96}" srcOrd="1" destOrd="0" presId="urn:microsoft.com/office/officeart/2009/layout/CircleArrowProcess"/>
    <dgm:cxn modelId="{C3C56ECC-6138-4EB0-BE78-406EE91F7C53}" type="presParOf" srcId="{EA44B61C-7963-40EE-9093-A27563522963}" destId="{78A25203-5081-4F90-8931-491FDE4312D9}" srcOrd="2" destOrd="0" presId="urn:microsoft.com/office/officeart/2009/layout/CircleArrowProcess"/>
    <dgm:cxn modelId="{9EB92152-411D-45A6-8265-EC54C06A77F9}" type="presParOf" srcId="{78A25203-5081-4F90-8931-491FDE4312D9}" destId="{FD879B95-938D-4A62-BA07-F3BDCF535E1D}" srcOrd="0" destOrd="0" presId="urn:microsoft.com/office/officeart/2009/layout/CircleArrowProcess"/>
    <dgm:cxn modelId="{3C29CD3D-130E-4C50-9EFD-302F060BB815}" type="presParOf" srcId="{EA44B61C-7963-40EE-9093-A27563522963}" destId="{8E4CD434-2180-48C4-901D-E0AB0A1A690E}" srcOrd="3" destOrd="0" presId="urn:microsoft.com/office/officeart/2009/layout/CircleArrowProcess"/>
  </dgm:cxnLst>
  <dgm:bg/>
  <dgm:whole>
    <a:ln>
      <a:solidFill>
        <a:schemeClr val="tx2"/>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30724C-A11A-44FD-860E-B6BB51959327}"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B6031E92-160E-4025-BBDF-691D059B98B7}">
      <dgm:prSet phldrT="[Text]" custT="1"/>
      <dgm:spPr/>
      <dgm:t>
        <a:bodyPr/>
        <a:lstStyle/>
        <a:p>
          <a:r>
            <a:rPr lang="fa-IR" sz="2000" dirty="0">
              <a:cs typeface="B Nazanin" panose="00000400000000000000" pitchFamily="2" charset="-78"/>
            </a:rPr>
            <a:t>کاهش حداقل </a:t>
          </a:r>
          <a:r>
            <a:rPr lang="fa-IR" sz="2400" b="1" dirty="0">
              <a:solidFill>
                <a:srgbClr val="FF0000"/>
              </a:solidFill>
              <a:cs typeface="B Nazanin" panose="00000400000000000000" pitchFamily="2" charset="-78"/>
            </a:rPr>
            <a:t>6894</a:t>
          </a:r>
          <a:r>
            <a:rPr lang="fa-IR" sz="2000" dirty="0">
              <a:cs typeface="B Nazanin" panose="00000400000000000000" pitchFamily="2" charset="-78"/>
            </a:rPr>
            <a:t> مورد در میانگین بستری موجود کل روزانه </a:t>
          </a:r>
          <a:endParaRPr lang="en-US" sz="2000" dirty="0">
            <a:cs typeface="B Nazanin" panose="00000400000000000000" pitchFamily="2" charset="-78"/>
          </a:endParaRPr>
        </a:p>
      </dgm:t>
    </dgm:pt>
    <dgm:pt modelId="{9227A4B3-1F7C-42BE-84EB-7450DF97614D}" type="parTrans" cxnId="{55FA7FB3-1C4C-45F4-9961-A0D194A7DB7D}">
      <dgm:prSet/>
      <dgm:spPr/>
      <dgm:t>
        <a:bodyPr/>
        <a:lstStyle/>
        <a:p>
          <a:endParaRPr lang="en-US" sz="2000">
            <a:cs typeface="B Nazanin" panose="00000400000000000000" pitchFamily="2" charset="-78"/>
          </a:endParaRPr>
        </a:p>
      </dgm:t>
    </dgm:pt>
    <dgm:pt modelId="{045BD345-1D4F-44B2-810D-6C93FB57B2BE}" type="sibTrans" cxnId="{55FA7FB3-1C4C-45F4-9961-A0D194A7DB7D}">
      <dgm:prSet/>
      <dgm:spPr/>
      <dgm:t>
        <a:bodyPr/>
        <a:lstStyle/>
        <a:p>
          <a:endParaRPr lang="en-US" sz="2000">
            <a:cs typeface="B Nazanin" panose="00000400000000000000" pitchFamily="2" charset="-78"/>
          </a:endParaRPr>
        </a:p>
      </dgm:t>
    </dgm:pt>
    <dgm:pt modelId="{07504EF4-8254-45D7-8863-EF817FCD2131}">
      <dgm:prSet phldrT="[Text]" custT="1"/>
      <dgm:spPr/>
      <dgm:t>
        <a:bodyPr/>
        <a:lstStyle/>
        <a:p>
          <a:r>
            <a:rPr lang="fa-IR" sz="2000" dirty="0">
              <a:cs typeface="B Nazanin" panose="00000400000000000000" pitchFamily="2" charset="-78"/>
            </a:rPr>
            <a:t>کاهش حداقل </a:t>
          </a:r>
          <a:r>
            <a:rPr lang="fa-IR" sz="2400" b="1" dirty="0">
              <a:solidFill>
                <a:srgbClr val="FF0000"/>
              </a:solidFill>
              <a:cs typeface="B Nazanin" panose="00000400000000000000" pitchFamily="2" charset="-78"/>
            </a:rPr>
            <a:t>1284 </a:t>
          </a:r>
          <a:r>
            <a:rPr lang="fa-IR" sz="2000" dirty="0">
              <a:cs typeface="B Nazanin" panose="00000400000000000000" pitchFamily="2" charset="-78"/>
            </a:rPr>
            <a:t>مورد در میانگین بیماران انتوبه روزانه</a:t>
          </a:r>
          <a:endParaRPr lang="en-US" sz="2000" dirty="0">
            <a:cs typeface="B Nazanin" panose="00000400000000000000" pitchFamily="2" charset="-78"/>
          </a:endParaRPr>
        </a:p>
      </dgm:t>
    </dgm:pt>
    <dgm:pt modelId="{52B72137-2882-4D75-8EA5-BA52D586D22B}" type="parTrans" cxnId="{62153455-50BB-4560-8C5D-A53F6158B957}">
      <dgm:prSet/>
      <dgm:spPr/>
      <dgm:t>
        <a:bodyPr/>
        <a:lstStyle/>
        <a:p>
          <a:endParaRPr lang="en-US"/>
        </a:p>
      </dgm:t>
    </dgm:pt>
    <dgm:pt modelId="{1EEF5332-9980-46B4-A11F-FB1DCCB7A938}" type="sibTrans" cxnId="{62153455-50BB-4560-8C5D-A53F6158B957}">
      <dgm:prSet/>
      <dgm:spPr/>
      <dgm:t>
        <a:bodyPr/>
        <a:lstStyle/>
        <a:p>
          <a:endParaRPr lang="en-US"/>
        </a:p>
      </dgm:t>
    </dgm:pt>
    <dgm:pt modelId="{6886C52A-0E14-4178-98B7-B6986EF9FE9A}">
      <dgm:prSet phldrT="[Text]" custT="1"/>
      <dgm:spPr/>
      <dgm:t>
        <a:bodyPr/>
        <a:lstStyle/>
        <a:p>
          <a:r>
            <a:rPr lang="fa-IR" sz="2000" dirty="0">
              <a:cs typeface="B Nazanin" panose="00000400000000000000" pitchFamily="2" charset="-78"/>
            </a:rPr>
            <a:t>کاهش حداقل</a:t>
          </a:r>
          <a:r>
            <a:rPr lang="fa-IR" sz="2400" b="1" dirty="0">
              <a:solidFill>
                <a:srgbClr val="FF0000"/>
              </a:solidFill>
              <a:cs typeface="B Nazanin" panose="00000400000000000000" pitchFamily="2" charset="-78"/>
            </a:rPr>
            <a:t>2436</a:t>
          </a:r>
          <a:r>
            <a:rPr lang="fa-IR" sz="2000" b="1" dirty="0">
              <a:solidFill>
                <a:srgbClr val="FF0000"/>
              </a:solidFill>
              <a:cs typeface="B Nazanin" panose="00000400000000000000" pitchFamily="2" charset="-78"/>
            </a:rPr>
            <a:t> </a:t>
          </a:r>
          <a:r>
            <a:rPr lang="fa-IR" sz="2000" dirty="0">
              <a:cs typeface="B Nazanin" panose="00000400000000000000" pitchFamily="2" charset="-78"/>
            </a:rPr>
            <a:t>مورد در میانگین بستری ویژه روزانه</a:t>
          </a:r>
          <a:endParaRPr lang="en-US" sz="2000" dirty="0">
            <a:cs typeface="B Nazanin" panose="00000400000000000000" pitchFamily="2" charset="-78"/>
          </a:endParaRPr>
        </a:p>
      </dgm:t>
    </dgm:pt>
    <dgm:pt modelId="{ACCC4E08-000A-4EC4-B941-96D5A3D41B9C}" type="sibTrans" cxnId="{C11EC3C7-B75D-41DD-9B79-3C2C5900236A}">
      <dgm:prSet/>
      <dgm:spPr/>
      <dgm:t>
        <a:bodyPr/>
        <a:lstStyle/>
        <a:p>
          <a:endParaRPr lang="en-US" sz="2000">
            <a:cs typeface="B Nazanin" panose="00000400000000000000" pitchFamily="2" charset="-78"/>
          </a:endParaRPr>
        </a:p>
      </dgm:t>
    </dgm:pt>
    <dgm:pt modelId="{5A768FD2-78C9-4E00-916E-16E0C399BFD2}" type="parTrans" cxnId="{C11EC3C7-B75D-41DD-9B79-3C2C5900236A}">
      <dgm:prSet/>
      <dgm:spPr/>
      <dgm:t>
        <a:bodyPr/>
        <a:lstStyle/>
        <a:p>
          <a:endParaRPr lang="en-US" sz="2000">
            <a:cs typeface="B Nazanin" panose="00000400000000000000" pitchFamily="2" charset="-78"/>
          </a:endParaRPr>
        </a:p>
      </dgm:t>
    </dgm:pt>
    <dgm:pt modelId="{EA44B61C-7963-40EE-9093-A27563522963}" type="pres">
      <dgm:prSet presAssocID="{E030724C-A11A-44FD-860E-B6BB51959327}" presName="Name0" presStyleCnt="0">
        <dgm:presLayoutVars>
          <dgm:chMax val="7"/>
          <dgm:chPref val="7"/>
          <dgm:dir/>
          <dgm:animLvl val="lvl"/>
        </dgm:presLayoutVars>
      </dgm:prSet>
      <dgm:spPr/>
    </dgm:pt>
    <dgm:pt modelId="{4B7938EB-1618-4741-A1F7-A0CBA8D28EDE}" type="pres">
      <dgm:prSet presAssocID="{B6031E92-160E-4025-BBDF-691D059B98B7}" presName="Accent1" presStyleCnt="0"/>
      <dgm:spPr/>
    </dgm:pt>
    <dgm:pt modelId="{DB6495EF-990A-4B69-8968-362F450DD0DC}" type="pres">
      <dgm:prSet presAssocID="{B6031E92-160E-4025-BBDF-691D059B98B7}" presName="Accent" presStyleLbl="node1" presStyleIdx="0" presStyleCnt="3" custScaleX="190795" custScaleY="84571"/>
      <dgm:spPr>
        <a:solidFill>
          <a:schemeClr val="accent4"/>
        </a:solidFill>
      </dgm:spPr>
    </dgm:pt>
    <dgm:pt modelId="{E302B844-AF9F-4D74-AB91-62C84BA1CD96}" type="pres">
      <dgm:prSet presAssocID="{B6031E92-160E-4025-BBDF-691D059B98B7}" presName="Parent1" presStyleLbl="revTx" presStyleIdx="0" presStyleCnt="3" custScaleX="229671" custLinFactNeighborY="-20522">
        <dgm:presLayoutVars>
          <dgm:chMax val="1"/>
          <dgm:chPref val="1"/>
          <dgm:bulletEnabled val="1"/>
        </dgm:presLayoutVars>
      </dgm:prSet>
      <dgm:spPr/>
    </dgm:pt>
    <dgm:pt modelId="{FDD1257F-BADE-4F26-A879-90F7D9086E35}" type="pres">
      <dgm:prSet presAssocID="{6886C52A-0E14-4178-98B7-B6986EF9FE9A}" presName="Accent2" presStyleCnt="0"/>
      <dgm:spPr/>
    </dgm:pt>
    <dgm:pt modelId="{EA047F27-84AA-42B0-A9D6-08F628A06B7C}" type="pres">
      <dgm:prSet presAssocID="{6886C52A-0E14-4178-98B7-B6986EF9FE9A}" presName="Accent" presStyleLbl="node1" presStyleIdx="1" presStyleCnt="3" custScaleX="156749"/>
      <dgm:spPr>
        <a:solidFill>
          <a:srgbClr val="FF0000"/>
        </a:solidFill>
        <a:ln>
          <a:solidFill>
            <a:srgbClr val="FF0000"/>
          </a:solidFill>
        </a:ln>
      </dgm:spPr>
    </dgm:pt>
    <dgm:pt modelId="{C8E37461-19CB-4A06-94BA-9EBD03BEA8D1}" type="pres">
      <dgm:prSet presAssocID="{6886C52A-0E14-4178-98B7-B6986EF9FE9A}" presName="Parent2" presStyleLbl="revTx" presStyleIdx="1" presStyleCnt="3" custScaleX="184934">
        <dgm:presLayoutVars>
          <dgm:chMax val="1"/>
          <dgm:chPref val="1"/>
          <dgm:bulletEnabled val="1"/>
        </dgm:presLayoutVars>
      </dgm:prSet>
      <dgm:spPr/>
    </dgm:pt>
    <dgm:pt modelId="{D6772E81-C6F8-47C8-AD9F-AE13CCEEE874}" type="pres">
      <dgm:prSet presAssocID="{07504EF4-8254-45D7-8863-EF817FCD2131}" presName="Accent3" presStyleCnt="0"/>
      <dgm:spPr/>
    </dgm:pt>
    <dgm:pt modelId="{FD879B95-938D-4A62-BA07-F3BDCF535E1D}" type="pres">
      <dgm:prSet presAssocID="{07504EF4-8254-45D7-8863-EF817FCD2131}" presName="Accent" presStyleLbl="node1" presStyleIdx="2" presStyleCnt="3" custScaleX="177769" custScaleY="83590"/>
      <dgm:spPr>
        <a:solidFill>
          <a:srgbClr val="FF7C80"/>
        </a:solidFill>
        <a:ln>
          <a:solidFill>
            <a:srgbClr val="FF7C80"/>
          </a:solidFill>
        </a:ln>
      </dgm:spPr>
    </dgm:pt>
    <dgm:pt modelId="{17A43A20-6CB1-408A-8166-2864FD8581B4}" type="pres">
      <dgm:prSet presAssocID="{07504EF4-8254-45D7-8863-EF817FCD2131}" presName="Parent3" presStyleLbl="revTx" presStyleIdx="2" presStyleCnt="3" custScaleX="184459" custLinFactNeighborX="-1710" custLinFactNeighborY="15426">
        <dgm:presLayoutVars>
          <dgm:chMax val="1"/>
          <dgm:chPref val="1"/>
          <dgm:bulletEnabled val="1"/>
        </dgm:presLayoutVars>
      </dgm:prSet>
      <dgm:spPr/>
    </dgm:pt>
  </dgm:ptLst>
  <dgm:cxnLst>
    <dgm:cxn modelId="{D8FE7326-9117-4C57-9C7E-B7B63D130B67}" type="presOf" srcId="{07504EF4-8254-45D7-8863-EF817FCD2131}" destId="{17A43A20-6CB1-408A-8166-2864FD8581B4}" srcOrd="0" destOrd="0" presId="urn:microsoft.com/office/officeart/2009/layout/CircleArrowProcess"/>
    <dgm:cxn modelId="{F5A5CC30-A802-42A5-A0E0-4838984F011A}" type="presOf" srcId="{6886C52A-0E14-4178-98B7-B6986EF9FE9A}" destId="{C8E37461-19CB-4A06-94BA-9EBD03BEA8D1}" srcOrd="0" destOrd="0" presId="urn:microsoft.com/office/officeart/2009/layout/CircleArrowProcess"/>
    <dgm:cxn modelId="{A65E304E-5E8A-4709-BF40-204424BF714A}" type="presOf" srcId="{B6031E92-160E-4025-BBDF-691D059B98B7}" destId="{E302B844-AF9F-4D74-AB91-62C84BA1CD96}" srcOrd="0" destOrd="0" presId="urn:microsoft.com/office/officeart/2009/layout/CircleArrowProcess"/>
    <dgm:cxn modelId="{62153455-50BB-4560-8C5D-A53F6158B957}" srcId="{E030724C-A11A-44FD-860E-B6BB51959327}" destId="{07504EF4-8254-45D7-8863-EF817FCD2131}" srcOrd="2" destOrd="0" parTransId="{52B72137-2882-4D75-8EA5-BA52D586D22B}" sibTransId="{1EEF5332-9980-46B4-A11F-FB1DCCB7A938}"/>
    <dgm:cxn modelId="{8A4E2795-4C4D-40AE-8294-D8519A4AAD76}" type="presOf" srcId="{E030724C-A11A-44FD-860E-B6BB51959327}" destId="{EA44B61C-7963-40EE-9093-A27563522963}" srcOrd="0" destOrd="0" presId="urn:microsoft.com/office/officeart/2009/layout/CircleArrowProcess"/>
    <dgm:cxn modelId="{55FA7FB3-1C4C-45F4-9961-A0D194A7DB7D}" srcId="{E030724C-A11A-44FD-860E-B6BB51959327}" destId="{B6031E92-160E-4025-BBDF-691D059B98B7}" srcOrd="0" destOrd="0" parTransId="{9227A4B3-1F7C-42BE-84EB-7450DF97614D}" sibTransId="{045BD345-1D4F-44B2-810D-6C93FB57B2BE}"/>
    <dgm:cxn modelId="{C11EC3C7-B75D-41DD-9B79-3C2C5900236A}" srcId="{E030724C-A11A-44FD-860E-B6BB51959327}" destId="{6886C52A-0E14-4178-98B7-B6986EF9FE9A}" srcOrd="1" destOrd="0" parTransId="{5A768FD2-78C9-4E00-916E-16E0C399BFD2}" sibTransId="{ACCC4E08-000A-4EC4-B941-96D5A3D41B9C}"/>
    <dgm:cxn modelId="{569B183A-D535-42AC-8F71-3B34A4DE95D7}" type="presParOf" srcId="{EA44B61C-7963-40EE-9093-A27563522963}" destId="{4B7938EB-1618-4741-A1F7-A0CBA8D28EDE}" srcOrd="0" destOrd="0" presId="urn:microsoft.com/office/officeart/2009/layout/CircleArrowProcess"/>
    <dgm:cxn modelId="{6BE81326-6864-4C00-87B6-0A4423933807}" type="presParOf" srcId="{4B7938EB-1618-4741-A1F7-A0CBA8D28EDE}" destId="{DB6495EF-990A-4B69-8968-362F450DD0DC}" srcOrd="0" destOrd="0" presId="urn:microsoft.com/office/officeart/2009/layout/CircleArrowProcess"/>
    <dgm:cxn modelId="{52CC4E2C-0252-4522-8644-7921AA265880}" type="presParOf" srcId="{EA44B61C-7963-40EE-9093-A27563522963}" destId="{E302B844-AF9F-4D74-AB91-62C84BA1CD96}" srcOrd="1" destOrd="0" presId="urn:microsoft.com/office/officeart/2009/layout/CircleArrowProcess"/>
    <dgm:cxn modelId="{2EEF536E-C63C-4D61-A1C2-2D8EA6E688C0}" type="presParOf" srcId="{EA44B61C-7963-40EE-9093-A27563522963}" destId="{FDD1257F-BADE-4F26-A879-90F7D9086E35}" srcOrd="2" destOrd="0" presId="urn:microsoft.com/office/officeart/2009/layout/CircleArrowProcess"/>
    <dgm:cxn modelId="{8CC3AA1A-C4B1-4642-9693-B0610273C0CC}" type="presParOf" srcId="{FDD1257F-BADE-4F26-A879-90F7D9086E35}" destId="{EA047F27-84AA-42B0-A9D6-08F628A06B7C}" srcOrd="0" destOrd="0" presId="urn:microsoft.com/office/officeart/2009/layout/CircleArrowProcess"/>
    <dgm:cxn modelId="{A91961A8-245D-4B18-9C73-28204C448A48}" type="presParOf" srcId="{EA44B61C-7963-40EE-9093-A27563522963}" destId="{C8E37461-19CB-4A06-94BA-9EBD03BEA8D1}" srcOrd="3" destOrd="0" presId="urn:microsoft.com/office/officeart/2009/layout/CircleArrowProcess"/>
    <dgm:cxn modelId="{EC858769-4150-4FE4-A951-94E589D4D640}" type="presParOf" srcId="{EA44B61C-7963-40EE-9093-A27563522963}" destId="{D6772E81-C6F8-47C8-AD9F-AE13CCEEE874}" srcOrd="4" destOrd="0" presId="urn:microsoft.com/office/officeart/2009/layout/CircleArrowProcess"/>
    <dgm:cxn modelId="{034CEA6F-9AEE-48BB-BC3E-4DDD3499F66F}" type="presParOf" srcId="{D6772E81-C6F8-47C8-AD9F-AE13CCEEE874}" destId="{FD879B95-938D-4A62-BA07-F3BDCF535E1D}" srcOrd="0" destOrd="0" presId="urn:microsoft.com/office/officeart/2009/layout/CircleArrowProcess"/>
    <dgm:cxn modelId="{D55CAC2D-B8F5-4114-93D7-3106EE7941AC}" type="presParOf" srcId="{EA44B61C-7963-40EE-9093-A27563522963}" destId="{17A43A20-6CB1-408A-8166-2864FD8581B4}" srcOrd="5" destOrd="0" presId="urn:microsoft.com/office/officeart/2009/layout/CircleArrowProcess"/>
  </dgm:cxnLst>
  <dgm:bg/>
  <dgm:whole>
    <a:ln>
      <a:solidFill>
        <a:schemeClr val="tx2"/>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30724C-A11A-44FD-860E-B6BB51959327}"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B6031E92-160E-4025-BBDF-691D059B98B7}">
      <dgm:prSet phldrT="[Text]" custT="1"/>
      <dgm:spPr/>
      <dgm:t>
        <a:bodyPr/>
        <a:lstStyle/>
        <a:p>
          <a:r>
            <a:rPr lang="fa-IR" sz="2000" dirty="0">
              <a:cs typeface="B Nazanin" panose="00000400000000000000" pitchFamily="2" charset="-78"/>
            </a:rPr>
            <a:t>کاهش حداقل </a:t>
          </a:r>
          <a:r>
            <a:rPr lang="fa-IR" sz="2400" b="1" dirty="0">
              <a:solidFill>
                <a:srgbClr val="FF0000"/>
              </a:solidFill>
              <a:cs typeface="B Nazanin" panose="00000400000000000000" pitchFamily="2" charset="-78"/>
            </a:rPr>
            <a:t>72984</a:t>
          </a:r>
          <a:r>
            <a:rPr lang="fa-IR" sz="2000" dirty="0">
              <a:cs typeface="B Nazanin" panose="00000400000000000000" pitchFamily="2" charset="-78"/>
            </a:rPr>
            <a:t> مورد بستری مشکوک/محتمل/قطعی</a:t>
          </a:r>
          <a:endParaRPr lang="en-US" sz="2000" dirty="0">
            <a:cs typeface="B Nazanin" panose="00000400000000000000" pitchFamily="2" charset="-78"/>
          </a:endParaRPr>
        </a:p>
      </dgm:t>
    </dgm:pt>
    <dgm:pt modelId="{9227A4B3-1F7C-42BE-84EB-7450DF97614D}" type="parTrans" cxnId="{55FA7FB3-1C4C-45F4-9961-A0D194A7DB7D}">
      <dgm:prSet/>
      <dgm:spPr/>
      <dgm:t>
        <a:bodyPr/>
        <a:lstStyle/>
        <a:p>
          <a:endParaRPr lang="en-US" sz="2000">
            <a:cs typeface="B Nazanin" panose="00000400000000000000" pitchFamily="2" charset="-78"/>
          </a:endParaRPr>
        </a:p>
      </dgm:t>
    </dgm:pt>
    <dgm:pt modelId="{045BD345-1D4F-44B2-810D-6C93FB57B2BE}" type="sibTrans" cxnId="{55FA7FB3-1C4C-45F4-9961-A0D194A7DB7D}">
      <dgm:prSet/>
      <dgm:spPr/>
      <dgm:t>
        <a:bodyPr/>
        <a:lstStyle/>
        <a:p>
          <a:endParaRPr lang="en-US" sz="2000">
            <a:cs typeface="B Nazanin" panose="00000400000000000000" pitchFamily="2" charset="-78"/>
          </a:endParaRPr>
        </a:p>
      </dgm:t>
    </dgm:pt>
    <dgm:pt modelId="{07504EF4-8254-45D7-8863-EF817FCD2131}">
      <dgm:prSet phldrT="[Text]" custT="1"/>
      <dgm:spPr/>
      <dgm:t>
        <a:bodyPr/>
        <a:lstStyle/>
        <a:p>
          <a:r>
            <a:rPr lang="fa-IR" sz="2000" dirty="0">
              <a:cs typeface="B Nazanin" panose="00000400000000000000" pitchFamily="2" charset="-78"/>
            </a:rPr>
            <a:t>کاهش حداقل </a:t>
          </a:r>
          <a:r>
            <a:rPr lang="fa-IR" sz="2400" b="1" dirty="0">
              <a:solidFill>
                <a:srgbClr val="FF0000"/>
              </a:solidFill>
              <a:cs typeface="B Nazanin" panose="00000400000000000000" pitchFamily="2" charset="-78"/>
            </a:rPr>
            <a:t>5157</a:t>
          </a:r>
          <a:r>
            <a:rPr lang="fa-IR" sz="2000" dirty="0">
              <a:cs typeface="B Nazanin" panose="00000400000000000000" pitchFamily="2" charset="-78"/>
            </a:rPr>
            <a:t> مورد فوتی مشکوک/محتمل/قطعی </a:t>
          </a:r>
          <a:endParaRPr lang="en-US" sz="2000" dirty="0">
            <a:cs typeface="B Nazanin" panose="00000400000000000000" pitchFamily="2" charset="-78"/>
          </a:endParaRPr>
        </a:p>
      </dgm:t>
    </dgm:pt>
    <dgm:pt modelId="{52B72137-2882-4D75-8EA5-BA52D586D22B}" type="parTrans" cxnId="{62153455-50BB-4560-8C5D-A53F6158B957}">
      <dgm:prSet/>
      <dgm:spPr/>
      <dgm:t>
        <a:bodyPr/>
        <a:lstStyle/>
        <a:p>
          <a:endParaRPr lang="en-US"/>
        </a:p>
      </dgm:t>
    </dgm:pt>
    <dgm:pt modelId="{1EEF5332-9980-46B4-A11F-FB1DCCB7A938}" type="sibTrans" cxnId="{62153455-50BB-4560-8C5D-A53F6158B957}">
      <dgm:prSet/>
      <dgm:spPr/>
      <dgm:t>
        <a:bodyPr/>
        <a:lstStyle/>
        <a:p>
          <a:endParaRPr lang="en-US"/>
        </a:p>
      </dgm:t>
    </dgm:pt>
    <dgm:pt modelId="{EA44B61C-7963-40EE-9093-A27563522963}" type="pres">
      <dgm:prSet presAssocID="{E030724C-A11A-44FD-860E-B6BB51959327}" presName="Name0" presStyleCnt="0">
        <dgm:presLayoutVars>
          <dgm:chMax val="7"/>
          <dgm:chPref val="7"/>
          <dgm:dir/>
          <dgm:animLvl val="lvl"/>
        </dgm:presLayoutVars>
      </dgm:prSet>
      <dgm:spPr/>
    </dgm:pt>
    <dgm:pt modelId="{4B7938EB-1618-4741-A1F7-A0CBA8D28EDE}" type="pres">
      <dgm:prSet presAssocID="{B6031E92-160E-4025-BBDF-691D059B98B7}" presName="Accent1" presStyleCnt="0"/>
      <dgm:spPr/>
    </dgm:pt>
    <dgm:pt modelId="{DB6495EF-990A-4B69-8968-362F450DD0DC}" type="pres">
      <dgm:prSet presAssocID="{B6031E92-160E-4025-BBDF-691D059B98B7}" presName="Accent" presStyleLbl="node1" presStyleIdx="0" presStyleCnt="2" custScaleX="190795" custScaleY="84571"/>
      <dgm:spPr>
        <a:solidFill>
          <a:srgbClr val="33CCCC"/>
        </a:solidFill>
        <a:ln>
          <a:solidFill>
            <a:srgbClr val="33CCCC"/>
          </a:solidFill>
        </a:ln>
      </dgm:spPr>
    </dgm:pt>
    <dgm:pt modelId="{E302B844-AF9F-4D74-AB91-62C84BA1CD96}" type="pres">
      <dgm:prSet presAssocID="{B6031E92-160E-4025-BBDF-691D059B98B7}" presName="Parent1" presStyleLbl="revTx" presStyleIdx="0" presStyleCnt="2" custScaleX="229671">
        <dgm:presLayoutVars>
          <dgm:chMax val="1"/>
          <dgm:chPref val="1"/>
          <dgm:bulletEnabled val="1"/>
        </dgm:presLayoutVars>
      </dgm:prSet>
      <dgm:spPr/>
    </dgm:pt>
    <dgm:pt modelId="{78A25203-5081-4F90-8931-491FDE4312D9}" type="pres">
      <dgm:prSet presAssocID="{07504EF4-8254-45D7-8863-EF817FCD2131}" presName="Accent2" presStyleCnt="0"/>
      <dgm:spPr/>
    </dgm:pt>
    <dgm:pt modelId="{FD879B95-938D-4A62-BA07-F3BDCF535E1D}" type="pres">
      <dgm:prSet presAssocID="{07504EF4-8254-45D7-8863-EF817FCD2131}" presName="Accent" presStyleLbl="node1" presStyleIdx="1" presStyleCnt="2" custScaleX="177769" custScaleY="83590"/>
      <dgm:spPr>
        <a:solidFill>
          <a:srgbClr val="FF6699"/>
        </a:solidFill>
        <a:ln>
          <a:solidFill>
            <a:srgbClr val="FF6699"/>
          </a:solidFill>
        </a:ln>
      </dgm:spPr>
    </dgm:pt>
    <dgm:pt modelId="{8E4CD434-2180-48C4-901D-E0AB0A1A690E}" type="pres">
      <dgm:prSet presAssocID="{07504EF4-8254-45D7-8863-EF817FCD2131}" presName="Parent2" presStyleLbl="revTx" presStyleIdx="1" presStyleCnt="2" custLinFactNeighborX="-22752" custLinFactNeighborY="14760">
        <dgm:presLayoutVars>
          <dgm:chMax val="1"/>
          <dgm:chPref val="1"/>
          <dgm:bulletEnabled val="1"/>
        </dgm:presLayoutVars>
      </dgm:prSet>
      <dgm:spPr/>
    </dgm:pt>
  </dgm:ptLst>
  <dgm:cxnLst>
    <dgm:cxn modelId="{A65E304E-5E8A-4709-BF40-204424BF714A}" type="presOf" srcId="{B6031E92-160E-4025-BBDF-691D059B98B7}" destId="{E302B844-AF9F-4D74-AB91-62C84BA1CD96}" srcOrd="0" destOrd="0" presId="urn:microsoft.com/office/officeart/2009/layout/CircleArrowProcess"/>
    <dgm:cxn modelId="{62153455-50BB-4560-8C5D-A53F6158B957}" srcId="{E030724C-A11A-44FD-860E-B6BB51959327}" destId="{07504EF4-8254-45D7-8863-EF817FCD2131}" srcOrd="1" destOrd="0" parTransId="{52B72137-2882-4D75-8EA5-BA52D586D22B}" sibTransId="{1EEF5332-9980-46B4-A11F-FB1DCCB7A938}"/>
    <dgm:cxn modelId="{8A4E2795-4C4D-40AE-8294-D8519A4AAD76}" type="presOf" srcId="{E030724C-A11A-44FD-860E-B6BB51959327}" destId="{EA44B61C-7963-40EE-9093-A27563522963}" srcOrd="0" destOrd="0" presId="urn:microsoft.com/office/officeart/2009/layout/CircleArrowProcess"/>
    <dgm:cxn modelId="{AB1912AB-E321-4E44-9142-E772754F486E}" type="presOf" srcId="{07504EF4-8254-45D7-8863-EF817FCD2131}" destId="{8E4CD434-2180-48C4-901D-E0AB0A1A690E}" srcOrd="0" destOrd="0" presId="urn:microsoft.com/office/officeart/2009/layout/CircleArrowProcess"/>
    <dgm:cxn modelId="{55FA7FB3-1C4C-45F4-9961-A0D194A7DB7D}" srcId="{E030724C-A11A-44FD-860E-B6BB51959327}" destId="{B6031E92-160E-4025-BBDF-691D059B98B7}" srcOrd="0" destOrd="0" parTransId="{9227A4B3-1F7C-42BE-84EB-7450DF97614D}" sibTransId="{045BD345-1D4F-44B2-810D-6C93FB57B2BE}"/>
    <dgm:cxn modelId="{569B183A-D535-42AC-8F71-3B34A4DE95D7}" type="presParOf" srcId="{EA44B61C-7963-40EE-9093-A27563522963}" destId="{4B7938EB-1618-4741-A1F7-A0CBA8D28EDE}" srcOrd="0" destOrd="0" presId="urn:microsoft.com/office/officeart/2009/layout/CircleArrowProcess"/>
    <dgm:cxn modelId="{6BE81326-6864-4C00-87B6-0A4423933807}" type="presParOf" srcId="{4B7938EB-1618-4741-A1F7-A0CBA8D28EDE}" destId="{DB6495EF-990A-4B69-8968-362F450DD0DC}" srcOrd="0" destOrd="0" presId="urn:microsoft.com/office/officeart/2009/layout/CircleArrowProcess"/>
    <dgm:cxn modelId="{52CC4E2C-0252-4522-8644-7921AA265880}" type="presParOf" srcId="{EA44B61C-7963-40EE-9093-A27563522963}" destId="{E302B844-AF9F-4D74-AB91-62C84BA1CD96}" srcOrd="1" destOrd="0" presId="urn:microsoft.com/office/officeart/2009/layout/CircleArrowProcess"/>
    <dgm:cxn modelId="{C3C56ECC-6138-4EB0-BE78-406EE91F7C53}" type="presParOf" srcId="{EA44B61C-7963-40EE-9093-A27563522963}" destId="{78A25203-5081-4F90-8931-491FDE4312D9}" srcOrd="2" destOrd="0" presId="urn:microsoft.com/office/officeart/2009/layout/CircleArrowProcess"/>
    <dgm:cxn modelId="{9EB92152-411D-45A6-8265-EC54C06A77F9}" type="presParOf" srcId="{78A25203-5081-4F90-8931-491FDE4312D9}" destId="{FD879B95-938D-4A62-BA07-F3BDCF535E1D}" srcOrd="0" destOrd="0" presId="urn:microsoft.com/office/officeart/2009/layout/CircleArrowProcess"/>
    <dgm:cxn modelId="{3C29CD3D-130E-4C50-9EFD-302F060BB815}" type="presParOf" srcId="{EA44B61C-7963-40EE-9093-A27563522963}" destId="{8E4CD434-2180-48C4-901D-E0AB0A1A690E}" srcOrd="3" destOrd="0" presId="urn:microsoft.com/office/officeart/2009/layout/CircleArrowProcess"/>
  </dgm:cxnLst>
  <dgm:bg/>
  <dgm:whole>
    <a:ln>
      <a:solidFill>
        <a:schemeClr val="tx2"/>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30724C-A11A-44FD-860E-B6BB51959327}"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B6031E92-160E-4025-BBDF-691D059B98B7}">
      <dgm:prSet phldrT="[Text]" custT="1"/>
      <dgm:spPr/>
      <dgm:t>
        <a:bodyPr/>
        <a:lstStyle/>
        <a:p>
          <a:r>
            <a:rPr lang="fa-IR" sz="2000" dirty="0">
              <a:cs typeface="B Nazanin" panose="00000400000000000000" pitchFamily="2" charset="-78"/>
            </a:rPr>
            <a:t>کاهش حداقل </a:t>
          </a:r>
          <a:r>
            <a:rPr lang="fa-IR" sz="2400" b="1" dirty="0">
              <a:solidFill>
                <a:srgbClr val="FF0000"/>
              </a:solidFill>
              <a:cs typeface="B Nazanin" panose="00000400000000000000" pitchFamily="2" charset="-78"/>
            </a:rPr>
            <a:t>9436</a:t>
          </a:r>
          <a:r>
            <a:rPr lang="fa-IR" sz="2000" dirty="0">
              <a:cs typeface="B Nazanin" panose="00000400000000000000" pitchFamily="2" charset="-78"/>
            </a:rPr>
            <a:t> مورد در میانگین بستری موجود کل روزانه </a:t>
          </a:r>
          <a:endParaRPr lang="en-US" sz="2000" dirty="0">
            <a:cs typeface="B Nazanin" panose="00000400000000000000" pitchFamily="2" charset="-78"/>
          </a:endParaRPr>
        </a:p>
      </dgm:t>
    </dgm:pt>
    <dgm:pt modelId="{9227A4B3-1F7C-42BE-84EB-7450DF97614D}" type="parTrans" cxnId="{55FA7FB3-1C4C-45F4-9961-A0D194A7DB7D}">
      <dgm:prSet/>
      <dgm:spPr/>
      <dgm:t>
        <a:bodyPr/>
        <a:lstStyle/>
        <a:p>
          <a:endParaRPr lang="en-US" sz="2000">
            <a:cs typeface="B Nazanin" panose="00000400000000000000" pitchFamily="2" charset="-78"/>
          </a:endParaRPr>
        </a:p>
      </dgm:t>
    </dgm:pt>
    <dgm:pt modelId="{045BD345-1D4F-44B2-810D-6C93FB57B2BE}" type="sibTrans" cxnId="{55FA7FB3-1C4C-45F4-9961-A0D194A7DB7D}">
      <dgm:prSet/>
      <dgm:spPr/>
      <dgm:t>
        <a:bodyPr/>
        <a:lstStyle/>
        <a:p>
          <a:endParaRPr lang="en-US" sz="2000">
            <a:cs typeface="B Nazanin" panose="00000400000000000000" pitchFamily="2" charset="-78"/>
          </a:endParaRPr>
        </a:p>
      </dgm:t>
    </dgm:pt>
    <dgm:pt modelId="{07504EF4-8254-45D7-8863-EF817FCD2131}">
      <dgm:prSet phldrT="[Text]" custT="1"/>
      <dgm:spPr/>
      <dgm:t>
        <a:bodyPr/>
        <a:lstStyle/>
        <a:p>
          <a:r>
            <a:rPr lang="fa-IR" sz="2000" dirty="0">
              <a:cs typeface="B Nazanin" panose="00000400000000000000" pitchFamily="2" charset="-78"/>
            </a:rPr>
            <a:t>کاهش حداقل </a:t>
          </a:r>
          <a:r>
            <a:rPr lang="fa-IR" sz="2400" b="1" dirty="0">
              <a:solidFill>
                <a:srgbClr val="FF0000"/>
              </a:solidFill>
              <a:cs typeface="B Nazanin" panose="00000400000000000000" pitchFamily="2" charset="-78"/>
            </a:rPr>
            <a:t>484 </a:t>
          </a:r>
          <a:r>
            <a:rPr lang="fa-IR" sz="2000" dirty="0">
              <a:cs typeface="B Nazanin" panose="00000400000000000000" pitchFamily="2" charset="-78"/>
            </a:rPr>
            <a:t>مورد در میانگین بیماران انتوبه روزانه</a:t>
          </a:r>
          <a:endParaRPr lang="en-US" sz="2000" dirty="0">
            <a:cs typeface="B Nazanin" panose="00000400000000000000" pitchFamily="2" charset="-78"/>
          </a:endParaRPr>
        </a:p>
      </dgm:t>
    </dgm:pt>
    <dgm:pt modelId="{52B72137-2882-4D75-8EA5-BA52D586D22B}" type="parTrans" cxnId="{62153455-50BB-4560-8C5D-A53F6158B957}">
      <dgm:prSet/>
      <dgm:spPr/>
      <dgm:t>
        <a:bodyPr/>
        <a:lstStyle/>
        <a:p>
          <a:endParaRPr lang="en-US"/>
        </a:p>
      </dgm:t>
    </dgm:pt>
    <dgm:pt modelId="{1EEF5332-9980-46B4-A11F-FB1DCCB7A938}" type="sibTrans" cxnId="{62153455-50BB-4560-8C5D-A53F6158B957}">
      <dgm:prSet/>
      <dgm:spPr/>
      <dgm:t>
        <a:bodyPr/>
        <a:lstStyle/>
        <a:p>
          <a:endParaRPr lang="en-US"/>
        </a:p>
      </dgm:t>
    </dgm:pt>
    <dgm:pt modelId="{6886C52A-0E14-4178-98B7-B6986EF9FE9A}">
      <dgm:prSet phldrT="[Text]" custT="1"/>
      <dgm:spPr/>
      <dgm:t>
        <a:bodyPr/>
        <a:lstStyle/>
        <a:p>
          <a:r>
            <a:rPr lang="fa-IR" sz="2000" dirty="0">
              <a:cs typeface="B Nazanin" panose="00000400000000000000" pitchFamily="2" charset="-78"/>
            </a:rPr>
            <a:t>کاهش حداقل</a:t>
          </a:r>
          <a:r>
            <a:rPr lang="fa-IR" sz="2400" b="1" dirty="0">
              <a:solidFill>
                <a:srgbClr val="FF0000"/>
              </a:solidFill>
              <a:cs typeface="B Nazanin" panose="00000400000000000000" pitchFamily="2" charset="-78"/>
            </a:rPr>
            <a:t>1769</a:t>
          </a:r>
          <a:r>
            <a:rPr lang="fa-IR" sz="2000" b="1" dirty="0">
              <a:solidFill>
                <a:srgbClr val="FF0000"/>
              </a:solidFill>
              <a:cs typeface="B Nazanin" panose="00000400000000000000" pitchFamily="2" charset="-78"/>
            </a:rPr>
            <a:t> </a:t>
          </a:r>
          <a:r>
            <a:rPr lang="fa-IR" sz="2000" dirty="0">
              <a:cs typeface="B Nazanin" panose="00000400000000000000" pitchFamily="2" charset="-78"/>
            </a:rPr>
            <a:t>مورد در میانگین بستری ویژه روزانه</a:t>
          </a:r>
          <a:endParaRPr lang="en-US" sz="2000" dirty="0">
            <a:cs typeface="B Nazanin" panose="00000400000000000000" pitchFamily="2" charset="-78"/>
          </a:endParaRPr>
        </a:p>
      </dgm:t>
    </dgm:pt>
    <dgm:pt modelId="{ACCC4E08-000A-4EC4-B941-96D5A3D41B9C}" type="sibTrans" cxnId="{C11EC3C7-B75D-41DD-9B79-3C2C5900236A}">
      <dgm:prSet/>
      <dgm:spPr/>
      <dgm:t>
        <a:bodyPr/>
        <a:lstStyle/>
        <a:p>
          <a:endParaRPr lang="en-US" sz="2000">
            <a:cs typeface="B Nazanin" panose="00000400000000000000" pitchFamily="2" charset="-78"/>
          </a:endParaRPr>
        </a:p>
      </dgm:t>
    </dgm:pt>
    <dgm:pt modelId="{5A768FD2-78C9-4E00-916E-16E0C399BFD2}" type="parTrans" cxnId="{C11EC3C7-B75D-41DD-9B79-3C2C5900236A}">
      <dgm:prSet/>
      <dgm:spPr/>
      <dgm:t>
        <a:bodyPr/>
        <a:lstStyle/>
        <a:p>
          <a:endParaRPr lang="en-US" sz="2000">
            <a:cs typeface="B Nazanin" panose="00000400000000000000" pitchFamily="2" charset="-78"/>
          </a:endParaRPr>
        </a:p>
      </dgm:t>
    </dgm:pt>
    <dgm:pt modelId="{EA44B61C-7963-40EE-9093-A27563522963}" type="pres">
      <dgm:prSet presAssocID="{E030724C-A11A-44FD-860E-B6BB51959327}" presName="Name0" presStyleCnt="0">
        <dgm:presLayoutVars>
          <dgm:chMax val="7"/>
          <dgm:chPref val="7"/>
          <dgm:dir/>
          <dgm:animLvl val="lvl"/>
        </dgm:presLayoutVars>
      </dgm:prSet>
      <dgm:spPr/>
    </dgm:pt>
    <dgm:pt modelId="{4B7938EB-1618-4741-A1F7-A0CBA8D28EDE}" type="pres">
      <dgm:prSet presAssocID="{B6031E92-160E-4025-BBDF-691D059B98B7}" presName="Accent1" presStyleCnt="0"/>
      <dgm:spPr/>
    </dgm:pt>
    <dgm:pt modelId="{DB6495EF-990A-4B69-8968-362F450DD0DC}" type="pres">
      <dgm:prSet presAssocID="{B6031E92-160E-4025-BBDF-691D059B98B7}" presName="Accent" presStyleLbl="node1" presStyleIdx="0" presStyleCnt="3" custScaleX="190795" custScaleY="84571"/>
      <dgm:spPr>
        <a:solidFill>
          <a:schemeClr val="accent4"/>
        </a:solidFill>
      </dgm:spPr>
    </dgm:pt>
    <dgm:pt modelId="{E302B844-AF9F-4D74-AB91-62C84BA1CD96}" type="pres">
      <dgm:prSet presAssocID="{B6031E92-160E-4025-BBDF-691D059B98B7}" presName="Parent1" presStyleLbl="revTx" presStyleIdx="0" presStyleCnt="3" custScaleX="229671" custLinFactNeighborX="-855" custLinFactNeighborY="-20522">
        <dgm:presLayoutVars>
          <dgm:chMax val="1"/>
          <dgm:chPref val="1"/>
          <dgm:bulletEnabled val="1"/>
        </dgm:presLayoutVars>
      </dgm:prSet>
      <dgm:spPr/>
    </dgm:pt>
    <dgm:pt modelId="{FDD1257F-BADE-4F26-A879-90F7D9086E35}" type="pres">
      <dgm:prSet presAssocID="{6886C52A-0E14-4178-98B7-B6986EF9FE9A}" presName="Accent2" presStyleCnt="0"/>
      <dgm:spPr/>
    </dgm:pt>
    <dgm:pt modelId="{EA047F27-84AA-42B0-A9D6-08F628A06B7C}" type="pres">
      <dgm:prSet presAssocID="{6886C52A-0E14-4178-98B7-B6986EF9FE9A}" presName="Accent" presStyleLbl="node1" presStyleIdx="1" presStyleCnt="3" custScaleX="156749"/>
      <dgm:spPr>
        <a:solidFill>
          <a:srgbClr val="FF0000"/>
        </a:solidFill>
        <a:ln>
          <a:solidFill>
            <a:srgbClr val="FF0000"/>
          </a:solidFill>
        </a:ln>
      </dgm:spPr>
    </dgm:pt>
    <dgm:pt modelId="{C8E37461-19CB-4A06-94BA-9EBD03BEA8D1}" type="pres">
      <dgm:prSet presAssocID="{6886C52A-0E14-4178-98B7-B6986EF9FE9A}" presName="Parent2" presStyleLbl="revTx" presStyleIdx="1" presStyleCnt="3" custScaleX="184934">
        <dgm:presLayoutVars>
          <dgm:chMax val="1"/>
          <dgm:chPref val="1"/>
          <dgm:bulletEnabled val="1"/>
        </dgm:presLayoutVars>
      </dgm:prSet>
      <dgm:spPr/>
    </dgm:pt>
    <dgm:pt modelId="{D6772E81-C6F8-47C8-AD9F-AE13CCEEE874}" type="pres">
      <dgm:prSet presAssocID="{07504EF4-8254-45D7-8863-EF817FCD2131}" presName="Accent3" presStyleCnt="0"/>
      <dgm:spPr/>
    </dgm:pt>
    <dgm:pt modelId="{FD879B95-938D-4A62-BA07-F3BDCF535E1D}" type="pres">
      <dgm:prSet presAssocID="{07504EF4-8254-45D7-8863-EF817FCD2131}" presName="Accent" presStyleLbl="node1" presStyleIdx="2" presStyleCnt="3" custScaleX="177769" custScaleY="83590"/>
      <dgm:spPr>
        <a:solidFill>
          <a:srgbClr val="FF7C80"/>
        </a:solidFill>
        <a:ln>
          <a:solidFill>
            <a:srgbClr val="FF7C80"/>
          </a:solidFill>
        </a:ln>
      </dgm:spPr>
    </dgm:pt>
    <dgm:pt modelId="{17A43A20-6CB1-408A-8166-2864FD8581B4}" type="pres">
      <dgm:prSet presAssocID="{07504EF4-8254-45D7-8863-EF817FCD2131}" presName="Parent3" presStyleLbl="revTx" presStyleIdx="2" presStyleCnt="3" custScaleX="184459" custLinFactNeighborY="34">
        <dgm:presLayoutVars>
          <dgm:chMax val="1"/>
          <dgm:chPref val="1"/>
          <dgm:bulletEnabled val="1"/>
        </dgm:presLayoutVars>
      </dgm:prSet>
      <dgm:spPr/>
    </dgm:pt>
  </dgm:ptLst>
  <dgm:cxnLst>
    <dgm:cxn modelId="{D8FE7326-9117-4C57-9C7E-B7B63D130B67}" type="presOf" srcId="{07504EF4-8254-45D7-8863-EF817FCD2131}" destId="{17A43A20-6CB1-408A-8166-2864FD8581B4}" srcOrd="0" destOrd="0" presId="urn:microsoft.com/office/officeart/2009/layout/CircleArrowProcess"/>
    <dgm:cxn modelId="{F5A5CC30-A802-42A5-A0E0-4838984F011A}" type="presOf" srcId="{6886C52A-0E14-4178-98B7-B6986EF9FE9A}" destId="{C8E37461-19CB-4A06-94BA-9EBD03BEA8D1}" srcOrd="0" destOrd="0" presId="urn:microsoft.com/office/officeart/2009/layout/CircleArrowProcess"/>
    <dgm:cxn modelId="{A65E304E-5E8A-4709-BF40-204424BF714A}" type="presOf" srcId="{B6031E92-160E-4025-BBDF-691D059B98B7}" destId="{E302B844-AF9F-4D74-AB91-62C84BA1CD96}" srcOrd="0" destOrd="0" presId="urn:microsoft.com/office/officeart/2009/layout/CircleArrowProcess"/>
    <dgm:cxn modelId="{62153455-50BB-4560-8C5D-A53F6158B957}" srcId="{E030724C-A11A-44FD-860E-B6BB51959327}" destId="{07504EF4-8254-45D7-8863-EF817FCD2131}" srcOrd="2" destOrd="0" parTransId="{52B72137-2882-4D75-8EA5-BA52D586D22B}" sibTransId="{1EEF5332-9980-46B4-A11F-FB1DCCB7A938}"/>
    <dgm:cxn modelId="{8A4E2795-4C4D-40AE-8294-D8519A4AAD76}" type="presOf" srcId="{E030724C-A11A-44FD-860E-B6BB51959327}" destId="{EA44B61C-7963-40EE-9093-A27563522963}" srcOrd="0" destOrd="0" presId="urn:microsoft.com/office/officeart/2009/layout/CircleArrowProcess"/>
    <dgm:cxn modelId="{55FA7FB3-1C4C-45F4-9961-A0D194A7DB7D}" srcId="{E030724C-A11A-44FD-860E-B6BB51959327}" destId="{B6031E92-160E-4025-BBDF-691D059B98B7}" srcOrd="0" destOrd="0" parTransId="{9227A4B3-1F7C-42BE-84EB-7450DF97614D}" sibTransId="{045BD345-1D4F-44B2-810D-6C93FB57B2BE}"/>
    <dgm:cxn modelId="{C11EC3C7-B75D-41DD-9B79-3C2C5900236A}" srcId="{E030724C-A11A-44FD-860E-B6BB51959327}" destId="{6886C52A-0E14-4178-98B7-B6986EF9FE9A}" srcOrd="1" destOrd="0" parTransId="{5A768FD2-78C9-4E00-916E-16E0C399BFD2}" sibTransId="{ACCC4E08-000A-4EC4-B941-96D5A3D41B9C}"/>
    <dgm:cxn modelId="{569B183A-D535-42AC-8F71-3B34A4DE95D7}" type="presParOf" srcId="{EA44B61C-7963-40EE-9093-A27563522963}" destId="{4B7938EB-1618-4741-A1F7-A0CBA8D28EDE}" srcOrd="0" destOrd="0" presId="urn:microsoft.com/office/officeart/2009/layout/CircleArrowProcess"/>
    <dgm:cxn modelId="{6BE81326-6864-4C00-87B6-0A4423933807}" type="presParOf" srcId="{4B7938EB-1618-4741-A1F7-A0CBA8D28EDE}" destId="{DB6495EF-990A-4B69-8968-362F450DD0DC}" srcOrd="0" destOrd="0" presId="urn:microsoft.com/office/officeart/2009/layout/CircleArrowProcess"/>
    <dgm:cxn modelId="{52CC4E2C-0252-4522-8644-7921AA265880}" type="presParOf" srcId="{EA44B61C-7963-40EE-9093-A27563522963}" destId="{E302B844-AF9F-4D74-AB91-62C84BA1CD96}" srcOrd="1" destOrd="0" presId="urn:microsoft.com/office/officeart/2009/layout/CircleArrowProcess"/>
    <dgm:cxn modelId="{2EEF536E-C63C-4D61-A1C2-2D8EA6E688C0}" type="presParOf" srcId="{EA44B61C-7963-40EE-9093-A27563522963}" destId="{FDD1257F-BADE-4F26-A879-90F7D9086E35}" srcOrd="2" destOrd="0" presId="urn:microsoft.com/office/officeart/2009/layout/CircleArrowProcess"/>
    <dgm:cxn modelId="{8CC3AA1A-C4B1-4642-9693-B0610273C0CC}" type="presParOf" srcId="{FDD1257F-BADE-4F26-A879-90F7D9086E35}" destId="{EA047F27-84AA-42B0-A9D6-08F628A06B7C}" srcOrd="0" destOrd="0" presId="urn:microsoft.com/office/officeart/2009/layout/CircleArrowProcess"/>
    <dgm:cxn modelId="{A91961A8-245D-4B18-9C73-28204C448A48}" type="presParOf" srcId="{EA44B61C-7963-40EE-9093-A27563522963}" destId="{C8E37461-19CB-4A06-94BA-9EBD03BEA8D1}" srcOrd="3" destOrd="0" presId="urn:microsoft.com/office/officeart/2009/layout/CircleArrowProcess"/>
    <dgm:cxn modelId="{EC858769-4150-4FE4-A951-94E589D4D640}" type="presParOf" srcId="{EA44B61C-7963-40EE-9093-A27563522963}" destId="{D6772E81-C6F8-47C8-AD9F-AE13CCEEE874}" srcOrd="4" destOrd="0" presId="urn:microsoft.com/office/officeart/2009/layout/CircleArrowProcess"/>
    <dgm:cxn modelId="{034CEA6F-9AEE-48BB-BC3E-4DDD3499F66F}" type="presParOf" srcId="{D6772E81-C6F8-47C8-AD9F-AE13CCEEE874}" destId="{FD879B95-938D-4A62-BA07-F3BDCF535E1D}" srcOrd="0" destOrd="0" presId="urn:microsoft.com/office/officeart/2009/layout/CircleArrowProcess"/>
    <dgm:cxn modelId="{D55CAC2D-B8F5-4114-93D7-3106EE7941AC}" type="presParOf" srcId="{EA44B61C-7963-40EE-9093-A27563522963}" destId="{17A43A20-6CB1-408A-8166-2864FD8581B4}" srcOrd="5" destOrd="0" presId="urn:microsoft.com/office/officeart/2009/layout/CircleArrowProcess"/>
  </dgm:cxnLst>
  <dgm:bg/>
  <dgm:whole>
    <a:ln>
      <a:solidFill>
        <a:schemeClr val="tx2"/>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3E9F6-EDDD-451D-8F73-F1619C7AB104}">
      <dsp:nvSpPr>
        <dsp:cNvPr id="0" name=""/>
        <dsp:cNvSpPr/>
      </dsp:nvSpPr>
      <dsp:spPr>
        <a:xfrm>
          <a:off x="3237067" y="2424897"/>
          <a:ext cx="3160887" cy="2056209"/>
        </a:xfrm>
        <a:prstGeom prst="ellipse">
          <a:avLst/>
        </a:prstGeom>
        <a:solidFill>
          <a:schemeClr val="accent4">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dirty="0">
              <a:solidFill>
                <a:schemeClr val="accent2">
                  <a:lumMod val="50000"/>
                </a:schemeClr>
              </a:solidFill>
              <a:cs typeface="B Titr" panose="00000700000000000000" pitchFamily="2" charset="-78"/>
            </a:rPr>
            <a:t>اندیکاسیونهای تشکیل پرونده بستری موقت و تزریق روزانه ضد التهاب، ضد انعقاد، ضد ویروس و ...</a:t>
          </a:r>
          <a:endParaRPr lang="en-US" sz="1800" kern="1200" dirty="0"/>
        </a:p>
      </dsp:txBody>
      <dsp:txXfrm>
        <a:off x="3699968" y="2726022"/>
        <a:ext cx="2235085" cy="1453959"/>
      </dsp:txXfrm>
    </dsp:sp>
    <dsp:sp modelId="{902E5A17-926F-43E1-95B5-98CA00DFC350}">
      <dsp:nvSpPr>
        <dsp:cNvPr id="0" name=""/>
        <dsp:cNvSpPr/>
      </dsp:nvSpPr>
      <dsp:spPr>
        <a:xfrm rot="12744806">
          <a:off x="1712702" y="1923819"/>
          <a:ext cx="2057182" cy="58601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8F8566-041F-4ADD-A9D9-1E2FE951978F}">
      <dsp:nvSpPr>
        <dsp:cNvPr id="0" name=""/>
        <dsp:cNvSpPr/>
      </dsp:nvSpPr>
      <dsp:spPr>
        <a:xfrm>
          <a:off x="872062" y="786640"/>
          <a:ext cx="1953398" cy="1562719"/>
        </a:xfrm>
        <a:prstGeom prst="roundRect">
          <a:avLst>
            <a:gd name="adj" fmla="val 10000"/>
          </a:avLst>
        </a:prstGeom>
        <a:solidFill>
          <a:schemeClr val="accent5">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fa-IR" sz="2300" kern="1200" dirty="0">
              <a:solidFill>
                <a:schemeClr val="accent2">
                  <a:lumMod val="50000"/>
                </a:schemeClr>
              </a:solidFill>
              <a:cs typeface="B Titr" panose="00000700000000000000" pitchFamily="2" charset="-78"/>
            </a:rPr>
            <a:t>درگیری ریوی در سی تی اسکن</a:t>
          </a:r>
          <a:endParaRPr lang="en-US" sz="2300" kern="1200" dirty="0"/>
        </a:p>
      </dsp:txBody>
      <dsp:txXfrm>
        <a:off x="917832" y="832410"/>
        <a:ext cx="1861858" cy="1471179"/>
      </dsp:txXfrm>
    </dsp:sp>
    <dsp:sp modelId="{3756AA72-5B69-4DE1-883A-F2FA31C13563}">
      <dsp:nvSpPr>
        <dsp:cNvPr id="0" name=""/>
        <dsp:cNvSpPr/>
      </dsp:nvSpPr>
      <dsp:spPr>
        <a:xfrm rot="16243610">
          <a:off x="4065175" y="1265247"/>
          <a:ext cx="1552745" cy="58601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F522B4-B69C-4F7A-93E3-DF8F08BFF896}">
      <dsp:nvSpPr>
        <dsp:cNvPr id="0" name=""/>
        <dsp:cNvSpPr/>
      </dsp:nvSpPr>
      <dsp:spPr>
        <a:xfrm>
          <a:off x="3874697" y="588"/>
          <a:ext cx="1953398" cy="1562719"/>
        </a:xfrm>
        <a:prstGeom prst="roundRect">
          <a:avLst>
            <a:gd name="adj" fmla="val 10000"/>
          </a:avLst>
        </a:prstGeom>
        <a:solidFill>
          <a:schemeClr val="accent5">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fa-IR" sz="2300" kern="1200" dirty="0">
              <a:solidFill>
                <a:schemeClr val="accent2">
                  <a:lumMod val="50000"/>
                </a:schemeClr>
              </a:solidFill>
              <a:cs typeface="B Titr" panose="00000700000000000000" pitchFamily="2" charset="-78"/>
            </a:rPr>
            <a:t>علایم: سرفه و تنگی نفس خفیف</a:t>
          </a:r>
          <a:endParaRPr lang="en-US" sz="2300" kern="1200" dirty="0"/>
        </a:p>
      </dsp:txBody>
      <dsp:txXfrm>
        <a:off x="3920467" y="46358"/>
        <a:ext cx="1861858" cy="1471179"/>
      </dsp:txXfrm>
    </dsp:sp>
    <dsp:sp modelId="{452B6956-CF6A-4750-A87D-D6AECC88B0D7}">
      <dsp:nvSpPr>
        <dsp:cNvPr id="0" name=""/>
        <dsp:cNvSpPr/>
      </dsp:nvSpPr>
      <dsp:spPr>
        <a:xfrm rot="19718317">
          <a:off x="5749859" y="1902586"/>
          <a:ext cx="2102951" cy="58601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FD75A4-EB66-403F-8746-470CFE743814}">
      <dsp:nvSpPr>
        <dsp:cNvPr id="0" name=""/>
        <dsp:cNvSpPr/>
      </dsp:nvSpPr>
      <dsp:spPr>
        <a:xfrm>
          <a:off x="6662938" y="810567"/>
          <a:ext cx="2416256" cy="1562719"/>
        </a:xfrm>
        <a:prstGeom prst="roundRect">
          <a:avLst>
            <a:gd name="adj" fmla="val 10000"/>
          </a:avLst>
        </a:prstGeom>
        <a:solidFill>
          <a:schemeClr val="accent5">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fa-IR" sz="2300" kern="1200" dirty="0">
              <a:solidFill>
                <a:schemeClr val="accent2">
                  <a:lumMod val="50000"/>
                </a:schemeClr>
              </a:solidFill>
              <a:cs typeface="B Titr" panose="00000700000000000000" pitchFamily="2" charset="-78"/>
            </a:rPr>
            <a:t>اشباع اکسیژن بزرگتر مساوی 90 درصد</a:t>
          </a:r>
          <a:endParaRPr lang="en-US" sz="2300" kern="1200" dirty="0"/>
        </a:p>
      </dsp:txBody>
      <dsp:txXfrm>
        <a:off x="6708708" y="856337"/>
        <a:ext cx="2324716" cy="14711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6495EF-990A-4B69-8968-362F450DD0DC}">
      <dsp:nvSpPr>
        <dsp:cNvPr id="0" name=""/>
        <dsp:cNvSpPr/>
      </dsp:nvSpPr>
      <dsp:spPr>
        <a:xfrm>
          <a:off x="587467" y="242945"/>
          <a:ext cx="6278125" cy="2782895"/>
        </a:xfrm>
        <a:prstGeom prst="circularArrow">
          <a:avLst>
            <a:gd name="adj1" fmla="val 10980"/>
            <a:gd name="adj2" fmla="val 1142322"/>
            <a:gd name="adj3" fmla="val 4500000"/>
            <a:gd name="adj4" fmla="val 10800000"/>
            <a:gd name="adj5" fmla="val 12500"/>
          </a:avLst>
        </a:prstGeom>
        <a:solidFill>
          <a:srgbClr val="33CCCC"/>
        </a:solidFill>
        <a:ln w="15875" cap="flat" cmpd="sng" algn="ctr">
          <a:solidFill>
            <a:srgbClr val="33CCCC"/>
          </a:solidFill>
          <a:prstDash val="solid"/>
        </a:ln>
        <a:effectLst/>
      </dsp:spPr>
      <dsp:style>
        <a:lnRef idx="2">
          <a:scrgbClr r="0" g="0" b="0"/>
        </a:lnRef>
        <a:fillRef idx="1">
          <a:scrgbClr r="0" g="0" b="0"/>
        </a:fillRef>
        <a:effectRef idx="0">
          <a:scrgbClr r="0" g="0" b="0"/>
        </a:effectRef>
        <a:fontRef idx="minor">
          <a:schemeClr val="lt1"/>
        </a:fontRef>
      </dsp:style>
    </dsp:sp>
    <dsp:sp modelId="{E302B844-AF9F-4D74-AB91-62C84BA1CD96}">
      <dsp:nvSpPr>
        <dsp:cNvPr id="0" name=""/>
        <dsp:cNvSpPr/>
      </dsp:nvSpPr>
      <dsp:spPr>
        <a:xfrm>
          <a:off x="1617735" y="1180423"/>
          <a:ext cx="4216402" cy="917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a-IR" sz="2000" kern="1200" dirty="0">
              <a:cs typeface="B Nazanin" panose="00000400000000000000" pitchFamily="2" charset="-78"/>
            </a:rPr>
            <a:t>کاهش حداقل </a:t>
          </a:r>
          <a:r>
            <a:rPr lang="fa-IR" sz="2400" b="1" kern="1200" dirty="0">
              <a:solidFill>
                <a:srgbClr val="FF0000"/>
              </a:solidFill>
              <a:cs typeface="B Nazanin" panose="00000400000000000000" pitchFamily="2" charset="-78"/>
            </a:rPr>
            <a:t>65854</a:t>
          </a:r>
          <a:r>
            <a:rPr lang="fa-IR" sz="2000" kern="1200" dirty="0">
              <a:cs typeface="B Nazanin" panose="00000400000000000000" pitchFamily="2" charset="-78"/>
            </a:rPr>
            <a:t> مورد بستری مشکوک/محتمل/قطعی</a:t>
          </a:r>
          <a:endParaRPr lang="en-US" sz="2000" kern="1200" dirty="0">
            <a:cs typeface="B Nazanin" panose="00000400000000000000" pitchFamily="2" charset="-78"/>
          </a:endParaRPr>
        </a:p>
      </dsp:txBody>
      <dsp:txXfrm>
        <a:off x="1617735" y="1180423"/>
        <a:ext cx="4216402" cy="917813"/>
      </dsp:txXfrm>
    </dsp:sp>
    <dsp:sp modelId="{FD879B95-938D-4A62-BA07-F3BDCF535E1D}">
      <dsp:nvSpPr>
        <dsp:cNvPr id="0" name=""/>
        <dsp:cNvSpPr/>
      </dsp:nvSpPr>
      <dsp:spPr>
        <a:xfrm>
          <a:off x="302851" y="2330273"/>
          <a:ext cx="5025169" cy="2363919"/>
        </a:xfrm>
        <a:prstGeom prst="blockArc">
          <a:avLst>
            <a:gd name="adj1" fmla="val 0"/>
            <a:gd name="adj2" fmla="val 18900000"/>
            <a:gd name="adj3" fmla="val 12740"/>
          </a:avLst>
        </a:prstGeom>
        <a:solidFill>
          <a:srgbClr val="FF6699"/>
        </a:solidFill>
        <a:ln w="15875" cap="flat" cmpd="sng" algn="ctr">
          <a:solidFill>
            <a:srgbClr val="FF6699"/>
          </a:solidFill>
          <a:prstDash val="solid"/>
        </a:ln>
        <a:effectLst/>
      </dsp:spPr>
      <dsp:style>
        <a:lnRef idx="2">
          <a:scrgbClr r="0" g="0" b="0"/>
        </a:lnRef>
        <a:fillRef idx="1">
          <a:scrgbClr r="0" g="0" b="0"/>
        </a:fillRef>
        <a:effectRef idx="0">
          <a:scrgbClr r="0" g="0" b="0"/>
        </a:effectRef>
        <a:fontRef idx="minor">
          <a:schemeClr val="lt1"/>
        </a:fontRef>
      </dsp:style>
    </dsp:sp>
    <dsp:sp modelId="{8E4CD434-2180-48C4-901D-E0AB0A1A690E}">
      <dsp:nvSpPr>
        <dsp:cNvPr id="0" name=""/>
        <dsp:cNvSpPr/>
      </dsp:nvSpPr>
      <dsp:spPr>
        <a:xfrm>
          <a:off x="1890092" y="3074802"/>
          <a:ext cx="1835844" cy="917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a-IR" sz="2000" kern="1200" dirty="0">
              <a:cs typeface="B Nazanin" panose="00000400000000000000" pitchFamily="2" charset="-78"/>
            </a:rPr>
            <a:t>کاهش حداقل </a:t>
          </a:r>
          <a:r>
            <a:rPr lang="fa-IR" sz="2400" b="1" kern="1200" dirty="0">
              <a:solidFill>
                <a:srgbClr val="FF0000"/>
              </a:solidFill>
              <a:cs typeface="B Nazanin" panose="00000400000000000000" pitchFamily="2" charset="-78"/>
            </a:rPr>
            <a:t>31535</a:t>
          </a:r>
          <a:r>
            <a:rPr lang="fa-IR" sz="2400" kern="1200" dirty="0">
              <a:cs typeface="B Nazanin" panose="00000400000000000000" pitchFamily="2" charset="-78"/>
            </a:rPr>
            <a:t> </a:t>
          </a:r>
          <a:r>
            <a:rPr lang="fa-IR" sz="2000" kern="1200" dirty="0">
              <a:cs typeface="B Nazanin" panose="00000400000000000000" pitchFamily="2" charset="-78"/>
            </a:rPr>
            <a:t>مورد فوتی مشکوک/محتمل/قطعی </a:t>
          </a:r>
          <a:endParaRPr lang="en-US" sz="2000" kern="1200" dirty="0">
            <a:cs typeface="B Nazanin" panose="00000400000000000000" pitchFamily="2" charset="-78"/>
          </a:endParaRPr>
        </a:p>
      </dsp:txBody>
      <dsp:txXfrm>
        <a:off x="1890092" y="3074802"/>
        <a:ext cx="1835844" cy="9178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6495EF-990A-4B69-8968-362F450DD0DC}">
      <dsp:nvSpPr>
        <dsp:cNvPr id="0" name=""/>
        <dsp:cNvSpPr/>
      </dsp:nvSpPr>
      <dsp:spPr>
        <a:xfrm>
          <a:off x="1444968" y="175470"/>
          <a:ext cx="4534007" cy="2010031"/>
        </a:xfrm>
        <a:prstGeom prst="circularArrow">
          <a:avLst>
            <a:gd name="adj1" fmla="val 10980"/>
            <a:gd name="adj2" fmla="val 1142322"/>
            <a:gd name="adj3" fmla="val 4500000"/>
            <a:gd name="adj4" fmla="val 10800000"/>
            <a:gd name="adj5" fmla="val 12500"/>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02B844-AF9F-4D74-AB91-62C84BA1CD96}">
      <dsp:nvSpPr>
        <dsp:cNvPr id="0" name=""/>
        <dsp:cNvSpPr/>
      </dsp:nvSpPr>
      <dsp:spPr>
        <a:xfrm>
          <a:off x="2192884" y="714726"/>
          <a:ext cx="3032821" cy="660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a-IR" sz="2000" kern="1200" dirty="0">
              <a:cs typeface="B Nazanin" panose="00000400000000000000" pitchFamily="2" charset="-78"/>
            </a:rPr>
            <a:t>کاهش حداقل </a:t>
          </a:r>
          <a:r>
            <a:rPr lang="fa-IR" sz="2400" b="1" kern="1200" dirty="0">
              <a:solidFill>
                <a:srgbClr val="FF0000"/>
              </a:solidFill>
              <a:cs typeface="B Nazanin" panose="00000400000000000000" pitchFamily="2" charset="-78"/>
            </a:rPr>
            <a:t>6894</a:t>
          </a:r>
          <a:r>
            <a:rPr lang="fa-IR" sz="2000" kern="1200" dirty="0">
              <a:cs typeface="B Nazanin" panose="00000400000000000000" pitchFamily="2" charset="-78"/>
            </a:rPr>
            <a:t> مورد در میانگین بستری موجود کل روزانه </a:t>
          </a:r>
          <a:endParaRPr lang="en-US" sz="2000" kern="1200" dirty="0">
            <a:cs typeface="B Nazanin" panose="00000400000000000000" pitchFamily="2" charset="-78"/>
          </a:endParaRPr>
        </a:p>
      </dsp:txBody>
      <dsp:txXfrm>
        <a:off x="2192884" y="714726"/>
        <a:ext cx="3032821" cy="660095"/>
      </dsp:txXfrm>
    </dsp:sp>
    <dsp:sp modelId="{EA047F27-84AA-42B0-A9D6-08F628A06B7C}">
      <dsp:nvSpPr>
        <dsp:cNvPr id="0" name=""/>
        <dsp:cNvSpPr/>
      </dsp:nvSpPr>
      <dsp:spPr>
        <a:xfrm>
          <a:off x="1189468" y="1357728"/>
          <a:ext cx="3724946" cy="2376738"/>
        </a:xfrm>
        <a:prstGeom prst="leftCircularArrow">
          <a:avLst>
            <a:gd name="adj1" fmla="val 10980"/>
            <a:gd name="adj2" fmla="val 1142322"/>
            <a:gd name="adj3" fmla="val 6300000"/>
            <a:gd name="adj4" fmla="val 18900000"/>
            <a:gd name="adj5" fmla="val 12500"/>
          </a:avLst>
        </a:prstGeom>
        <a:solidFill>
          <a:srgbClr val="FF0000"/>
        </a:solidFill>
        <a:ln w="15875"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sp>
    <dsp:sp modelId="{C8E37461-19CB-4A06-94BA-9EBD03BEA8D1}">
      <dsp:nvSpPr>
        <dsp:cNvPr id="0" name=""/>
        <dsp:cNvSpPr/>
      </dsp:nvSpPr>
      <dsp:spPr>
        <a:xfrm>
          <a:off x="1830909" y="2223702"/>
          <a:ext cx="2442065" cy="660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a-IR" sz="2000" kern="1200" dirty="0">
              <a:cs typeface="B Nazanin" panose="00000400000000000000" pitchFamily="2" charset="-78"/>
            </a:rPr>
            <a:t>کاهش حداقل</a:t>
          </a:r>
          <a:r>
            <a:rPr lang="fa-IR" sz="2400" b="1" kern="1200" dirty="0">
              <a:solidFill>
                <a:srgbClr val="FF0000"/>
              </a:solidFill>
              <a:cs typeface="B Nazanin" panose="00000400000000000000" pitchFamily="2" charset="-78"/>
            </a:rPr>
            <a:t>2436</a:t>
          </a:r>
          <a:r>
            <a:rPr lang="fa-IR" sz="2000" b="1" kern="1200" dirty="0">
              <a:solidFill>
                <a:srgbClr val="FF0000"/>
              </a:solidFill>
              <a:cs typeface="B Nazanin" panose="00000400000000000000" pitchFamily="2" charset="-78"/>
            </a:rPr>
            <a:t> </a:t>
          </a:r>
          <a:r>
            <a:rPr lang="fa-IR" sz="2000" kern="1200" dirty="0">
              <a:cs typeface="B Nazanin" panose="00000400000000000000" pitchFamily="2" charset="-78"/>
            </a:rPr>
            <a:t>مورد در میانگین بستری ویژه روزانه</a:t>
          </a:r>
          <a:endParaRPr lang="en-US" sz="2000" kern="1200" dirty="0">
            <a:cs typeface="B Nazanin" panose="00000400000000000000" pitchFamily="2" charset="-78"/>
          </a:endParaRPr>
        </a:p>
      </dsp:txBody>
      <dsp:txXfrm>
        <a:off x="1830909" y="2223702"/>
        <a:ext cx="2442065" cy="660095"/>
      </dsp:txXfrm>
    </dsp:sp>
    <dsp:sp modelId="{FD879B95-938D-4A62-BA07-F3BDCF535E1D}">
      <dsp:nvSpPr>
        <dsp:cNvPr id="0" name=""/>
        <dsp:cNvSpPr/>
      </dsp:nvSpPr>
      <dsp:spPr>
        <a:xfrm>
          <a:off x="1899024" y="3054347"/>
          <a:ext cx="3629466" cy="1707320"/>
        </a:xfrm>
        <a:prstGeom prst="blockArc">
          <a:avLst>
            <a:gd name="adj1" fmla="val 13500000"/>
            <a:gd name="adj2" fmla="val 10800000"/>
            <a:gd name="adj3" fmla="val 12740"/>
          </a:avLst>
        </a:prstGeom>
        <a:solidFill>
          <a:srgbClr val="FF7C80"/>
        </a:solidFill>
        <a:ln w="15875" cap="flat" cmpd="sng" algn="ctr">
          <a:solidFill>
            <a:srgbClr val="FF7C80"/>
          </a:solidFill>
          <a:prstDash val="solid"/>
        </a:ln>
        <a:effectLst/>
      </dsp:spPr>
      <dsp:style>
        <a:lnRef idx="2">
          <a:scrgbClr r="0" g="0" b="0"/>
        </a:lnRef>
        <a:fillRef idx="1">
          <a:scrgbClr r="0" g="0" b="0"/>
        </a:fillRef>
        <a:effectRef idx="0">
          <a:scrgbClr r="0" g="0" b="0"/>
        </a:effectRef>
        <a:fontRef idx="minor">
          <a:schemeClr val="lt1"/>
        </a:fontRef>
      </dsp:style>
    </dsp:sp>
    <dsp:sp modelId="{17A43A20-6CB1-408A-8166-2864FD8581B4}">
      <dsp:nvSpPr>
        <dsp:cNvPr id="0" name=""/>
        <dsp:cNvSpPr/>
      </dsp:nvSpPr>
      <dsp:spPr>
        <a:xfrm>
          <a:off x="2471941" y="3701015"/>
          <a:ext cx="2435793" cy="660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a-IR" sz="2000" kern="1200" dirty="0">
              <a:cs typeface="B Nazanin" panose="00000400000000000000" pitchFamily="2" charset="-78"/>
            </a:rPr>
            <a:t>کاهش حداقل </a:t>
          </a:r>
          <a:r>
            <a:rPr lang="fa-IR" sz="2400" b="1" kern="1200" dirty="0">
              <a:solidFill>
                <a:srgbClr val="FF0000"/>
              </a:solidFill>
              <a:cs typeface="B Nazanin" panose="00000400000000000000" pitchFamily="2" charset="-78"/>
            </a:rPr>
            <a:t>1284 </a:t>
          </a:r>
          <a:r>
            <a:rPr lang="fa-IR" sz="2000" kern="1200" dirty="0">
              <a:cs typeface="B Nazanin" panose="00000400000000000000" pitchFamily="2" charset="-78"/>
            </a:rPr>
            <a:t>مورد در میانگین بیماران انتوبه روزانه</a:t>
          </a:r>
          <a:endParaRPr lang="en-US" sz="2000" kern="1200" dirty="0">
            <a:cs typeface="B Nazanin" panose="00000400000000000000" pitchFamily="2" charset="-78"/>
          </a:endParaRPr>
        </a:p>
      </dsp:txBody>
      <dsp:txXfrm>
        <a:off x="2471941" y="3701015"/>
        <a:ext cx="2435793" cy="6600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6495EF-990A-4B69-8968-362F450DD0DC}">
      <dsp:nvSpPr>
        <dsp:cNvPr id="0" name=""/>
        <dsp:cNvSpPr/>
      </dsp:nvSpPr>
      <dsp:spPr>
        <a:xfrm>
          <a:off x="587467" y="242945"/>
          <a:ext cx="6278125" cy="2782895"/>
        </a:xfrm>
        <a:prstGeom prst="circularArrow">
          <a:avLst>
            <a:gd name="adj1" fmla="val 10980"/>
            <a:gd name="adj2" fmla="val 1142322"/>
            <a:gd name="adj3" fmla="val 4500000"/>
            <a:gd name="adj4" fmla="val 10800000"/>
            <a:gd name="adj5" fmla="val 12500"/>
          </a:avLst>
        </a:prstGeom>
        <a:solidFill>
          <a:srgbClr val="33CCCC"/>
        </a:solidFill>
        <a:ln w="15875" cap="flat" cmpd="sng" algn="ctr">
          <a:solidFill>
            <a:srgbClr val="33CCCC"/>
          </a:solidFill>
          <a:prstDash val="solid"/>
        </a:ln>
        <a:effectLst/>
      </dsp:spPr>
      <dsp:style>
        <a:lnRef idx="2">
          <a:scrgbClr r="0" g="0" b="0"/>
        </a:lnRef>
        <a:fillRef idx="1">
          <a:scrgbClr r="0" g="0" b="0"/>
        </a:fillRef>
        <a:effectRef idx="0">
          <a:scrgbClr r="0" g="0" b="0"/>
        </a:effectRef>
        <a:fontRef idx="minor">
          <a:schemeClr val="lt1"/>
        </a:fontRef>
      </dsp:style>
    </dsp:sp>
    <dsp:sp modelId="{E302B844-AF9F-4D74-AB91-62C84BA1CD96}">
      <dsp:nvSpPr>
        <dsp:cNvPr id="0" name=""/>
        <dsp:cNvSpPr/>
      </dsp:nvSpPr>
      <dsp:spPr>
        <a:xfrm>
          <a:off x="1617735" y="1180423"/>
          <a:ext cx="4216402" cy="917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a-IR" sz="2000" kern="1200" dirty="0">
              <a:cs typeface="B Nazanin" panose="00000400000000000000" pitchFamily="2" charset="-78"/>
            </a:rPr>
            <a:t>کاهش حداقل </a:t>
          </a:r>
          <a:r>
            <a:rPr lang="fa-IR" sz="2400" b="1" kern="1200" dirty="0">
              <a:solidFill>
                <a:srgbClr val="FF0000"/>
              </a:solidFill>
              <a:cs typeface="B Nazanin" panose="00000400000000000000" pitchFamily="2" charset="-78"/>
            </a:rPr>
            <a:t>72984</a:t>
          </a:r>
          <a:r>
            <a:rPr lang="fa-IR" sz="2000" kern="1200" dirty="0">
              <a:cs typeface="B Nazanin" panose="00000400000000000000" pitchFamily="2" charset="-78"/>
            </a:rPr>
            <a:t> مورد بستری مشکوک/محتمل/قطعی</a:t>
          </a:r>
          <a:endParaRPr lang="en-US" sz="2000" kern="1200" dirty="0">
            <a:cs typeface="B Nazanin" panose="00000400000000000000" pitchFamily="2" charset="-78"/>
          </a:endParaRPr>
        </a:p>
      </dsp:txBody>
      <dsp:txXfrm>
        <a:off x="1617735" y="1180423"/>
        <a:ext cx="4216402" cy="917813"/>
      </dsp:txXfrm>
    </dsp:sp>
    <dsp:sp modelId="{FD879B95-938D-4A62-BA07-F3BDCF535E1D}">
      <dsp:nvSpPr>
        <dsp:cNvPr id="0" name=""/>
        <dsp:cNvSpPr/>
      </dsp:nvSpPr>
      <dsp:spPr>
        <a:xfrm>
          <a:off x="302851" y="2330273"/>
          <a:ext cx="5025169" cy="2363919"/>
        </a:xfrm>
        <a:prstGeom prst="blockArc">
          <a:avLst>
            <a:gd name="adj1" fmla="val 0"/>
            <a:gd name="adj2" fmla="val 18900000"/>
            <a:gd name="adj3" fmla="val 12740"/>
          </a:avLst>
        </a:prstGeom>
        <a:solidFill>
          <a:srgbClr val="FF6699"/>
        </a:solidFill>
        <a:ln w="15875" cap="flat" cmpd="sng" algn="ctr">
          <a:solidFill>
            <a:srgbClr val="FF6699"/>
          </a:solidFill>
          <a:prstDash val="solid"/>
        </a:ln>
        <a:effectLst/>
      </dsp:spPr>
      <dsp:style>
        <a:lnRef idx="2">
          <a:scrgbClr r="0" g="0" b="0"/>
        </a:lnRef>
        <a:fillRef idx="1">
          <a:scrgbClr r="0" g="0" b="0"/>
        </a:fillRef>
        <a:effectRef idx="0">
          <a:scrgbClr r="0" g="0" b="0"/>
        </a:effectRef>
        <a:fontRef idx="minor">
          <a:schemeClr val="lt1"/>
        </a:fontRef>
      </dsp:style>
    </dsp:sp>
    <dsp:sp modelId="{8E4CD434-2180-48C4-901D-E0AB0A1A690E}">
      <dsp:nvSpPr>
        <dsp:cNvPr id="0" name=""/>
        <dsp:cNvSpPr/>
      </dsp:nvSpPr>
      <dsp:spPr>
        <a:xfrm>
          <a:off x="1472400" y="3210272"/>
          <a:ext cx="1835844" cy="917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a-IR" sz="2000" kern="1200" dirty="0">
              <a:cs typeface="B Nazanin" panose="00000400000000000000" pitchFamily="2" charset="-78"/>
            </a:rPr>
            <a:t>کاهش حداقل </a:t>
          </a:r>
          <a:r>
            <a:rPr lang="fa-IR" sz="2400" b="1" kern="1200" dirty="0">
              <a:solidFill>
                <a:srgbClr val="FF0000"/>
              </a:solidFill>
              <a:cs typeface="B Nazanin" panose="00000400000000000000" pitchFamily="2" charset="-78"/>
            </a:rPr>
            <a:t>5157</a:t>
          </a:r>
          <a:r>
            <a:rPr lang="fa-IR" sz="2000" kern="1200" dirty="0">
              <a:cs typeface="B Nazanin" panose="00000400000000000000" pitchFamily="2" charset="-78"/>
            </a:rPr>
            <a:t> مورد فوتی مشکوک/محتمل/قطعی </a:t>
          </a:r>
          <a:endParaRPr lang="en-US" sz="2000" kern="1200" dirty="0">
            <a:cs typeface="B Nazanin" panose="00000400000000000000" pitchFamily="2" charset="-78"/>
          </a:endParaRPr>
        </a:p>
      </dsp:txBody>
      <dsp:txXfrm>
        <a:off x="1472400" y="3210272"/>
        <a:ext cx="1835844" cy="9178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6495EF-990A-4B69-8968-362F450DD0DC}">
      <dsp:nvSpPr>
        <dsp:cNvPr id="0" name=""/>
        <dsp:cNvSpPr/>
      </dsp:nvSpPr>
      <dsp:spPr>
        <a:xfrm>
          <a:off x="1444968" y="175470"/>
          <a:ext cx="4534007" cy="2010031"/>
        </a:xfrm>
        <a:prstGeom prst="circularArrow">
          <a:avLst>
            <a:gd name="adj1" fmla="val 10980"/>
            <a:gd name="adj2" fmla="val 1142322"/>
            <a:gd name="adj3" fmla="val 4500000"/>
            <a:gd name="adj4" fmla="val 10800000"/>
            <a:gd name="adj5" fmla="val 12500"/>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02B844-AF9F-4D74-AB91-62C84BA1CD96}">
      <dsp:nvSpPr>
        <dsp:cNvPr id="0" name=""/>
        <dsp:cNvSpPr/>
      </dsp:nvSpPr>
      <dsp:spPr>
        <a:xfrm>
          <a:off x="2181593" y="714726"/>
          <a:ext cx="3032821" cy="660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a-IR" sz="2000" kern="1200" dirty="0">
              <a:cs typeface="B Nazanin" panose="00000400000000000000" pitchFamily="2" charset="-78"/>
            </a:rPr>
            <a:t>کاهش حداقل </a:t>
          </a:r>
          <a:r>
            <a:rPr lang="fa-IR" sz="2400" b="1" kern="1200" dirty="0">
              <a:solidFill>
                <a:srgbClr val="FF0000"/>
              </a:solidFill>
              <a:cs typeface="B Nazanin" panose="00000400000000000000" pitchFamily="2" charset="-78"/>
            </a:rPr>
            <a:t>9436</a:t>
          </a:r>
          <a:r>
            <a:rPr lang="fa-IR" sz="2000" kern="1200" dirty="0">
              <a:cs typeface="B Nazanin" panose="00000400000000000000" pitchFamily="2" charset="-78"/>
            </a:rPr>
            <a:t> مورد در میانگین بستری موجود کل روزانه </a:t>
          </a:r>
          <a:endParaRPr lang="en-US" sz="2000" kern="1200" dirty="0">
            <a:cs typeface="B Nazanin" panose="00000400000000000000" pitchFamily="2" charset="-78"/>
          </a:endParaRPr>
        </a:p>
      </dsp:txBody>
      <dsp:txXfrm>
        <a:off x="2181593" y="714726"/>
        <a:ext cx="3032821" cy="660095"/>
      </dsp:txXfrm>
    </dsp:sp>
    <dsp:sp modelId="{EA047F27-84AA-42B0-A9D6-08F628A06B7C}">
      <dsp:nvSpPr>
        <dsp:cNvPr id="0" name=""/>
        <dsp:cNvSpPr/>
      </dsp:nvSpPr>
      <dsp:spPr>
        <a:xfrm>
          <a:off x="1189468" y="1357728"/>
          <a:ext cx="3724946" cy="2376738"/>
        </a:xfrm>
        <a:prstGeom prst="leftCircularArrow">
          <a:avLst>
            <a:gd name="adj1" fmla="val 10980"/>
            <a:gd name="adj2" fmla="val 1142322"/>
            <a:gd name="adj3" fmla="val 6300000"/>
            <a:gd name="adj4" fmla="val 18900000"/>
            <a:gd name="adj5" fmla="val 12500"/>
          </a:avLst>
        </a:prstGeom>
        <a:solidFill>
          <a:srgbClr val="FF0000"/>
        </a:solidFill>
        <a:ln w="15875"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sp>
    <dsp:sp modelId="{C8E37461-19CB-4A06-94BA-9EBD03BEA8D1}">
      <dsp:nvSpPr>
        <dsp:cNvPr id="0" name=""/>
        <dsp:cNvSpPr/>
      </dsp:nvSpPr>
      <dsp:spPr>
        <a:xfrm>
          <a:off x="1830909" y="2223702"/>
          <a:ext cx="2442065" cy="660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a-IR" sz="2000" kern="1200" dirty="0">
              <a:cs typeface="B Nazanin" panose="00000400000000000000" pitchFamily="2" charset="-78"/>
            </a:rPr>
            <a:t>کاهش حداقل</a:t>
          </a:r>
          <a:r>
            <a:rPr lang="fa-IR" sz="2400" b="1" kern="1200" dirty="0">
              <a:solidFill>
                <a:srgbClr val="FF0000"/>
              </a:solidFill>
              <a:cs typeface="B Nazanin" panose="00000400000000000000" pitchFamily="2" charset="-78"/>
            </a:rPr>
            <a:t>1769</a:t>
          </a:r>
          <a:r>
            <a:rPr lang="fa-IR" sz="2000" b="1" kern="1200" dirty="0">
              <a:solidFill>
                <a:srgbClr val="FF0000"/>
              </a:solidFill>
              <a:cs typeface="B Nazanin" panose="00000400000000000000" pitchFamily="2" charset="-78"/>
            </a:rPr>
            <a:t> </a:t>
          </a:r>
          <a:r>
            <a:rPr lang="fa-IR" sz="2000" kern="1200" dirty="0">
              <a:cs typeface="B Nazanin" panose="00000400000000000000" pitchFamily="2" charset="-78"/>
            </a:rPr>
            <a:t>مورد در میانگین بستری ویژه روزانه</a:t>
          </a:r>
          <a:endParaRPr lang="en-US" sz="2000" kern="1200" dirty="0">
            <a:cs typeface="B Nazanin" panose="00000400000000000000" pitchFamily="2" charset="-78"/>
          </a:endParaRPr>
        </a:p>
      </dsp:txBody>
      <dsp:txXfrm>
        <a:off x="1830909" y="2223702"/>
        <a:ext cx="2442065" cy="660095"/>
      </dsp:txXfrm>
    </dsp:sp>
    <dsp:sp modelId="{FD879B95-938D-4A62-BA07-F3BDCF535E1D}">
      <dsp:nvSpPr>
        <dsp:cNvPr id="0" name=""/>
        <dsp:cNvSpPr/>
      </dsp:nvSpPr>
      <dsp:spPr>
        <a:xfrm>
          <a:off x="1899024" y="3054347"/>
          <a:ext cx="3629466" cy="1707320"/>
        </a:xfrm>
        <a:prstGeom prst="blockArc">
          <a:avLst>
            <a:gd name="adj1" fmla="val 13500000"/>
            <a:gd name="adj2" fmla="val 10800000"/>
            <a:gd name="adj3" fmla="val 12740"/>
          </a:avLst>
        </a:prstGeom>
        <a:solidFill>
          <a:srgbClr val="FF7C80"/>
        </a:solidFill>
        <a:ln w="15875" cap="flat" cmpd="sng" algn="ctr">
          <a:solidFill>
            <a:srgbClr val="FF7C80"/>
          </a:solidFill>
          <a:prstDash val="solid"/>
        </a:ln>
        <a:effectLst/>
      </dsp:spPr>
      <dsp:style>
        <a:lnRef idx="2">
          <a:scrgbClr r="0" g="0" b="0"/>
        </a:lnRef>
        <a:fillRef idx="1">
          <a:scrgbClr r="0" g="0" b="0"/>
        </a:fillRef>
        <a:effectRef idx="0">
          <a:scrgbClr r="0" g="0" b="0"/>
        </a:effectRef>
        <a:fontRef idx="minor">
          <a:schemeClr val="lt1"/>
        </a:fontRef>
      </dsp:style>
    </dsp:sp>
    <dsp:sp modelId="{17A43A20-6CB1-408A-8166-2864FD8581B4}">
      <dsp:nvSpPr>
        <dsp:cNvPr id="0" name=""/>
        <dsp:cNvSpPr/>
      </dsp:nvSpPr>
      <dsp:spPr>
        <a:xfrm>
          <a:off x="2494521" y="3599414"/>
          <a:ext cx="2435793" cy="660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a-IR" sz="2000" kern="1200" dirty="0">
              <a:cs typeface="B Nazanin" panose="00000400000000000000" pitchFamily="2" charset="-78"/>
            </a:rPr>
            <a:t>کاهش حداقل </a:t>
          </a:r>
          <a:r>
            <a:rPr lang="fa-IR" sz="2400" b="1" kern="1200" dirty="0">
              <a:solidFill>
                <a:srgbClr val="FF0000"/>
              </a:solidFill>
              <a:cs typeface="B Nazanin" panose="00000400000000000000" pitchFamily="2" charset="-78"/>
            </a:rPr>
            <a:t>484 </a:t>
          </a:r>
          <a:r>
            <a:rPr lang="fa-IR" sz="2000" kern="1200" dirty="0">
              <a:cs typeface="B Nazanin" panose="00000400000000000000" pitchFamily="2" charset="-78"/>
            </a:rPr>
            <a:t>مورد در میانگین بیماران انتوبه روزانه</a:t>
          </a:r>
          <a:endParaRPr lang="en-US" sz="2000" kern="1200" dirty="0">
            <a:cs typeface="B Nazanin" panose="00000400000000000000" pitchFamily="2" charset="-78"/>
          </a:endParaRPr>
        </a:p>
      </dsp:txBody>
      <dsp:txXfrm>
        <a:off x="2494521" y="3599414"/>
        <a:ext cx="2435793" cy="660095"/>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0.72535</cdr:x>
      <cdr:y>0.84416</cdr:y>
    </cdr:from>
    <cdr:to>
      <cdr:x>0.94785</cdr:x>
      <cdr:y>0.97376</cdr:y>
    </cdr:to>
    <cdr:sp macro="" textlink="">
      <cdr:nvSpPr>
        <cdr:cNvPr id="2" name="Rounded Rectangle 1"/>
        <cdr:cNvSpPr/>
      </cdr:nvSpPr>
      <cdr:spPr>
        <a:xfrm xmlns:a="http://schemas.openxmlformats.org/drawingml/2006/main">
          <a:off x="6843321" y="4409589"/>
          <a:ext cx="2099217" cy="676984"/>
        </a:xfrm>
        <a:prstGeom xmlns:a="http://schemas.openxmlformats.org/drawingml/2006/main" prst="roundRect">
          <a:avLst/>
        </a:prstGeom>
        <a:solidFill xmlns:a="http://schemas.openxmlformats.org/drawingml/2006/main">
          <a:schemeClr val="accent1">
            <a:lumMod val="20000"/>
            <a:lumOff val="80000"/>
          </a:schemeClr>
        </a:solidFill>
        <a:ln xmlns:a="http://schemas.openxmlformats.org/drawingml/2006/main">
          <a:solidFill>
            <a:schemeClr val="accent1">
              <a:lumMod val="50000"/>
            </a:schemeClr>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r" rtl="1"/>
          <a:r>
            <a:rPr lang="fa-IR" sz="1200" baseline="0">
              <a:cs typeface="B Titr" panose="00000700000000000000" pitchFamily="2" charset="-78"/>
            </a:rPr>
            <a:t>هفته 18: 26 تیر- 1 مرداد</a:t>
          </a:r>
        </a:p>
        <a:p xmlns:a="http://schemas.openxmlformats.org/drawingml/2006/main">
          <a:pPr algn="r" rtl="1"/>
          <a:r>
            <a:rPr lang="fa-IR" sz="1200" baseline="0">
              <a:cs typeface="B Titr" panose="00000700000000000000" pitchFamily="2" charset="-78"/>
            </a:rPr>
            <a:t>هفته 19: 2- 8 مرداد</a:t>
          </a:r>
        </a:p>
        <a:p xmlns:a="http://schemas.openxmlformats.org/drawingml/2006/main">
          <a:pPr algn="r" rtl="1"/>
          <a:r>
            <a:rPr lang="fa-IR" sz="1200" baseline="0">
              <a:cs typeface="B Titr" panose="00000700000000000000" pitchFamily="2" charset="-78"/>
            </a:rPr>
            <a:t>هفته 20: 9- 15 مرداد</a:t>
          </a:r>
          <a:endParaRPr lang="en-US" sz="1200">
            <a:cs typeface="B Titr" panose="00000700000000000000" pitchFamily="2" charset="-7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0.72535</cdr:x>
      <cdr:y>0.84416</cdr:y>
    </cdr:from>
    <cdr:to>
      <cdr:x>0.94785</cdr:x>
      <cdr:y>0.97376</cdr:y>
    </cdr:to>
    <cdr:sp macro="" textlink="">
      <cdr:nvSpPr>
        <cdr:cNvPr id="2" name="Rounded Rectangle 1"/>
        <cdr:cNvSpPr/>
      </cdr:nvSpPr>
      <cdr:spPr>
        <a:xfrm xmlns:a="http://schemas.openxmlformats.org/drawingml/2006/main">
          <a:off x="6843321" y="4409589"/>
          <a:ext cx="2099217" cy="676984"/>
        </a:xfrm>
        <a:prstGeom xmlns:a="http://schemas.openxmlformats.org/drawingml/2006/main" prst="roundRect">
          <a:avLst/>
        </a:prstGeom>
        <a:solidFill xmlns:a="http://schemas.openxmlformats.org/drawingml/2006/main">
          <a:schemeClr val="accent1">
            <a:lumMod val="20000"/>
            <a:lumOff val="80000"/>
          </a:schemeClr>
        </a:solidFill>
        <a:ln xmlns:a="http://schemas.openxmlformats.org/drawingml/2006/main">
          <a:solidFill>
            <a:schemeClr val="accent1">
              <a:lumMod val="50000"/>
            </a:schemeClr>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r" rtl="1"/>
          <a:r>
            <a:rPr lang="fa-IR" sz="1200" baseline="0">
              <a:cs typeface="B Titr" panose="00000700000000000000" pitchFamily="2" charset="-78"/>
            </a:rPr>
            <a:t>هفته 18: 26 تیر- 1 مرداد</a:t>
          </a:r>
        </a:p>
        <a:p xmlns:a="http://schemas.openxmlformats.org/drawingml/2006/main">
          <a:pPr algn="r" rtl="1"/>
          <a:r>
            <a:rPr lang="fa-IR" sz="1200" baseline="0">
              <a:cs typeface="B Titr" panose="00000700000000000000" pitchFamily="2" charset="-78"/>
            </a:rPr>
            <a:t>هفته 19: 2- 8 مرداد</a:t>
          </a:r>
        </a:p>
        <a:p xmlns:a="http://schemas.openxmlformats.org/drawingml/2006/main">
          <a:pPr algn="r" rtl="1"/>
          <a:r>
            <a:rPr lang="fa-IR" sz="1200" baseline="0">
              <a:cs typeface="B Titr" panose="00000700000000000000" pitchFamily="2" charset="-78"/>
            </a:rPr>
            <a:t>هفته 20: 9- 15 مرداد</a:t>
          </a:r>
          <a:endParaRPr lang="en-US" sz="1200">
            <a:cs typeface="B Titr" panose="00000700000000000000" pitchFamily="2" charset="-7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0.79441</cdr:x>
      <cdr:y>0.84537</cdr:y>
    </cdr:from>
    <cdr:to>
      <cdr:x>0.98305</cdr:x>
      <cdr:y>0.94331</cdr:y>
    </cdr:to>
    <cdr:sp macro="" textlink="">
      <cdr:nvSpPr>
        <cdr:cNvPr id="3" name="Rounded Rectangle 2"/>
        <cdr:cNvSpPr/>
      </cdr:nvSpPr>
      <cdr:spPr>
        <a:xfrm xmlns:a="http://schemas.openxmlformats.org/drawingml/2006/main">
          <a:off x="7457036" y="4505618"/>
          <a:ext cx="1770742" cy="522007"/>
        </a:xfrm>
        <a:prstGeom xmlns:a="http://schemas.openxmlformats.org/drawingml/2006/main" prst="roundRect">
          <a:avLst/>
        </a:prstGeom>
        <a:solidFill xmlns:a="http://schemas.openxmlformats.org/drawingml/2006/main">
          <a:srgbClr val="FFCCFF"/>
        </a:solidFill>
        <a:ln xmlns:a="http://schemas.openxmlformats.org/drawingml/2006/main">
          <a:solidFill>
            <a:schemeClr val="accent1"/>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r" rtl="1"/>
          <a:r>
            <a:rPr lang="fa-IR" sz="1200" baseline="0" dirty="0">
              <a:cs typeface="B Titr" panose="00000700000000000000" pitchFamily="2" charset="-78"/>
            </a:rPr>
            <a:t>هفته 19: 2-8 مرداد</a:t>
          </a:r>
        </a:p>
        <a:p xmlns:a="http://schemas.openxmlformats.org/drawingml/2006/main">
          <a:pPr algn="r" rtl="1"/>
          <a:r>
            <a:rPr lang="fa-IR" sz="1200" baseline="0" dirty="0">
              <a:cs typeface="B Titr" panose="00000700000000000000" pitchFamily="2" charset="-78"/>
            </a:rPr>
            <a:t>هفته 20: 9- 15 مرداد</a:t>
          </a:r>
          <a:endParaRPr lang="en-US" sz="1200" dirty="0">
            <a:cs typeface="B Titr" panose="00000700000000000000" pitchFamily="2" charset="-78"/>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0.79441</cdr:x>
      <cdr:y>0.84537</cdr:y>
    </cdr:from>
    <cdr:to>
      <cdr:x>0.98305</cdr:x>
      <cdr:y>0.97011</cdr:y>
    </cdr:to>
    <cdr:sp macro="" textlink="">
      <cdr:nvSpPr>
        <cdr:cNvPr id="3" name="Rounded Rectangle 2"/>
        <cdr:cNvSpPr/>
      </cdr:nvSpPr>
      <cdr:spPr>
        <a:xfrm xmlns:a="http://schemas.openxmlformats.org/drawingml/2006/main">
          <a:off x="7431900" y="4223548"/>
          <a:ext cx="1764821" cy="623213"/>
        </a:xfrm>
        <a:prstGeom xmlns:a="http://schemas.openxmlformats.org/drawingml/2006/main" prst="roundRect">
          <a:avLst/>
        </a:prstGeom>
        <a:solidFill xmlns:a="http://schemas.openxmlformats.org/drawingml/2006/main">
          <a:schemeClr val="accent6">
            <a:lumMod val="20000"/>
            <a:lumOff val="80000"/>
          </a:schemeClr>
        </a:solidFill>
        <a:ln xmlns:a="http://schemas.openxmlformats.org/drawingml/2006/main">
          <a:solidFill>
            <a:schemeClr val="accent6">
              <a:lumMod val="75000"/>
            </a:schemeClr>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r" rtl="1"/>
          <a:r>
            <a:rPr lang="fa-IR" sz="1200" baseline="0">
              <a:cs typeface="B Titr" panose="00000700000000000000" pitchFamily="2" charset="-78"/>
            </a:rPr>
            <a:t>هفته 18: 26 تیر- 1 مرداد</a:t>
          </a:r>
        </a:p>
        <a:p xmlns:a="http://schemas.openxmlformats.org/drawingml/2006/main">
          <a:pPr algn="r" rtl="1"/>
          <a:r>
            <a:rPr lang="fa-IR" sz="1200" baseline="0">
              <a:cs typeface="B Titr" panose="00000700000000000000" pitchFamily="2" charset="-78"/>
            </a:rPr>
            <a:t>هفته 19: 2-8 مرداد</a:t>
          </a:r>
        </a:p>
        <a:p xmlns:a="http://schemas.openxmlformats.org/drawingml/2006/main">
          <a:pPr algn="r" rtl="1"/>
          <a:r>
            <a:rPr lang="fa-IR" sz="1200" baseline="0">
              <a:cs typeface="B Titr" panose="00000700000000000000" pitchFamily="2" charset="-78"/>
            </a:rPr>
            <a:t>هفته 20: 9- 15 مرداد</a:t>
          </a:r>
          <a:endParaRPr lang="en-US" sz="1200">
            <a:cs typeface="B Titr" panose="00000700000000000000" pitchFamily="2" charset="-78"/>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0.84837</cdr:x>
      <cdr:y>0.02017</cdr:y>
    </cdr:from>
    <cdr:to>
      <cdr:x>0.98984</cdr:x>
      <cdr:y>0.11725</cdr:y>
    </cdr:to>
    <cdr:sp macro="" textlink="">
      <cdr:nvSpPr>
        <cdr:cNvPr id="2" name="Rounded Rectangle 1"/>
        <cdr:cNvSpPr/>
      </cdr:nvSpPr>
      <cdr:spPr>
        <a:xfrm xmlns:a="http://schemas.openxmlformats.org/drawingml/2006/main">
          <a:off x="7896310" y="101330"/>
          <a:ext cx="1316727" cy="487793"/>
        </a:xfrm>
        <a:prstGeom xmlns:a="http://schemas.openxmlformats.org/drawingml/2006/main" prst="roundRect">
          <a:avLst/>
        </a:prstGeom>
        <a:solidFill xmlns:a="http://schemas.openxmlformats.org/drawingml/2006/main">
          <a:schemeClr val="accent2">
            <a:lumMod val="20000"/>
            <a:lumOff val="80000"/>
          </a:schemeClr>
        </a:solidFill>
        <a:ln xmlns:a="http://schemas.openxmlformats.org/drawingml/2006/main">
          <a:solidFill>
            <a:srgbClr val="FF9933"/>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r" rtl="1"/>
          <a:r>
            <a:rPr lang="fa-IR" sz="1100" baseline="0">
              <a:cs typeface="B Titr" panose="00000700000000000000" pitchFamily="2" charset="-78"/>
            </a:rPr>
            <a:t>هفته 19: 2-8 مرداد</a:t>
          </a:r>
        </a:p>
        <a:p xmlns:a="http://schemas.openxmlformats.org/drawingml/2006/main">
          <a:pPr algn="r" rtl="1"/>
          <a:r>
            <a:rPr lang="fa-IR" sz="1100" baseline="0">
              <a:cs typeface="B Titr" panose="00000700000000000000" pitchFamily="2" charset="-78"/>
            </a:rPr>
            <a:t>هفته 20: 9-15 مرداد</a:t>
          </a:r>
          <a:endParaRPr lang="en-US" sz="1100">
            <a:cs typeface="B Titr" panose="00000700000000000000" pitchFamily="2" charset="-78"/>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0.80061</cdr:x>
      <cdr:y>0.84537</cdr:y>
    </cdr:from>
    <cdr:to>
      <cdr:x>0.98305</cdr:x>
      <cdr:y>0.94262</cdr:y>
    </cdr:to>
    <cdr:sp macro="" textlink="">
      <cdr:nvSpPr>
        <cdr:cNvPr id="3" name="Rounded Rectangle 2"/>
        <cdr:cNvSpPr/>
      </cdr:nvSpPr>
      <cdr:spPr>
        <a:xfrm xmlns:a="http://schemas.openxmlformats.org/drawingml/2006/main">
          <a:off x="7515249" y="4537192"/>
          <a:ext cx="1712529" cy="521963"/>
        </a:xfrm>
        <a:prstGeom xmlns:a="http://schemas.openxmlformats.org/drawingml/2006/main" prst="roundRect">
          <a:avLst/>
        </a:prstGeom>
        <a:solidFill xmlns:a="http://schemas.openxmlformats.org/drawingml/2006/main">
          <a:schemeClr val="accent6">
            <a:lumMod val="20000"/>
            <a:lumOff val="80000"/>
          </a:schemeClr>
        </a:solidFill>
        <a:ln xmlns:a="http://schemas.openxmlformats.org/drawingml/2006/main">
          <a:solidFill>
            <a:schemeClr val="accent6">
              <a:lumMod val="75000"/>
            </a:schemeClr>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r" rtl="1"/>
          <a:r>
            <a:rPr lang="fa-IR" sz="1200" baseline="0" dirty="0">
              <a:cs typeface="B Titr" panose="00000700000000000000" pitchFamily="2" charset="-78"/>
            </a:rPr>
            <a:t>هفته 19: 2-8 مرداد</a:t>
          </a:r>
        </a:p>
        <a:p xmlns:a="http://schemas.openxmlformats.org/drawingml/2006/main">
          <a:pPr algn="r" rtl="1"/>
          <a:r>
            <a:rPr lang="fa-IR" sz="1200" baseline="0" dirty="0">
              <a:cs typeface="B Titr" panose="00000700000000000000" pitchFamily="2" charset="-78"/>
            </a:rPr>
            <a:t>هفته 20: 9- 15 مرداد</a:t>
          </a:r>
          <a:endParaRPr lang="en-US" sz="1200" dirty="0">
            <a:cs typeface="B Titr" panose="00000700000000000000" pitchFamily="2" charset="-78"/>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0.68362</cdr:x>
      <cdr:y>0.40349</cdr:y>
    </cdr:from>
    <cdr:to>
      <cdr:x>0.98521</cdr:x>
      <cdr:y>0.9821</cdr:y>
    </cdr:to>
    <cdr:sp macro="" textlink="">
      <cdr:nvSpPr>
        <cdr:cNvPr id="2" name="Rounded Rectangle 1"/>
        <cdr:cNvSpPr/>
      </cdr:nvSpPr>
      <cdr:spPr>
        <a:xfrm xmlns:a="http://schemas.openxmlformats.org/drawingml/2006/main">
          <a:off x="7995975" y="2035591"/>
          <a:ext cx="3527531" cy="2919021"/>
        </a:xfrm>
        <a:prstGeom xmlns:a="http://schemas.openxmlformats.org/drawingml/2006/main" prst="roundRect">
          <a:avLst/>
        </a:prstGeom>
        <a:solidFill xmlns:a="http://schemas.openxmlformats.org/drawingml/2006/main">
          <a:schemeClr val="accent4">
            <a:lumMod val="20000"/>
            <a:lumOff val="8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just" rtl="1"/>
          <a:r>
            <a:rPr lang="fa-IR" sz="1800" b="1" dirty="0">
              <a:solidFill>
                <a:schemeClr val="tx1"/>
              </a:solidFill>
              <a:cs typeface="B Nazanin" panose="00000400000000000000" pitchFamily="2" charset="-78"/>
            </a:rPr>
            <a:t>در موج پنجم، ماکزیمم بیمار بستری موجود در بخشها، بخشهای عادی و ویژه از موجهای قبل بالاتر است.</a:t>
          </a:r>
        </a:p>
        <a:p xmlns:a="http://schemas.openxmlformats.org/drawingml/2006/main">
          <a:pPr algn="just" rtl="1"/>
          <a:endParaRPr lang="fa-IR" sz="1800" b="1" dirty="0">
            <a:solidFill>
              <a:schemeClr val="tx1"/>
            </a:solidFill>
            <a:cs typeface="B Nazanin" panose="00000400000000000000" pitchFamily="2" charset="-78"/>
          </a:endParaRPr>
        </a:p>
        <a:p xmlns:a="http://schemas.openxmlformats.org/drawingml/2006/main">
          <a:pPr algn="just" rtl="1"/>
          <a:r>
            <a:rPr lang="fa-IR" sz="1800" b="1" dirty="0">
              <a:solidFill>
                <a:schemeClr val="tx1"/>
              </a:solidFill>
              <a:cs typeface="B Nazanin" panose="00000400000000000000" pitchFamily="2" charset="-78"/>
            </a:rPr>
            <a:t>در موج پنجم (فاز صعودی تا 15 مرداد)، علاوه بر موارد بستری،  به حدود</a:t>
          </a:r>
          <a:r>
            <a:rPr lang="fa-IR" sz="1800" b="1" dirty="0">
              <a:solidFill>
                <a:srgbClr val="FF0000"/>
              </a:solidFill>
              <a:cs typeface="B Nazanin" panose="00000400000000000000" pitchFamily="2" charset="-78"/>
            </a:rPr>
            <a:t> 74711 </a:t>
          </a:r>
          <a:r>
            <a:rPr lang="fa-IR" sz="1800" b="1" dirty="0">
              <a:solidFill>
                <a:schemeClr val="tx1"/>
              </a:solidFill>
              <a:cs typeface="B Nazanin" panose="00000400000000000000" pitchFamily="2" charset="-78"/>
            </a:rPr>
            <a:t>بیمار، به صورت </a:t>
          </a:r>
          <a:r>
            <a:rPr lang="fa-IR" sz="1800" b="1" dirty="0">
              <a:solidFill>
                <a:srgbClr val="FF0000"/>
              </a:solidFill>
              <a:cs typeface="B Nazanin" panose="00000400000000000000" pitchFamily="2" charset="-78"/>
            </a:rPr>
            <a:t>بستری موقت </a:t>
          </a:r>
          <a:r>
            <a:rPr lang="fa-IR" sz="1800" b="1" dirty="0">
              <a:solidFill>
                <a:schemeClr val="tx1"/>
              </a:solidFill>
              <a:cs typeface="B Nazanin" panose="00000400000000000000" pitchFamily="2" charset="-78"/>
            </a:rPr>
            <a:t>خدمات ارائه گردید که از این تعداد </a:t>
          </a:r>
          <a:r>
            <a:rPr lang="fa-IR" sz="1800" b="1" dirty="0">
              <a:solidFill>
                <a:srgbClr val="FF0000"/>
              </a:solidFill>
              <a:cs typeface="B Nazanin" panose="00000400000000000000" pitchFamily="2" charset="-78"/>
            </a:rPr>
            <a:t>1727</a:t>
          </a:r>
          <a:r>
            <a:rPr lang="fa-IR" sz="1800" b="1" dirty="0">
              <a:solidFill>
                <a:schemeClr val="tx1"/>
              </a:solidFill>
              <a:cs typeface="B Nazanin" panose="00000400000000000000" pitchFamily="2" charset="-78"/>
            </a:rPr>
            <a:t> نفردر ادامه درمان بستری شدند.</a:t>
          </a:r>
          <a:endParaRPr lang="en-US" sz="1800" b="1" dirty="0">
            <a:solidFill>
              <a:schemeClr val="tx1"/>
            </a:solidFill>
            <a:cs typeface="B Nazanin" panose="00000400000000000000" pitchFamily="2" charset="-7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99091"/>
          </a:xfrm>
          <a:prstGeom prst="rect">
            <a:avLst/>
          </a:prstGeom>
        </p:spPr>
        <p:txBody>
          <a:bodyPr vert="horz" lIns="91440" tIns="45720" rIns="91440" bIns="45720" rtlCol="0"/>
          <a:lstStyle>
            <a:lvl1pPr algn="r">
              <a:defRPr sz="1200"/>
            </a:lvl1pPr>
          </a:lstStyle>
          <a:p>
            <a:fld id="{B5CA86CD-15FA-4563-9664-57EC3DAEEDB2}" type="datetimeFigureOut">
              <a:rPr lang="en-US" smtClean="0"/>
              <a:t>8/9/2021</a:t>
            </a:fld>
            <a:endParaRPr lang="en-US"/>
          </a:p>
        </p:txBody>
      </p:sp>
      <p:sp>
        <p:nvSpPr>
          <p:cNvPr id="4" name="Footer Placeholder 3"/>
          <p:cNvSpPr>
            <a:spLocks noGrp="1"/>
          </p:cNvSpPr>
          <p:nvPr>
            <p:ph type="ftr" sz="quarter" idx="2"/>
          </p:nvPr>
        </p:nvSpPr>
        <p:spPr>
          <a:xfrm>
            <a:off x="0" y="9448185"/>
            <a:ext cx="2971800" cy="499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9448185"/>
            <a:ext cx="2971800" cy="499090"/>
          </a:xfrm>
          <a:prstGeom prst="rect">
            <a:avLst/>
          </a:prstGeom>
        </p:spPr>
        <p:txBody>
          <a:bodyPr vert="horz" lIns="91440" tIns="45720" rIns="91440" bIns="45720" rtlCol="0" anchor="b"/>
          <a:lstStyle>
            <a:lvl1pPr algn="r">
              <a:defRPr sz="1200"/>
            </a:lvl1pPr>
          </a:lstStyle>
          <a:p>
            <a:fld id="{0D1FC324-84BC-4B18-88BE-2A677B7E7CFD}" type="slidenum">
              <a:rPr lang="en-US" smtClean="0"/>
              <a:t>‹#›</a:t>
            </a:fld>
            <a:endParaRPr lang="en-US"/>
          </a:p>
        </p:txBody>
      </p:sp>
    </p:spTree>
    <p:extLst>
      <p:ext uri="{BB962C8B-B14F-4D97-AF65-F5344CB8AC3E}">
        <p14:creationId xmlns:p14="http://schemas.microsoft.com/office/powerpoint/2010/main" val="3679894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CF83594E-0867-471D-814F-EEDFE3BBF61F}" type="datetimeFigureOut">
              <a:rPr lang="en-US" smtClean="0"/>
              <a:t>8/9/2021</a:t>
            </a:fld>
            <a:endParaRPr lang="en-US"/>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61020821-26A6-4425-BB2A-A68F996D215A}" type="slidenum">
              <a:rPr lang="en-US" smtClean="0"/>
              <a:t>‹#›</a:t>
            </a:fld>
            <a:endParaRPr lang="en-US"/>
          </a:p>
        </p:txBody>
      </p:sp>
    </p:spTree>
    <p:extLst>
      <p:ext uri="{BB962C8B-B14F-4D97-AF65-F5344CB8AC3E}">
        <p14:creationId xmlns:p14="http://schemas.microsoft.com/office/powerpoint/2010/main" val="3515062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a:cs typeface="B Roya" panose="00000400000000000000" pitchFamily="2" charset="-78"/>
              </a:rPr>
              <a:t>تعداد</a:t>
            </a:r>
            <a:r>
              <a:rPr lang="fa-IR" baseline="0" dirty="0">
                <a:cs typeface="B Roya" panose="00000400000000000000" pitchFamily="2" charset="-78"/>
              </a:rPr>
              <a:t> 72984 بیمار بستری موقت در پیک پنجم ویزیت شد (مواردی که به بستری منتهی نگردید). اگر هر بیمار 5.5 روز اقامت داشته باشد، 401412 تخت روز اشغالی به تخت روز اشغالی پیک پنجم اضافه میشود و تخت روز اشغالی به 1609235 افزایش می یابد. بنابراین به صورت روزانه 37427 بیمار موجود خواهیم داشت. طبق شاخصهای پیک پنجم 19 درصد بیماران در بخش ویژه و 4.8 درصد بیماران انتوبه می گردند.</a:t>
            </a:r>
            <a:endParaRPr lang="en-US" dirty="0">
              <a:cs typeface="B Roya" panose="00000400000000000000" pitchFamily="2" charset="-78"/>
            </a:endParaRPr>
          </a:p>
        </p:txBody>
      </p:sp>
      <p:sp>
        <p:nvSpPr>
          <p:cNvPr id="4" name="Slide Number Placeholder 3"/>
          <p:cNvSpPr>
            <a:spLocks noGrp="1"/>
          </p:cNvSpPr>
          <p:nvPr>
            <p:ph type="sldNum" sz="quarter" idx="10"/>
          </p:nvPr>
        </p:nvSpPr>
        <p:spPr/>
        <p:txBody>
          <a:bodyPr/>
          <a:lstStyle/>
          <a:p>
            <a:fld id="{61020821-26A6-4425-BB2A-A68F996D215A}" type="slidenum">
              <a:rPr lang="en-US" smtClean="0"/>
              <a:t>41</a:t>
            </a:fld>
            <a:endParaRPr lang="en-US"/>
          </a:p>
        </p:txBody>
      </p:sp>
    </p:spTree>
    <p:extLst>
      <p:ext uri="{BB962C8B-B14F-4D97-AF65-F5344CB8AC3E}">
        <p14:creationId xmlns:p14="http://schemas.microsoft.com/office/powerpoint/2010/main" val="3030118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505557-0513-4176-9C54-CFE54BFA03F4}" type="datetime1">
              <a:rPr lang="en-US" smtClean="0"/>
              <a:t>8/9/2021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21EEB8-A6AB-443C-91AE-72849564C69E}"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504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9943FB-B099-42CA-90BB-4136482094F4}" type="datetime1">
              <a:rPr lang="en-US" smtClean="0"/>
              <a:t>8/9/2021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21EEB8-A6AB-443C-91AE-72849564C69E}" type="slidenum">
              <a:rPr lang="en-US" smtClean="0"/>
              <a:t>‹#›</a:t>
            </a:fld>
            <a:endParaRPr lang="en-US" dirty="0"/>
          </a:p>
        </p:txBody>
      </p:sp>
    </p:spTree>
    <p:extLst>
      <p:ext uri="{BB962C8B-B14F-4D97-AF65-F5344CB8AC3E}">
        <p14:creationId xmlns:p14="http://schemas.microsoft.com/office/powerpoint/2010/main" val="2250483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D27FB5-8955-496B-AE56-79A6E92F3A3B}" type="datetime1">
              <a:rPr lang="en-US" smtClean="0"/>
              <a:t>8/9/2021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21EEB8-A6AB-443C-91AE-72849564C69E}" type="slidenum">
              <a:rPr lang="en-US" smtClean="0"/>
              <a:t>‹#›</a:t>
            </a:fld>
            <a:endParaRPr lang="en-US" dirty="0"/>
          </a:p>
        </p:txBody>
      </p:sp>
    </p:spTree>
    <p:extLst>
      <p:ext uri="{BB962C8B-B14F-4D97-AF65-F5344CB8AC3E}">
        <p14:creationId xmlns:p14="http://schemas.microsoft.com/office/powerpoint/2010/main" val="3045363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CD314C-D02B-4416-B50F-EA58804F5C7B}" type="datetime1">
              <a:rPr lang="en-US" smtClean="0"/>
              <a:t>8/9/2021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21EEB8-A6AB-443C-91AE-72849564C69E}" type="slidenum">
              <a:rPr lang="en-US" smtClean="0"/>
              <a:t>‹#›</a:t>
            </a:fld>
            <a:endParaRPr lang="en-US" dirty="0"/>
          </a:p>
        </p:txBody>
      </p:sp>
    </p:spTree>
    <p:extLst>
      <p:ext uri="{BB962C8B-B14F-4D97-AF65-F5344CB8AC3E}">
        <p14:creationId xmlns:p14="http://schemas.microsoft.com/office/powerpoint/2010/main" val="1559557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DF3355-156B-4335-88EC-E110C3FFFFB9}" type="datetime1">
              <a:rPr lang="en-US" smtClean="0"/>
              <a:t>8/9/2021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21EEB8-A6AB-443C-91AE-72849564C69E}"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6855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9BC7FA-C4BC-41EF-B910-EC2EB9E9076C}" type="datetime1">
              <a:rPr lang="en-US" smtClean="0"/>
              <a:t>8/9/2021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21EEB8-A6AB-443C-91AE-72849564C69E}" type="slidenum">
              <a:rPr lang="en-US" smtClean="0"/>
              <a:t>‹#›</a:t>
            </a:fld>
            <a:endParaRPr lang="en-US" dirty="0"/>
          </a:p>
        </p:txBody>
      </p:sp>
      <p:pic>
        <p:nvPicPr>
          <p:cNvPr id="9" name="Picture 8">
            <a:extLst>
              <a:ext uri="{FF2B5EF4-FFF2-40B4-BE49-F238E27FC236}">
                <a16:creationId xmlns:a16="http://schemas.microsoft.com/office/drawing/2014/main" id="{072DF6A8-CF81-47BD-A114-D0A7A477E854}"/>
              </a:ext>
            </a:extLst>
          </p:cNvPr>
          <p:cNvPicPr>
            <a:picLocks noChangeAspect="1"/>
          </p:cNvPicPr>
          <p:nvPr userDrawn="1"/>
        </p:nvPicPr>
        <p:blipFill>
          <a:blip r:embed="rId2"/>
          <a:stretch>
            <a:fillRect/>
          </a:stretch>
        </p:blipFill>
        <p:spPr>
          <a:xfrm>
            <a:off x="0" y="11728"/>
            <a:ext cx="1347333" cy="963251"/>
          </a:xfrm>
          <a:prstGeom prst="rect">
            <a:avLst/>
          </a:prstGeom>
        </p:spPr>
      </p:pic>
    </p:spTree>
    <p:extLst>
      <p:ext uri="{BB962C8B-B14F-4D97-AF65-F5344CB8AC3E}">
        <p14:creationId xmlns:p14="http://schemas.microsoft.com/office/powerpoint/2010/main" val="3261627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238ED8-3502-4025-B238-C1F6C3534C95}" type="datetime1">
              <a:rPr lang="en-US" smtClean="0"/>
              <a:t>8/9/2021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621EEB8-A6AB-443C-91AE-72849564C69E}" type="slidenum">
              <a:rPr lang="en-US" smtClean="0"/>
              <a:t>‹#›</a:t>
            </a:fld>
            <a:endParaRPr lang="en-US" dirty="0"/>
          </a:p>
        </p:txBody>
      </p:sp>
    </p:spTree>
    <p:extLst>
      <p:ext uri="{BB962C8B-B14F-4D97-AF65-F5344CB8AC3E}">
        <p14:creationId xmlns:p14="http://schemas.microsoft.com/office/powerpoint/2010/main" val="116490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1CA4A9-13DA-4F2C-92C6-E79AD260FF9E}" type="datetime1">
              <a:rPr lang="en-US" smtClean="0"/>
              <a:t>8/9/2021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621EEB8-A6AB-443C-91AE-72849564C69E}" type="slidenum">
              <a:rPr lang="en-US" smtClean="0"/>
              <a:t>‹#›</a:t>
            </a:fld>
            <a:endParaRPr lang="en-US" dirty="0"/>
          </a:p>
        </p:txBody>
      </p:sp>
    </p:spTree>
    <p:extLst>
      <p:ext uri="{BB962C8B-B14F-4D97-AF65-F5344CB8AC3E}">
        <p14:creationId xmlns:p14="http://schemas.microsoft.com/office/powerpoint/2010/main" val="3772094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9ECDEB4-7F2F-4710-ABAE-FCD2A3B61965}" type="datetime1">
              <a:rPr lang="en-US" smtClean="0"/>
              <a:t>8/9/2021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1621EEB8-A6AB-443C-91AE-72849564C69E}" type="slidenum">
              <a:rPr lang="en-US" smtClean="0"/>
              <a:t>‹#›</a:t>
            </a:fld>
            <a:endParaRPr lang="en-US" dirty="0"/>
          </a:p>
        </p:txBody>
      </p:sp>
    </p:spTree>
    <p:extLst>
      <p:ext uri="{BB962C8B-B14F-4D97-AF65-F5344CB8AC3E}">
        <p14:creationId xmlns:p14="http://schemas.microsoft.com/office/powerpoint/2010/main" val="1136457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4D2076C-BB69-450C-9BF1-205A9F6B78D3}" type="datetime1">
              <a:rPr lang="en-US" smtClean="0"/>
              <a:t>8/9/2021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621EEB8-A6AB-443C-91AE-72849564C69E}" type="slidenum">
              <a:rPr lang="en-US" smtClean="0"/>
              <a:t>‹#›</a:t>
            </a:fld>
            <a:endParaRPr lang="en-US" dirty="0"/>
          </a:p>
        </p:txBody>
      </p:sp>
    </p:spTree>
    <p:extLst>
      <p:ext uri="{BB962C8B-B14F-4D97-AF65-F5344CB8AC3E}">
        <p14:creationId xmlns:p14="http://schemas.microsoft.com/office/powerpoint/2010/main" val="662920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3962E8-67C0-4B10-B613-F29CBB44035E}" type="datetime1">
              <a:rPr lang="en-US" smtClean="0"/>
              <a:t>8/9/2021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21EEB8-A6AB-443C-91AE-72849564C69E}" type="slidenum">
              <a:rPr lang="en-US" smtClean="0"/>
              <a:t>‹#›</a:t>
            </a:fld>
            <a:endParaRPr lang="en-US" dirty="0"/>
          </a:p>
        </p:txBody>
      </p:sp>
    </p:spTree>
    <p:extLst>
      <p:ext uri="{BB962C8B-B14F-4D97-AF65-F5344CB8AC3E}">
        <p14:creationId xmlns:p14="http://schemas.microsoft.com/office/powerpoint/2010/main" val="3075691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49D142B-D405-4C31-8DF8-6E0241CFE423}" type="datetime1">
              <a:rPr lang="en-US" smtClean="0"/>
              <a:t>8/9/2021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621EEB8-A6AB-443C-91AE-72849564C69E}"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31089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jpeg"/><Relationship Id="rId7" Type="http://schemas.openxmlformats.org/officeDocument/2006/relationships/diagramColors" Target="../diagrams/colors3.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7.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hart" Target="../charts/chart10.xml"/><Relationship Id="rId7" Type="http://schemas.openxmlformats.org/officeDocument/2006/relationships/chart" Target="../charts/chart14.xml"/><Relationship Id="rId2" Type="http://schemas.openxmlformats.org/officeDocument/2006/relationships/chart" Target="../charts/chart9.xml"/><Relationship Id="rId1" Type="http://schemas.openxmlformats.org/officeDocument/2006/relationships/slideLayout" Target="../slideLayouts/slideLayout7.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 Id="rId9"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chart" Target="../charts/chart17.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chart" Target="../charts/char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chart" Target="../charts/chart19.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chart" Target="../charts/chart20.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chart" Target="../charts/chart22.xml"/><Relationship Id="rId4" Type="http://schemas.openxmlformats.org/officeDocument/2006/relationships/chart" Target="../charts/chart2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chart" Target="../charts/chart23.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chart" Target="../charts/chart24.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chart" Target="../charts/chart25.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chart" Target="../charts/chart26.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chart" Target="../charts/chart27.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chart" Target="../charts/chart29.xml"/><Relationship Id="rId4" Type="http://schemas.openxmlformats.org/officeDocument/2006/relationships/chart" Target="../charts/chart28.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chart" Target="../charts/chart30.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chart" Target="../charts/chart3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jpeg"/><Relationship Id="rId7" Type="http://schemas.openxmlformats.org/officeDocument/2006/relationships/diagramColors" Target="../diagrams/colors4.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chart" Target="../charts/chart32.xml"/><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jpeg"/><Relationship Id="rId7" Type="http://schemas.openxmlformats.org/officeDocument/2006/relationships/diagramColors" Target="../diagrams/colors5.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chart" Target="../charts/chart3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0609" y="2385654"/>
            <a:ext cx="10058400" cy="1772988"/>
          </a:xfrm>
        </p:spPr>
        <p:txBody>
          <a:bodyPr anchor="ctr">
            <a:noAutofit/>
          </a:bodyPr>
          <a:lstStyle/>
          <a:p>
            <a:pPr algn="ctr" rtl="1">
              <a:lnSpc>
                <a:spcPct val="200000"/>
              </a:lnSpc>
            </a:pPr>
            <a:r>
              <a:rPr lang="fa-IR" sz="3200" cap="all" dirty="0">
                <a:solidFill>
                  <a:srgbClr val="1F4E79"/>
                </a:solidFill>
                <a:latin typeface="Calibri Light" panose="020F0302020204030204" pitchFamily="34" charset="0"/>
                <a:ea typeface="Times New Roman" panose="02020603050405020304" pitchFamily="18" charset="0"/>
                <a:cs typeface="B Titr" panose="00000700000000000000" pitchFamily="2" charset="-78"/>
              </a:rPr>
              <a:t>تحلیل اطلاعات بیماران بستری و بستری موقت کووید-19</a:t>
            </a:r>
            <a:endParaRPr lang="en-US" sz="3200" dirty="0">
              <a:cs typeface="B Titr" panose="00000700000000000000" pitchFamily="2" charset="-78"/>
            </a:endParaRPr>
          </a:p>
        </p:txBody>
      </p:sp>
      <p:sp>
        <p:nvSpPr>
          <p:cNvPr id="8" name="Slide Number Placeholder 7"/>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21EEB8-A6AB-443C-91AE-72849564C69E}"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7" name="Picture 6"/>
          <p:cNvPicPr>
            <a:picLocks noChangeAspect="1"/>
          </p:cNvPicPr>
          <p:nvPr/>
        </p:nvPicPr>
        <p:blipFill>
          <a:blip r:embed="rId2"/>
          <a:stretch>
            <a:fillRect/>
          </a:stretch>
        </p:blipFill>
        <p:spPr>
          <a:xfrm>
            <a:off x="5079226" y="84511"/>
            <a:ext cx="1707097" cy="1428980"/>
          </a:xfrm>
          <a:prstGeom prst="rect">
            <a:avLst/>
          </a:prstGeom>
        </p:spPr>
      </p:pic>
      <p:pic>
        <p:nvPicPr>
          <p:cNvPr id="9" name="Picture 8" descr="Image result for â«Ø¢Ø±Ù ÙØ¹Ø§ÙÙØª Ø¯Ø±ÙØ§Ù ÙØ²Ø§Ø±Øª Ø¨ÙØ¯Ø§Ø´Øªâ¬â">
            <a:extLst>
              <a:ext uri="{FF2B5EF4-FFF2-40B4-BE49-F238E27FC236}">
                <a16:creationId xmlns:a16="http://schemas.microsoft.com/office/drawing/2014/main" id="{AA5ECD37-6852-4B17-AFA9-0160B37BE58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182" y="224727"/>
            <a:ext cx="998855" cy="797560"/>
          </a:xfrm>
          <a:prstGeom prst="rect">
            <a:avLst/>
          </a:prstGeom>
          <a:noFill/>
          <a:ln>
            <a:noFill/>
          </a:ln>
        </p:spPr>
      </p:pic>
      <p:pic>
        <p:nvPicPr>
          <p:cNvPr id="10" name="Picture 9" descr="Seaweed Extract Outperforms Remdesivir in Blocking COVID-19 Virus in Cell  Studie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1987" y="4393325"/>
            <a:ext cx="4897819" cy="1912882"/>
          </a:xfrm>
          <a:prstGeom prst="rect">
            <a:avLst/>
          </a:prstGeom>
          <a:noFill/>
          <a:ln>
            <a:noFill/>
          </a:ln>
        </p:spPr>
      </p:pic>
    </p:spTree>
    <p:extLst>
      <p:ext uri="{BB962C8B-B14F-4D97-AF65-F5344CB8AC3E}">
        <p14:creationId xmlns:p14="http://schemas.microsoft.com/office/powerpoint/2010/main" val="171161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8425" y="110913"/>
            <a:ext cx="1477040" cy="797560"/>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21EEB8-A6AB-443C-91AE-72849564C69E}"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descr="Image result for â«Ø¢Ø±Ù ÙØ¹Ø§ÙÙØª Ø¯Ø±ÙØ§Ù ÙØ²Ø§Ø±Øª Ø¨ÙØ¯Ø§Ø´Øªâ¬â">
            <a:extLst>
              <a:ext uri="{FF2B5EF4-FFF2-40B4-BE49-F238E27FC236}">
                <a16:creationId xmlns:a16="http://schemas.microsoft.com/office/drawing/2014/main" id="{AA5ECD37-6852-4B17-AFA9-0160B37BE58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93145" y="110913"/>
            <a:ext cx="998855" cy="797560"/>
          </a:xfrm>
          <a:prstGeom prst="rect">
            <a:avLst/>
          </a:prstGeom>
          <a:noFill/>
          <a:ln>
            <a:noFill/>
          </a:ln>
        </p:spPr>
      </p:pic>
      <p:sp>
        <p:nvSpPr>
          <p:cNvPr id="7" name="TextBox 6">
            <a:extLst>
              <a:ext uri="{FF2B5EF4-FFF2-40B4-BE49-F238E27FC236}">
                <a16:creationId xmlns:a16="http://schemas.microsoft.com/office/drawing/2014/main" id="{38091C0A-947A-4D9B-9FF2-9B48877CE4CD}"/>
              </a:ext>
            </a:extLst>
          </p:cNvPr>
          <p:cNvSpPr txBox="1"/>
          <p:nvPr/>
        </p:nvSpPr>
        <p:spPr>
          <a:xfrm>
            <a:off x="1699643" y="110913"/>
            <a:ext cx="9183374" cy="1490793"/>
          </a:xfrm>
          <a:prstGeom prst="rect">
            <a:avLst/>
          </a:prstGeom>
          <a:solidFill>
            <a:schemeClr val="bg1"/>
          </a:solidFill>
        </p:spPr>
        <p:txBody>
          <a:bodyPr wrap="square">
            <a:spAutoFit/>
          </a:bodyPr>
          <a:lstStyle/>
          <a:p>
            <a:pPr lvl="0" algn="ctr" rtl="1">
              <a:lnSpc>
                <a:spcPct val="150000"/>
              </a:lnSpc>
              <a:spcAft>
                <a:spcPts val="800"/>
              </a:spcAft>
              <a:defRPr/>
            </a:pPr>
            <a:r>
              <a:rPr kumimoji="0" lang="ar-S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پیش بینی تعداد بستری و موارد فوتی کووید در پیک چهارم  با لحاظ بیماران بستری موقت </a:t>
            </a:r>
            <a:r>
              <a:rPr kumimoji="0" lang="fa-I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در بستری</a:t>
            </a:r>
            <a:r>
              <a:rPr kumimoji="0" lang="fa-IR" sz="2000" b="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 </a:t>
            </a:r>
            <a:r>
              <a:rPr kumimoji="0" lang="ar-S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و شاخصها در پیک </a:t>
            </a:r>
            <a:r>
              <a:rPr lang="fa-IR" sz="2000" dirty="0">
                <a:solidFill>
                  <a:prstClr val="black"/>
                </a:solidFill>
                <a:latin typeface="Calibri" panose="020F0502020204030204" pitchFamily="34" charset="0"/>
                <a:ea typeface="Calibri" panose="020F0502020204030204" pitchFamily="34" charset="0"/>
                <a:cs typeface="B Titr" panose="00000700000000000000" pitchFamily="2" charset="-78"/>
              </a:rPr>
              <a:t>سوم براساس اطلاعات </a:t>
            </a:r>
            <a:r>
              <a:rPr lang="fa-IR" sz="2000" dirty="0">
                <a:solidFill>
                  <a:srgbClr val="FF7C80"/>
                </a:solidFill>
                <a:latin typeface="Calibri" panose="020F0502020204030204" pitchFamily="34" charset="0"/>
                <a:ea typeface="Calibri" panose="020F0502020204030204" pitchFamily="34" charset="0"/>
                <a:cs typeface="B Titr" panose="00000700000000000000" pitchFamily="2" charset="-78"/>
              </a:rPr>
              <a:t>بیماران بستری و فوتی مشکوک/محتمل/قطعی </a:t>
            </a:r>
            <a:endParaRPr lang="en-US" dirty="0">
              <a:solidFill>
                <a:srgbClr val="FF7C80"/>
              </a:solidFill>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1" eaLnBrk="1" fontAlgn="auto" latinLnBrk="0" hangingPunct="1">
              <a:lnSpc>
                <a:spcPct val="150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11" name="Chart 10"/>
          <p:cNvGraphicFramePr/>
          <p:nvPr>
            <p:extLst>
              <p:ext uri="{D42A27DB-BD31-4B8C-83A1-F6EECF244321}">
                <p14:modId xmlns:p14="http://schemas.microsoft.com/office/powerpoint/2010/main" val="676900322"/>
              </p:ext>
            </p:extLst>
          </p:nvPr>
        </p:nvGraphicFramePr>
        <p:xfrm>
          <a:off x="5813780" y="1456267"/>
          <a:ext cx="5655733" cy="4515556"/>
        </p:xfrm>
        <a:graphic>
          <a:graphicData uri="http://schemas.openxmlformats.org/drawingml/2006/chart">
            <c:chart xmlns:c="http://schemas.openxmlformats.org/drawingml/2006/chart" xmlns:r="http://schemas.openxmlformats.org/officeDocument/2006/relationships" r:id="rId4"/>
          </a:graphicData>
        </a:graphic>
      </p:graphicFrame>
      <p:sp>
        <p:nvSpPr>
          <p:cNvPr id="3" name="Rounded Rectangle 2"/>
          <p:cNvSpPr/>
          <p:nvPr/>
        </p:nvSpPr>
        <p:spPr>
          <a:xfrm>
            <a:off x="293512" y="1998133"/>
            <a:ext cx="5271913" cy="310444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just"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a-IR" sz="18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در صورت عدم راه اندازی کلینیکهای تنفسی:  تعداد بیماران بستری مشکوک/محتمل/قطعی کووید -19 در پیک چهارم (بازه زمانی تعیین شده) به </a:t>
            </a:r>
            <a:r>
              <a:rPr kumimoji="0" lang="fa-IR" sz="2000" b="1" i="0" u="none" strike="noStrike" kern="1200" cap="none" spc="0" normalizeH="0" baseline="0" noProof="0" dirty="0">
                <a:ln>
                  <a:noFill/>
                </a:ln>
                <a:solidFill>
                  <a:srgbClr val="FF0000"/>
                </a:solidFill>
                <a:effectLst/>
                <a:uLnTx/>
                <a:uFillTx/>
                <a:latin typeface="Calibri" panose="020F0502020204030204"/>
                <a:ea typeface="+mn-ea"/>
                <a:cs typeface="B Nazanin" panose="00000400000000000000" pitchFamily="2" charset="-78"/>
              </a:rPr>
              <a:t>411856</a:t>
            </a:r>
            <a:r>
              <a:rPr kumimoji="0" lang="fa-IR" sz="18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 بیمار می رسید.</a:t>
            </a:r>
          </a:p>
          <a:p>
            <a:pPr marL="285750" marR="0" lvl="0" indent="-285750" algn="just"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a-IR" sz="18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درصد فوتی مشکوک/محتمل/قطعی در بیماران بستری مشکوک/محتمل/قطعی پیک سوم حدود</a:t>
            </a:r>
            <a:r>
              <a:rPr kumimoji="0" lang="fa-IR" sz="1800" b="1" i="0" u="none" strike="noStrike" kern="1200" cap="none" spc="0" normalizeH="0" baseline="0" noProof="0" dirty="0">
                <a:ln>
                  <a:noFill/>
                </a:ln>
                <a:solidFill>
                  <a:srgbClr val="FF0000"/>
                </a:solidFill>
                <a:effectLst/>
                <a:uLnTx/>
                <a:uFillTx/>
                <a:latin typeface="Calibri" panose="020F0502020204030204"/>
                <a:ea typeface="+mn-ea"/>
                <a:cs typeface="B Nazanin" panose="00000400000000000000" pitchFamily="2" charset="-78"/>
              </a:rPr>
              <a:t> </a:t>
            </a:r>
            <a:r>
              <a:rPr kumimoji="0" lang="fa-IR" sz="2000" b="1" i="0" u="none" strike="noStrike" kern="1200" cap="none" spc="0" normalizeH="0" baseline="0" noProof="0" dirty="0">
                <a:ln>
                  <a:noFill/>
                </a:ln>
                <a:solidFill>
                  <a:srgbClr val="FF0000"/>
                </a:solidFill>
                <a:effectLst/>
                <a:uLnTx/>
                <a:uFillTx/>
                <a:latin typeface="Calibri" panose="020F0502020204030204"/>
                <a:ea typeface="+mn-ea"/>
                <a:cs typeface="B Nazanin" panose="00000400000000000000" pitchFamily="2" charset="-78"/>
              </a:rPr>
              <a:t>14.8 درصد </a:t>
            </a:r>
            <a:r>
              <a:rPr kumimoji="0" lang="fa-IR" sz="18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محاسبه شده است. </a:t>
            </a:r>
          </a:p>
        </p:txBody>
      </p:sp>
      <p:sp>
        <p:nvSpPr>
          <p:cNvPr id="8" name="Rounded Rectangle 7"/>
          <p:cNvSpPr/>
          <p:nvPr/>
        </p:nvSpPr>
        <p:spPr>
          <a:xfrm>
            <a:off x="1344736" y="6372858"/>
            <a:ext cx="9211734" cy="41514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50000"/>
              </a:lnSpc>
              <a:spcBef>
                <a:spcPts val="0"/>
              </a:spcBef>
              <a:spcAft>
                <a:spcPts val="800"/>
              </a:spcAft>
              <a:buClrTx/>
              <a:buSzTx/>
              <a:buFontTx/>
              <a:buNone/>
              <a:tabLst/>
              <a:defRPr/>
            </a:pPr>
            <a:r>
              <a:rPr kumimoji="0" lang="fa-I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 آمار بیماران مشکوک/محتمل/قطعی لحاظ شده است.</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32272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8425" y="110913"/>
            <a:ext cx="1477040" cy="797560"/>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21EEB8-A6AB-443C-91AE-72849564C69E}"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descr="Image result for â«Ø¢Ø±Ù ÙØ¹Ø§ÙÙØª Ø¯Ø±ÙØ§Ù ÙØ²Ø§Ø±Øª Ø¨ÙØ¯Ø§Ø´Øªâ¬â">
            <a:extLst>
              <a:ext uri="{FF2B5EF4-FFF2-40B4-BE49-F238E27FC236}">
                <a16:creationId xmlns:a16="http://schemas.microsoft.com/office/drawing/2014/main" id="{AA5ECD37-6852-4B17-AFA9-0160B37BE58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93145" y="110913"/>
            <a:ext cx="998855" cy="797560"/>
          </a:xfrm>
          <a:prstGeom prst="rect">
            <a:avLst/>
          </a:prstGeom>
          <a:noFill/>
          <a:ln>
            <a:noFill/>
          </a:ln>
        </p:spPr>
      </p:pic>
      <p:sp>
        <p:nvSpPr>
          <p:cNvPr id="7" name="TextBox 6">
            <a:extLst>
              <a:ext uri="{FF2B5EF4-FFF2-40B4-BE49-F238E27FC236}">
                <a16:creationId xmlns:a16="http://schemas.microsoft.com/office/drawing/2014/main" id="{38091C0A-947A-4D9B-9FF2-9B48877CE4CD}"/>
              </a:ext>
            </a:extLst>
          </p:cNvPr>
          <p:cNvSpPr txBox="1"/>
          <p:nvPr/>
        </p:nvSpPr>
        <p:spPr>
          <a:xfrm>
            <a:off x="1575465" y="259226"/>
            <a:ext cx="9397334" cy="473206"/>
          </a:xfrm>
          <a:prstGeom prst="rect">
            <a:avLst/>
          </a:prstGeom>
          <a:solidFill>
            <a:schemeClr val="bg1"/>
          </a:solidFill>
        </p:spPr>
        <p:txBody>
          <a:bodyPr wrap="square">
            <a:spAutoFit/>
          </a:bodyPr>
          <a:lstStyle/>
          <a:p>
            <a:pPr marL="0" marR="0" lvl="0" indent="0" algn="ctr" defTabSz="914400" rtl="1" eaLnBrk="1" fontAlgn="auto" latinLnBrk="0" hangingPunct="1">
              <a:lnSpc>
                <a:spcPct val="150000"/>
              </a:lnSpc>
              <a:spcBef>
                <a:spcPts val="0"/>
              </a:spcBef>
              <a:spcAft>
                <a:spcPts val="800"/>
              </a:spcAft>
              <a:buClrTx/>
              <a:buSzTx/>
              <a:buFontTx/>
              <a:buNone/>
              <a:tabLst/>
              <a:defRPr/>
            </a:pPr>
            <a:r>
              <a:rPr kumimoji="0" lang="fa-IR"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تعداد موارد بستری و فوتی کاهش یافته در پیک چهارم  با لحاظ بستری موقت و درصد کشندگی در پیک سوم</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715944560"/>
              </p:ext>
            </p:extLst>
          </p:nvPr>
        </p:nvGraphicFramePr>
        <p:xfrm>
          <a:off x="4560710" y="1188430"/>
          <a:ext cx="7168445" cy="49371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8"/>
          <p:cNvSpPr/>
          <p:nvPr/>
        </p:nvSpPr>
        <p:spPr>
          <a:xfrm>
            <a:off x="327378" y="1188430"/>
            <a:ext cx="4047732" cy="1200329"/>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طبق محاسبات </a:t>
            </a:r>
            <a:r>
              <a:rPr kumimoji="0" lang="fa-I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در پیک چهارم، </a:t>
            </a:r>
            <a:r>
              <a:rPr kumimoji="0" lang="ar-SA"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5.1 درصد از بیماران بستری موقت در طی درمان نیاز به بستری پیدا نمودند</a:t>
            </a:r>
            <a:r>
              <a:rPr kumimoji="0" lang="fa-I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و </a:t>
            </a:r>
            <a:r>
              <a:rPr kumimoji="0" lang="ar-SA"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این تعداد از تعداد بیماران بستری </a:t>
            </a:r>
            <a:r>
              <a:rPr kumimoji="0" lang="fa-I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کسر شده است.</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9"/>
          <p:cNvSpPr/>
          <p:nvPr/>
        </p:nvSpPr>
        <p:spPr>
          <a:xfrm>
            <a:off x="327378" y="2650240"/>
            <a:ext cx="4047732" cy="3416320"/>
          </a:xfrm>
          <a:prstGeom prst="rect">
            <a:avLst/>
          </a:prstGeom>
          <a:solidFill>
            <a:schemeClr val="accent6">
              <a:lumMod val="20000"/>
              <a:lumOff val="80000"/>
            </a:schemeClr>
          </a:solidFill>
          <a:ln>
            <a:solidFill>
              <a:schemeClr val="tx2"/>
            </a:solidFill>
          </a:ln>
        </p:spPr>
        <p:txBody>
          <a:bodyPr wrap="square">
            <a:spAutoFit/>
          </a:bodyPr>
          <a:lstStyle/>
          <a:p>
            <a:pPr marL="0" marR="0" lvl="0" indent="0" algn="just" defTabSz="914400" rtl="1" eaLnBrk="1" fontAlgn="auto" latinLnBrk="0" hangingPunct="1">
              <a:lnSpc>
                <a:spcPct val="150000"/>
              </a:lnSpc>
              <a:spcBef>
                <a:spcPts val="0"/>
              </a:spcBef>
              <a:spcAft>
                <a:spcPts val="800"/>
              </a:spcAft>
              <a:buClrTx/>
              <a:buSzTx/>
              <a:buFontTx/>
              <a:buNone/>
              <a:tabLst/>
              <a:defRPr/>
            </a:pPr>
            <a:r>
              <a:rPr kumimoji="0" lang="fa-IR"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در محاسبات  شرایط ثابت فرض شده است و این در حالی است که </a:t>
            </a:r>
            <a:r>
              <a:rPr kumimoji="0" lang="ar-SA"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افزایش مراجعین بستری در بیمارستانها باعث تکمیل ظرفیت بخشهای بیمارستانی خصوصا بخشهای ویژه می گردد. افزایش تعداد بیماران بستری با افزایش حجم کاری پرسنل، فرسودگی شغلی و کاهش کیفیت ارائه خدمات همراهی دارد و همه این موارد در افزایش مرگ و میر موثر است. با در نظر گرفتن این موارد قطعا تعداد موارد فوتی بسیار بیشتر از  </a:t>
            </a:r>
            <a:r>
              <a:rPr kumimoji="0" lang="fa-IR"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میزان </a:t>
            </a:r>
            <a:r>
              <a:rPr kumimoji="0" lang="ar-SA"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محاسبه شده بر أساس درصد کشندگی پیک چهارم می شد. </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1" name="Rounded Rectangle 10"/>
          <p:cNvSpPr/>
          <p:nvPr/>
        </p:nvSpPr>
        <p:spPr>
          <a:xfrm>
            <a:off x="1344736" y="6372858"/>
            <a:ext cx="9211734" cy="41514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50000"/>
              </a:lnSpc>
              <a:spcBef>
                <a:spcPts val="0"/>
              </a:spcBef>
              <a:spcAft>
                <a:spcPts val="800"/>
              </a:spcAft>
              <a:buClrTx/>
              <a:buSzTx/>
              <a:buFontTx/>
              <a:buNone/>
              <a:tabLst/>
              <a:defRPr/>
            </a:pPr>
            <a:r>
              <a:rPr kumimoji="0" lang="fa-I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 آمار بیماران مشکوک/محتمل/قطعی لحاظ شده است.</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25686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8425" y="110913"/>
            <a:ext cx="1477040" cy="797560"/>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21EEB8-A6AB-443C-91AE-72849564C69E}"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descr="Image result for â«Ø¢Ø±Ù ÙØ¹Ø§ÙÙØª Ø¯Ø±ÙØ§Ù ÙØ²Ø§Ø±Øª Ø¨ÙØ¯Ø§Ø´Øªâ¬â">
            <a:extLst>
              <a:ext uri="{FF2B5EF4-FFF2-40B4-BE49-F238E27FC236}">
                <a16:creationId xmlns:a16="http://schemas.microsoft.com/office/drawing/2014/main" id="{AA5ECD37-6852-4B17-AFA9-0160B37BE58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93145" y="110913"/>
            <a:ext cx="998855" cy="797560"/>
          </a:xfrm>
          <a:prstGeom prst="rect">
            <a:avLst/>
          </a:prstGeom>
          <a:noFill/>
          <a:ln>
            <a:noFill/>
          </a:ln>
        </p:spPr>
      </p:pic>
      <p:sp>
        <p:nvSpPr>
          <p:cNvPr id="7" name="TextBox 6">
            <a:extLst>
              <a:ext uri="{FF2B5EF4-FFF2-40B4-BE49-F238E27FC236}">
                <a16:creationId xmlns:a16="http://schemas.microsoft.com/office/drawing/2014/main" id="{38091C0A-947A-4D9B-9FF2-9B48877CE4CD}"/>
              </a:ext>
            </a:extLst>
          </p:cNvPr>
          <p:cNvSpPr txBox="1"/>
          <p:nvPr/>
        </p:nvSpPr>
        <p:spPr>
          <a:xfrm>
            <a:off x="1699643" y="110913"/>
            <a:ext cx="9183374" cy="977191"/>
          </a:xfrm>
          <a:prstGeom prst="rect">
            <a:avLst/>
          </a:prstGeom>
          <a:solidFill>
            <a:schemeClr val="bg1"/>
          </a:solidFill>
        </p:spPr>
        <p:txBody>
          <a:bodyPr wrap="square">
            <a:spAutoFit/>
          </a:bodyPr>
          <a:lstStyle/>
          <a:p>
            <a:pPr marL="0" marR="0" lvl="0" indent="0" algn="ctr" defTabSz="914400" rtl="1" eaLnBrk="1" fontAlgn="auto" latinLnBrk="0" hangingPunct="1">
              <a:lnSpc>
                <a:spcPct val="150000"/>
              </a:lnSpc>
              <a:spcBef>
                <a:spcPts val="0"/>
              </a:spcBef>
              <a:spcAft>
                <a:spcPts val="800"/>
              </a:spcAft>
              <a:buClrTx/>
              <a:buSzTx/>
              <a:buFontTx/>
              <a:buNone/>
              <a:tabLst/>
              <a:defRPr/>
            </a:pPr>
            <a:r>
              <a:rPr kumimoji="0" lang="ar-S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پیش بینی میانگین روزانه تعداد بستری موجود کل، ویژه، انتوبه در پیک چهارم  با  لحاظ بیماران بستری موقت و شاخصه</a:t>
            </a:r>
            <a:r>
              <a:rPr kumimoji="0" lang="fa-I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ای</a:t>
            </a:r>
            <a:r>
              <a:rPr kumimoji="0" lang="ar-S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 پیک </a:t>
            </a:r>
            <a:r>
              <a:rPr kumimoji="0" lang="fa-I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سوم</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8" name="Chart 7"/>
          <p:cNvGraphicFramePr/>
          <p:nvPr>
            <p:extLst>
              <p:ext uri="{D42A27DB-BD31-4B8C-83A1-F6EECF244321}">
                <p14:modId xmlns:p14="http://schemas.microsoft.com/office/powerpoint/2010/main" val="1913862317"/>
              </p:ext>
            </p:extLst>
          </p:nvPr>
        </p:nvGraphicFramePr>
        <p:xfrm>
          <a:off x="880533" y="1275644"/>
          <a:ext cx="10312612" cy="4775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Rounded Rectangle 9"/>
          <p:cNvSpPr/>
          <p:nvPr/>
        </p:nvSpPr>
        <p:spPr>
          <a:xfrm>
            <a:off x="1344736" y="6372858"/>
            <a:ext cx="9211734" cy="41514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50000"/>
              </a:lnSpc>
              <a:spcBef>
                <a:spcPts val="0"/>
              </a:spcBef>
              <a:spcAft>
                <a:spcPts val="800"/>
              </a:spcAft>
              <a:buClrTx/>
              <a:buSzTx/>
              <a:buFontTx/>
              <a:buNone/>
              <a:tabLst/>
              <a:defRPr/>
            </a:pPr>
            <a:r>
              <a:rPr kumimoji="0" lang="fa-I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 آمار بیماران مشکوک/محتمل/قطعی لحاظ شده است.</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75596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8425" y="110913"/>
            <a:ext cx="1477040" cy="797560"/>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21EEB8-A6AB-443C-91AE-72849564C69E}"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descr="Image result for â«Ø¢Ø±Ù ÙØ¹Ø§ÙÙØª Ø¯Ø±ÙØ§Ù ÙØ²Ø§Ø±Øª Ø¨ÙØ¯Ø§Ø´Øªâ¬â">
            <a:extLst>
              <a:ext uri="{FF2B5EF4-FFF2-40B4-BE49-F238E27FC236}">
                <a16:creationId xmlns:a16="http://schemas.microsoft.com/office/drawing/2014/main" id="{AA5ECD37-6852-4B17-AFA9-0160B37BE58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93145" y="110913"/>
            <a:ext cx="998855" cy="797560"/>
          </a:xfrm>
          <a:prstGeom prst="rect">
            <a:avLst/>
          </a:prstGeom>
          <a:noFill/>
          <a:ln>
            <a:noFill/>
          </a:ln>
        </p:spPr>
      </p:pic>
      <p:sp>
        <p:nvSpPr>
          <p:cNvPr id="7" name="TextBox 6">
            <a:extLst>
              <a:ext uri="{FF2B5EF4-FFF2-40B4-BE49-F238E27FC236}">
                <a16:creationId xmlns:a16="http://schemas.microsoft.com/office/drawing/2014/main" id="{38091C0A-947A-4D9B-9FF2-9B48877CE4CD}"/>
              </a:ext>
            </a:extLst>
          </p:cNvPr>
          <p:cNvSpPr txBox="1"/>
          <p:nvPr/>
        </p:nvSpPr>
        <p:spPr>
          <a:xfrm>
            <a:off x="1575465" y="74208"/>
            <a:ext cx="9397334" cy="1015663"/>
          </a:xfrm>
          <a:prstGeom prst="rect">
            <a:avLst/>
          </a:prstGeom>
          <a:solidFill>
            <a:schemeClr val="bg1"/>
          </a:solidFill>
        </p:spPr>
        <p:txBody>
          <a:bodyPr wrap="square">
            <a:spAutoFit/>
          </a:bodyPr>
          <a:lstStyle/>
          <a:p>
            <a:pPr lvl="0" algn="ctr" rtl="1">
              <a:lnSpc>
                <a:spcPct val="150000"/>
              </a:lnSpc>
              <a:spcAft>
                <a:spcPts val="800"/>
              </a:spcAft>
              <a:defRPr/>
            </a:pPr>
            <a:r>
              <a:rPr lang="fa-IR" sz="2000" dirty="0">
                <a:solidFill>
                  <a:prstClr val="black"/>
                </a:solidFill>
                <a:latin typeface="Calibri" panose="020F0502020204030204" pitchFamily="34" charset="0"/>
                <a:ea typeface="Calibri" panose="020F0502020204030204" pitchFamily="34" charset="0"/>
                <a:cs typeface="B Titr" panose="00000700000000000000" pitchFamily="2" charset="-78"/>
              </a:rPr>
              <a:t>میانگین بیماران بستری موجود کاهش یافته در پیک چهارم  با لحاظ بستری موقت و شاخصها در پیک سوم (بیماران بستری مشکوک/محتمل/قطعی کووید-19)</a:t>
            </a:r>
            <a:endParaRPr lang="en-US"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2855977368"/>
              </p:ext>
            </p:extLst>
          </p:nvPr>
        </p:nvGraphicFramePr>
        <p:xfrm>
          <a:off x="2732013" y="1215560"/>
          <a:ext cx="7168445" cy="49371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ounded Rectangle 8"/>
          <p:cNvSpPr/>
          <p:nvPr/>
        </p:nvSpPr>
        <p:spPr>
          <a:xfrm>
            <a:off x="1344736" y="6372858"/>
            <a:ext cx="9211734" cy="41514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50000"/>
              </a:lnSpc>
              <a:spcBef>
                <a:spcPts val="0"/>
              </a:spcBef>
              <a:spcAft>
                <a:spcPts val="800"/>
              </a:spcAft>
              <a:buClrTx/>
              <a:buSzTx/>
              <a:buFontTx/>
              <a:buNone/>
              <a:tabLst/>
              <a:defRPr/>
            </a:pPr>
            <a:r>
              <a:rPr kumimoji="0" lang="fa-I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 آمار بیماران مشکوک/محتمل/قطعی لحاظ شده است.</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60608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8425" y="110913"/>
            <a:ext cx="1477040" cy="797560"/>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21EEB8-A6AB-443C-91AE-72849564C69E}"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descr="Image result for â«Ø¢Ø±Ù ÙØ¹Ø§ÙÙØª Ø¯Ø±ÙØ§Ù ÙØ²Ø§Ø±Øª Ø¨ÙØ¯Ø§Ø´Øªâ¬â">
            <a:extLst>
              <a:ext uri="{FF2B5EF4-FFF2-40B4-BE49-F238E27FC236}">
                <a16:creationId xmlns:a16="http://schemas.microsoft.com/office/drawing/2014/main" id="{AA5ECD37-6852-4B17-AFA9-0160B37BE58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93145" y="110913"/>
            <a:ext cx="998855" cy="797560"/>
          </a:xfrm>
          <a:prstGeom prst="rect">
            <a:avLst/>
          </a:prstGeom>
          <a:noFill/>
          <a:ln>
            <a:noFill/>
          </a:ln>
        </p:spPr>
      </p:pic>
      <p:sp>
        <p:nvSpPr>
          <p:cNvPr id="7" name="TextBox 6">
            <a:extLst>
              <a:ext uri="{FF2B5EF4-FFF2-40B4-BE49-F238E27FC236}">
                <a16:creationId xmlns:a16="http://schemas.microsoft.com/office/drawing/2014/main" id="{38091C0A-947A-4D9B-9FF2-9B48877CE4CD}"/>
              </a:ext>
            </a:extLst>
          </p:cNvPr>
          <p:cNvSpPr txBox="1"/>
          <p:nvPr/>
        </p:nvSpPr>
        <p:spPr>
          <a:xfrm>
            <a:off x="1699643" y="110913"/>
            <a:ext cx="9183374" cy="977191"/>
          </a:xfrm>
          <a:prstGeom prst="rect">
            <a:avLst/>
          </a:prstGeom>
          <a:solidFill>
            <a:schemeClr val="bg1"/>
          </a:solidFill>
        </p:spPr>
        <p:txBody>
          <a:bodyPr wrap="square">
            <a:spAutoFit/>
          </a:bodyPr>
          <a:lstStyle/>
          <a:p>
            <a:pPr marL="0" marR="0" lvl="0" indent="0" algn="ctr" defTabSz="914400" rtl="1" eaLnBrk="1" fontAlgn="auto" latinLnBrk="0" hangingPunct="1">
              <a:lnSpc>
                <a:spcPct val="150000"/>
              </a:lnSpc>
              <a:spcBef>
                <a:spcPts val="0"/>
              </a:spcBef>
              <a:spcAft>
                <a:spcPts val="800"/>
              </a:spcAft>
              <a:buClrTx/>
              <a:buSzTx/>
              <a:buFontTx/>
              <a:buNone/>
              <a:tabLst/>
              <a:defRPr/>
            </a:pPr>
            <a:r>
              <a:rPr kumimoji="0" lang="ar-S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پیش بینی میانگین روزانه درصد اشغال ماکزیمم ظرفیت بخش ویژه</a:t>
            </a:r>
            <a:r>
              <a:rPr kumimoji="0" lang="fa-I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 (70 درصد ظرفیت)</a:t>
            </a:r>
            <a:r>
              <a:rPr kumimoji="0" lang="ar-S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 با بیماران کووید-19 در پیک چهارم با لحاظ بیماران بستری موقت</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9" name="Chart 8"/>
          <p:cNvGraphicFramePr/>
          <p:nvPr>
            <p:extLst>
              <p:ext uri="{D42A27DB-BD31-4B8C-83A1-F6EECF244321}">
                <p14:modId xmlns:p14="http://schemas.microsoft.com/office/powerpoint/2010/main" val="2489833252"/>
              </p:ext>
            </p:extLst>
          </p:nvPr>
        </p:nvGraphicFramePr>
        <p:xfrm>
          <a:off x="1004711" y="1320799"/>
          <a:ext cx="9742311" cy="4639733"/>
        </p:xfrm>
        <a:graphic>
          <a:graphicData uri="http://schemas.openxmlformats.org/drawingml/2006/chart">
            <c:chart xmlns:c="http://schemas.openxmlformats.org/drawingml/2006/chart" xmlns:r="http://schemas.openxmlformats.org/officeDocument/2006/relationships" r:id="rId4"/>
          </a:graphicData>
        </a:graphic>
      </p:graphicFrame>
      <p:sp>
        <p:nvSpPr>
          <p:cNvPr id="10" name="Rounded Rectangle 9"/>
          <p:cNvSpPr/>
          <p:nvPr/>
        </p:nvSpPr>
        <p:spPr>
          <a:xfrm>
            <a:off x="1344736" y="6372858"/>
            <a:ext cx="9211734" cy="41514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50000"/>
              </a:lnSpc>
              <a:spcBef>
                <a:spcPts val="0"/>
              </a:spcBef>
              <a:spcAft>
                <a:spcPts val="800"/>
              </a:spcAft>
              <a:buClrTx/>
              <a:buSzTx/>
              <a:buFontTx/>
              <a:buNone/>
              <a:tabLst/>
              <a:defRPr/>
            </a:pPr>
            <a:r>
              <a:rPr kumimoji="0" lang="fa-I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 آمار بیماران مشکوک/محتمل/قطعی لحاظ شده است.</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01275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8425" y="110913"/>
            <a:ext cx="1477040" cy="797560"/>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21EEB8-A6AB-443C-91AE-72849564C69E}"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descr="Image result for â«Ø¢Ø±Ù ÙØ¹Ø§ÙÙØª Ø¯Ø±ÙØ§Ù ÙØ²Ø§Ø±Øª Ø¨ÙØ¯Ø§Ø´Øªâ¬â">
            <a:extLst>
              <a:ext uri="{FF2B5EF4-FFF2-40B4-BE49-F238E27FC236}">
                <a16:creationId xmlns:a16="http://schemas.microsoft.com/office/drawing/2014/main" id="{AA5ECD37-6852-4B17-AFA9-0160B37BE58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93145" y="110913"/>
            <a:ext cx="998855" cy="797560"/>
          </a:xfrm>
          <a:prstGeom prst="rect">
            <a:avLst/>
          </a:prstGeom>
          <a:noFill/>
          <a:ln>
            <a:noFill/>
          </a:ln>
        </p:spPr>
      </p:pic>
      <p:sp>
        <p:nvSpPr>
          <p:cNvPr id="8" name="Rounded Rectangle 7"/>
          <p:cNvSpPr/>
          <p:nvPr/>
        </p:nvSpPr>
        <p:spPr>
          <a:xfrm>
            <a:off x="1919111" y="2158514"/>
            <a:ext cx="7981347" cy="240219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a-IR"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بررسی بیماران کووید بستری و بستری موقت در پیک </a:t>
            </a:r>
            <a:r>
              <a:rPr lang="fa-IR" sz="2400" b="1" dirty="0">
                <a:solidFill>
                  <a:prstClr val="black"/>
                </a:solidFill>
                <a:latin typeface="Calibri" panose="020F0502020204030204" pitchFamily="34" charset="0"/>
                <a:ea typeface="Calibri" panose="020F0502020204030204" pitchFamily="34" charset="0"/>
                <a:cs typeface="B Titr" panose="00000700000000000000" pitchFamily="2" charset="-78"/>
              </a:rPr>
              <a:t>پنجم</a:t>
            </a:r>
            <a:r>
              <a:rPr kumimoji="0" lang="fa-IR"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 کشوری </a:t>
            </a:r>
          </a:p>
          <a:p>
            <a:pPr lvl="0" algn="ctr">
              <a:lnSpc>
                <a:spcPct val="150000"/>
              </a:lnSpc>
              <a:defRPr/>
            </a:pPr>
            <a:r>
              <a:rPr kumimoji="0" lang="fa-I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a:t>
            </a:r>
            <a:r>
              <a:rPr kumimoji="0" lang="fa-IR" sz="20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فاز صعودی پیک پنجم-</a:t>
            </a:r>
            <a:r>
              <a:rPr lang="fa-IR" sz="2000" b="1" dirty="0">
                <a:solidFill>
                  <a:prstClr val="black"/>
                </a:solidFill>
                <a:latin typeface="Calibri" panose="020F0502020204030204" pitchFamily="34" charset="0"/>
                <a:ea typeface="Calibri" panose="020F0502020204030204" pitchFamily="34" charset="0"/>
                <a:cs typeface="B Titr" panose="00000700000000000000" pitchFamily="2" charset="-78"/>
              </a:rPr>
              <a:t> تا نیمه مرداد ماه 1400</a:t>
            </a:r>
            <a:r>
              <a:rPr kumimoji="0" lang="fa-IR" sz="20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B Titr" panose="00000700000000000000" pitchFamily="2" charset="-78"/>
            </a:endParaRPr>
          </a:p>
        </p:txBody>
      </p:sp>
    </p:spTree>
    <p:extLst>
      <p:ext uri="{BB962C8B-B14F-4D97-AF65-F5344CB8AC3E}">
        <p14:creationId xmlns:p14="http://schemas.microsoft.com/office/powerpoint/2010/main" val="2135035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92" y="674101"/>
            <a:ext cx="8521982" cy="875512"/>
          </a:xfrm>
          <a:solidFill>
            <a:schemeClr val="accent5">
              <a:lumMod val="20000"/>
              <a:lumOff val="80000"/>
            </a:schemeClr>
          </a:solidFill>
        </p:spPr>
        <p:txBody>
          <a:bodyPr anchor="ctr">
            <a:normAutofit/>
          </a:bodyPr>
          <a:lstStyle/>
          <a:p>
            <a:pPr algn="ctr" rtl="1">
              <a:lnSpc>
                <a:spcPct val="107000"/>
              </a:lnSpc>
              <a:spcAft>
                <a:spcPts val="800"/>
              </a:spcAft>
            </a:pPr>
            <a:r>
              <a:rPr lang="fa-IR" sz="2400" dirty="0">
                <a:latin typeface="Calibri" panose="020F0502020204030204" pitchFamily="34" charset="0"/>
                <a:ea typeface="Calibri" panose="020F0502020204030204" pitchFamily="34" charset="0"/>
                <a:cs typeface="B Titr" panose="00000700000000000000" pitchFamily="2" charset="-78"/>
              </a:rPr>
              <a:t>خلاصه وضعیت فعلی  بیمارستانی کووید-19  کشور</a:t>
            </a: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00958335"/>
              </p:ext>
            </p:extLst>
          </p:nvPr>
        </p:nvGraphicFramePr>
        <p:xfrm>
          <a:off x="1139614" y="2449561"/>
          <a:ext cx="9902612" cy="3499713"/>
        </p:xfrm>
        <a:graphic>
          <a:graphicData uri="http://schemas.openxmlformats.org/drawingml/2006/table">
            <a:tbl>
              <a:tblPr rtl="1" firstRow="1" firstCol="1" bandRow="1"/>
              <a:tblGrid>
                <a:gridCol w="5691858">
                  <a:extLst>
                    <a:ext uri="{9D8B030D-6E8A-4147-A177-3AD203B41FA5}">
                      <a16:colId xmlns:a16="http://schemas.microsoft.com/office/drawing/2014/main" val="103804168"/>
                    </a:ext>
                  </a:extLst>
                </a:gridCol>
                <a:gridCol w="1343378">
                  <a:extLst>
                    <a:ext uri="{9D8B030D-6E8A-4147-A177-3AD203B41FA5}">
                      <a16:colId xmlns:a16="http://schemas.microsoft.com/office/drawing/2014/main" val="554332591"/>
                    </a:ext>
                  </a:extLst>
                </a:gridCol>
                <a:gridCol w="1501422">
                  <a:extLst>
                    <a:ext uri="{9D8B030D-6E8A-4147-A177-3AD203B41FA5}">
                      <a16:colId xmlns:a16="http://schemas.microsoft.com/office/drawing/2014/main" val="768373102"/>
                    </a:ext>
                  </a:extLst>
                </a:gridCol>
                <a:gridCol w="1365954">
                  <a:extLst>
                    <a:ext uri="{9D8B030D-6E8A-4147-A177-3AD203B41FA5}">
                      <a16:colId xmlns:a16="http://schemas.microsoft.com/office/drawing/2014/main" val="1351187711"/>
                    </a:ext>
                  </a:extLst>
                </a:gridCol>
              </a:tblGrid>
              <a:tr h="556815">
                <a:tc>
                  <a:txBody>
                    <a:bodyPr/>
                    <a:lstStyle/>
                    <a:p>
                      <a:pPr algn="ctr" rtl="1">
                        <a:lnSpc>
                          <a:spcPct val="107000"/>
                        </a:lnSpc>
                        <a:spcAft>
                          <a:spcPts val="0"/>
                        </a:spcAft>
                      </a:pPr>
                      <a:r>
                        <a:rPr lang="en-US" sz="1800" b="1">
                          <a:solidFill>
                            <a:srgbClr val="000000"/>
                          </a:solidFill>
                          <a:effectLst/>
                          <a:latin typeface="Calibri" panose="020F0502020204030204" pitchFamily="34" charset="0"/>
                          <a:ea typeface="Calibri" panose="020F0502020204030204" pitchFamily="34" charset="0"/>
                          <a:cs typeface="B Titr" panose="00000700000000000000" pitchFamily="2" charset="-78"/>
                        </a:rPr>
                        <a:t> </a:t>
                      </a:r>
                      <a:endParaRPr lang="en-US" sz="1800">
                        <a:solidFill>
                          <a:srgbClr val="7B7B7B"/>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9050" cap="flat" cmpd="sng" algn="ctr">
                      <a:solidFill>
                        <a:srgbClr val="C9C9C9"/>
                      </a:solidFill>
                      <a:prstDash val="solid"/>
                      <a:round/>
                      <a:headEnd type="none" w="med" len="med"/>
                      <a:tailEnd type="none" w="med" len="med"/>
                    </a:lnB>
                  </a:tcPr>
                </a:tc>
                <a:tc>
                  <a:txBody>
                    <a:bodyPr/>
                    <a:lstStyle/>
                    <a:p>
                      <a:pPr algn="ctr" rtl="1">
                        <a:lnSpc>
                          <a:spcPct val="107000"/>
                        </a:lnSpc>
                        <a:spcAft>
                          <a:spcPts val="0"/>
                        </a:spcAft>
                      </a:pPr>
                      <a:r>
                        <a:rPr lang="fa-IR" sz="1800" dirty="0">
                          <a:solidFill>
                            <a:schemeClr val="tx1"/>
                          </a:solidFill>
                          <a:effectLst/>
                          <a:latin typeface="Calibri" panose="020F0502020204030204" pitchFamily="34" charset="0"/>
                          <a:ea typeface="Calibri" panose="020F0502020204030204" pitchFamily="34" charset="0"/>
                          <a:cs typeface="B Titr" panose="00000700000000000000" pitchFamily="2" charset="-78"/>
                        </a:rPr>
                        <a:t>13 مرداد</a:t>
                      </a:r>
                      <a:endParaRPr lang="en-US" sz="1800" dirty="0">
                        <a:solidFill>
                          <a:schemeClr val="tx1"/>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9050" cap="flat" cmpd="sng" algn="ctr">
                      <a:solidFill>
                        <a:srgbClr val="C9C9C9"/>
                      </a:solidFill>
                      <a:prstDash val="solid"/>
                      <a:round/>
                      <a:headEnd type="none" w="med" len="med"/>
                      <a:tailEnd type="none" w="med" len="med"/>
                    </a:lnB>
                  </a:tcPr>
                </a:tc>
                <a:tc>
                  <a:txBody>
                    <a:bodyPr/>
                    <a:lstStyle/>
                    <a:p>
                      <a:pPr algn="ctr" rtl="1">
                        <a:lnSpc>
                          <a:spcPct val="107000"/>
                        </a:lnSpc>
                        <a:spcAft>
                          <a:spcPts val="0"/>
                        </a:spcAft>
                      </a:pPr>
                      <a:r>
                        <a:rPr lang="fa-IR" sz="1800" dirty="0">
                          <a:solidFill>
                            <a:schemeClr val="tx1"/>
                          </a:solidFill>
                          <a:effectLst/>
                          <a:latin typeface="Calibri" panose="020F0502020204030204" pitchFamily="34" charset="0"/>
                          <a:ea typeface="Calibri" panose="020F0502020204030204" pitchFamily="34" charset="0"/>
                          <a:cs typeface="B Titr" panose="00000700000000000000" pitchFamily="2" charset="-78"/>
                        </a:rPr>
                        <a:t>14 مرداد</a:t>
                      </a:r>
                      <a:endParaRPr lang="en-US" sz="1800" dirty="0">
                        <a:solidFill>
                          <a:schemeClr val="tx1"/>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9050" cap="flat" cmpd="sng" algn="ctr">
                      <a:solidFill>
                        <a:srgbClr val="C9C9C9"/>
                      </a:solidFill>
                      <a:prstDash val="solid"/>
                      <a:round/>
                      <a:headEnd type="none" w="med" len="med"/>
                      <a:tailEnd type="none" w="med" len="med"/>
                    </a:lnB>
                  </a:tcPr>
                </a:tc>
                <a:tc>
                  <a:txBody>
                    <a:bodyPr/>
                    <a:lstStyle/>
                    <a:p>
                      <a:pPr algn="ctr" rtl="1">
                        <a:lnSpc>
                          <a:spcPct val="107000"/>
                        </a:lnSpc>
                        <a:spcAft>
                          <a:spcPts val="0"/>
                        </a:spcAft>
                      </a:pPr>
                      <a:r>
                        <a:rPr lang="fa-IR" sz="1800" dirty="0">
                          <a:solidFill>
                            <a:schemeClr val="tx1"/>
                          </a:solidFill>
                          <a:effectLst/>
                          <a:latin typeface="Calibri" panose="020F0502020204030204" pitchFamily="34" charset="0"/>
                          <a:ea typeface="Calibri" panose="020F0502020204030204" pitchFamily="34" charset="0"/>
                          <a:cs typeface="B Titr" panose="00000700000000000000" pitchFamily="2" charset="-78"/>
                        </a:rPr>
                        <a:t>15 مرداد</a:t>
                      </a:r>
                      <a:endParaRPr lang="en-US" sz="1800" dirty="0">
                        <a:solidFill>
                          <a:schemeClr val="tx1"/>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905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3322269544"/>
                  </a:ext>
                </a:extLst>
              </a:tr>
              <a:tr h="457317">
                <a:tc>
                  <a:txBody>
                    <a:bodyPr/>
                    <a:lstStyle/>
                    <a:p>
                      <a:pPr algn="r" rtl="1">
                        <a:lnSpc>
                          <a:spcPct val="107000"/>
                        </a:lnSpc>
                        <a:spcAft>
                          <a:spcPts val="0"/>
                        </a:spcAft>
                      </a:pPr>
                      <a:r>
                        <a:rPr lang="fa-IR" sz="1800" b="1">
                          <a:solidFill>
                            <a:srgbClr val="000000"/>
                          </a:solidFill>
                          <a:effectLst/>
                          <a:latin typeface="Calibri" panose="020F0502020204030204" pitchFamily="34" charset="0"/>
                          <a:ea typeface="Calibri" panose="020F0502020204030204" pitchFamily="34" charset="0"/>
                          <a:cs typeface="B Titr" panose="00000700000000000000" pitchFamily="2" charset="-78"/>
                        </a:rPr>
                        <a:t>بستری جدید</a:t>
                      </a:r>
                      <a:endParaRPr lang="en-US" sz="1800">
                        <a:solidFill>
                          <a:srgbClr val="7B7B7B"/>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905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rtl="1">
                        <a:lnSpc>
                          <a:spcPct val="107000"/>
                        </a:lnSpc>
                        <a:spcAft>
                          <a:spcPts val="0"/>
                        </a:spcAft>
                      </a:pPr>
                      <a:r>
                        <a:rPr lang="fa-IR" sz="1600" b="1" kern="1200" dirty="0">
                          <a:solidFill>
                            <a:srgbClr val="000000"/>
                          </a:solidFill>
                          <a:effectLst/>
                          <a:latin typeface="Calibri" panose="020F0502020204030204" pitchFamily="34" charset="0"/>
                          <a:ea typeface="Calibri" panose="020F0502020204030204" pitchFamily="34" charset="0"/>
                          <a:cs typeface="B Titr" panose="00000700000000000000" pitchFamily="2" charset="-78"/>
                        </a:rPr>
                        <a:t>8998</a:t>
                      </a:r>
                      <a:endParaRPr lang="en-US" sz="1600" b="1" kern="1200" dirty="0">
                        <a:solidFill>
                          <a:srgbClr val="000000"/>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905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rtl="1">
                        <a:lnSpc>
                          <a:spcPct val="107000"/>
                        </a:lnSpc>
                        <a:spcAft>
                          <a:spcPts val="0"/>
                        </a:spcAft>
                      </a:pPr>
                      <a:r>
                        <a:rPr lang="fa-IR" sz="1600" b="1" kern="1200" dirty="0">
                          <a:solidFill>
                            <a:srgbClr val="000000"/>
                          </a:solidFill>
                          <a:effectLst/>
                          <a:latin typeface="Calibri" panose="020F0502020204030204" pitchFamily="34" charset="0"/>
                          <a:ea typeface="Calibri" panose="020F0502020204030204" pitchFamily="34" charset="0"/>
                          <a:cs typeface="B Titr" panose="00000700000000000000" pitchFamily="2" charset="-78"/>
                        </a:rPr>
                        <a:t>8955</a:t>
                      </a:r>
                      <a:endParaRPr lang="en-US" sz="1600" b="1" kern="1200" dirty="0">
                        <a:solidFill>
                          <a:srgbClr val="000000"/>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905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rtl="1">
                        <a:lnSpc>
                          <a:spcPct val="107000"/>
                        </a:lnSpc>
                        <a:spcAft>
                          <a:spcPts val="0"/>
                        </a:spcAft>
                      </a:pPr>
                      <a:r>
                        <a:rPr lang="fa-IR" sz="1600" b="1" kern="1200" dirty="0">
                          <a:solidFill>
                            <a:schemeClr val="tx1"/>
                          </a:solidFill>
                          <a:effectLst/>
                          <a:latin typeface="Calibri" panose="020F0502020204030204" pitchFamily="34" charset="0"/>
                          <a:ea typeface="Calibri" panose="020F0502020204030204" pitchFamily="34" charset="0"/>
                          <a:cs typeface="B Titr" panose="00000700000000000000" pitchFamily="2" charset="-78"/>
                        </a:rPr>
                        <a:t>7356</a:t>
                      </a:r>
                      <a:endParaRPr lang="en-US" sz="1600" b="1" kern="1200" dirty="0">
                        <a:solidFill>
                          <a:schemeClr val="tx1"/>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905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1404960946"/>
                  </a:ext>
                </a:extLst>
              </a:tr>
              <a:tr h="457317">
                <a:tc>
                  <a:txBody>
                    <a:bodyPr/>
                    <a:lstStyle/>
                    <a:p>
                      <a:pPr algn="r" rtl="1">
                        <a:lnSpc>
                          <a:spcPct val="107000"/>
                        </a:lnSpc>
                        <a:spcAft>
                          <a:spcPts val="0"/>
                        </a:spcAft>
                      </a:pPr>
                      <a:r>
                        <a:rPr lang="fa-IR" sz="1800" b="1" dirty="0">
                          <a:solidFill>
                            <a:srgbClr val="000000"/>
                          </a:solidFill>
                          <a:effectLst/>
                          <a:latin typeface="Calibri" panose="020F0502020204030204" pitchFamily="34" charset="0"/>
                          <a:ea typeface="Calibri" panose="020F0502020204030204" pitchFamily="34" charset="0"/>
                          <a:cs typeface="B Titr" panose="00000700000000000000" pitchFamily="2" charset="-78"/>
                        </a:rPr>
                        <a:t>بستری موجود کل  (شامل موجود عادی و ویژه)</a:t>
                      </a:r>
                      <a:endParaRPr lang="en-US" sz="1800" dirty="0">
                        <a:solidFill>
                          <a:srgbClr val="7B7B7B"/>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rtl="1">
                        <a:lnSpc>
                          <a:spcPct val="107000"/>
                        </a:lnSpc>
                        <a:spcAft>
                          <a:spcPts val="0"/>
                        </a:spcAft>
                      </a:pPr>
                      <a:r>
                        <a:rPr lang="fa-IR" sz="1600" b="1" kern="1200" dirty="0">
                          <a:solidFill>
                            <a:srgbClr val="000000"/>
                          </a:solidFill>
                          <a:effectLst/>
                          <a:latin typeface="Calibri" panose="020F0502020204030204" pitchFamily="34" charset="0"/>
                          <a:ea typeface="Calibri" panose="020F0502020204030204" pitchFamily="34" charset="0"/>
                          <a:cs typeface="B Titr" panose="00000700000000000000" pitchFamily="2" charset="-78"/>
                        </a:rPr>
                        <a:t>42846</a:t>
                      </a:r>
                      <a:endParaRPr lang="en-US" sz="1600" b="1" kern="1200" dirty="0">
                        <a:solidFill>
                          <a:srgbClr val="000000"/>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rtl="1">
                        <a:lnSpc>
                          <a:spcPct val="107000"/>
                        </a:lnSpc>
                        <a:spcAft>
                          <a:spcPts val="0"/>
                        </a:spcAft>
                      </a:pPr>
                      <a:r>
                        <a:rPr lang="fa-IR" sz="1600" b="1" kern="1200" dirty="0">
                          <a:solidFill>
                            <a:srgbClr val="000000"/>
                          </a:solidFill>
                          <a:effectLst/>
                          <a:latin typeface="Calibri" panose="020F0502020204030204" pitchFamily="34" charset="0"/>
                          <a:ea typeface="Calibri" panose="020F0502020204030204" pitchFamily="34" charset="0"/>
                          <a:cs typeface="B Titr" panose="00000700000000000000" pitchFamily="2" charset="-78"/>
                        </a:rPr>
                        <a:t>43705</a:t>
                      </a:r>
                      <a:endParaRPr lang="en-US" sz="1600" b="1" kern="1200" dirty="0">
                        <a:solidFill>
                          <a:srgbClr val="000000"/>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rtl="1">
                        <a:lnSpc>
                          <a:spcPct val="107000"/>
                        </a:lnSpc>
                        <a:spcAft>
                          <a:spcPts val="0"/>
                        </a:spcAft>
                      </a:pPr>
                      <a:r>
                        <a:rPr lang="fa-IR" sz="1600" b="1" kern="1200" dirty="0">
                          <a:solidFill>
                            <a:schemeClr val="tx1"/>
                          </a:solidFill>
                          <a:effectLst/>
                          <a:latin typeface="Calibri" panose="020F0502020204030204" pitchFamily="34" charset="0"/>
                          <a:ea typeface="Calibri" panose="020F0502020204030204" pitchFamily="34" charset="0"/>
                          <a:cs typeface="B Titr" panose="00000700000000000000" pitchFamily="2" charset="-78"/>
                        </a:rPr>
                        <a:t>43702</a:t>
                      </a:r>
                      <a:endParaRPr lang="en-US" sz="1600" b="1" kern="1200" dirty="0">
                        <a:solidFill>
                          <a:schemeClr val="tx1"/>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111563054"/>
                  </a:ext>
                </a:extLst>
              </a:tr>
              <a:tr h="457317">
                <a:tc>
                  <a:txBody>
                    <a:bodyPr/>
                    <a:lstStyle/>
                    <a:p>
                      <a:pPr algn="r" rtl="1">
                        <a:lnSpc>
                          <a:spcPct val="107000"/>
                        </a:lnSpc>
                        <a:spcAft>
                          <a:spcPts val="0"/>
                        </a:spcAft>
                      </a:pPr>
                      <a:r>
                        <a:rPr lang="fa-IR" sz="1800" b="1">
                          <a:solidFill>
                            <a:srgbClr val="000000"/>
                          </a:solidFill>
                          <a:effectLst/>
                          <a:latin typeface="Calibri" panose="020F0502020204030204" pitchFamily="34" charset="0"/>
                          <a:ea typeface="Calibri" panose="020F0502020204030204" pitchFamily="34" charset="0"/>
                          <a:cs typeface="B Titr" panose="00000700000000000000" pitchFamily="2" charset="-78"/>
                        </a:rPr>
                        <a:t>بستری موجود در بخش عادی</a:t>
                      </a:r>
                      <a:endParaRPr lang="en-US" sz="1800">
                        <a:solidFill>
                          <a:srgbClr val="7B7B7B"/>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rtl="1">
                        <a:lnSpc>
                          <a:spcPct val="107000"/>
                        </a:lnSpc>
                        <a:spcAft>
                          <a:spcPts val="0"/>
                        </a:spcAft>
                      </a:pPr>
                      <a:r>
                        <a:rPr lang="fa-IR" sz="1600" b="1" kern="1200" dirty="0">
                          <a:solidFill>
                            <a:srgbClr val="000000"/>
                          </a:solidFill>
                          <a:effectLst/>
                          <a:latin typeface="Calibri" panose="020F0502020204030204" pitchFamily="34" charset="0"/>
                          <a:ea typeface="Calibri" panose="020F0502020204030204" pitchFamily="34" charset="0"/>
                          <a:cs typeface="B Titr" panose="00000700000000000000" pitchFamily="2" charset="-78"/>
                        </a:rPr>
                        <a:t>35565</a:t>
                      </a:r>
                      <a:endParaRPr lang="en-US" sz="1600" b="1" kern="1200" dirty="0">
                        <a:solidFill>
                          <a:srgbClr val="000000"/>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rtl="1">
                        <a:lnSpc>
                          <a:spcPct val="107000"/>
                        </a:lnSpc>
                        <a:spcAft>
                          <a:spcPts val="0"/>
                        </a:spcAft>
                      </a:pPr>
                      <a:r>
                        <a:rPr lang="fa-IR" sz="1600" b="1" kern="1200" dirty="0">
                          <a:solidFill>
                            <a:srgbClr val="000000"/>
                          </a:solidFill>
                          <a:effectLst/>
                          <a:latin typeface="Calibri" panose="020F0502020204030204" pitchFamily="34" charset="0"/>
                          <a:ea typeface="Calibri" panose="020F0502020204030204" pitchFamily="34" charset="0"/>
                          <a:cs typeface="B Titr" panose="00000700000000000000" pitchFamily="2" charset="-78"/>
                        </a:rPr>
                        <a:t>36368</a:t>
                      </a:r>
                      <a:endParaRPr lang="en-US" sz="1600" b="1" kern="1200" dirty="0">
                        <a:solidFill>
                          <a:srgbClr val="000000"/>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rtl="1">
                        <a:lnSpc>
                          <a:spcPct val="107000"/>
                        </a:lnSpc>
                        <a:spcAft>
                          <a:spcPts val="0"/>
                        </a:spcAft>
                      </a:pPr>
                      <a:r>
                        <a:rPr lang="fa-IR" sz="1600" b="1" kern="1200" dirty="0">
                          <a:solidFill>
                            <a:schemeClr val="tx1"/>
                          </a:solidFill>
                          <a:effectLst/>
                          <a:latin typeface="Calibri" panose="020F0502020204030204" pitchFamily="34" charset="0"/>
                          <a:ea typeface="Calibri" panose="020F0502020204030204" pitchFamily="34" charset="0"/>
                          <a:cs typeface="B Titr" panose="00000700000000000000" pitchFamily="2" charset="-78"/>
                        </a:rPr>
                        <a:t>36193</a:t>
                      </a:r>
                      <a:endParaRPr lang="en-US" sz="1600" b="1" kern="1200" dirty="0">
                        <a:solidFill>
                          <a:schemeClr val="tx1"/>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3362338596"/>
                  </a:ext>
                </a:extLst>
              </a:tr>
              <a:tr h="556815">
                <a:tc>
                  <a:txBody>
                    <a:bodyPr/>
                    <a:lstStyle/>
                    <a:p>
                      <a:pPr algn="r" rtl="1">
                        <a:lnSpc>
                          <a:spcPct val="107000"/>
                        </a:lnSpc>
                        <a:spcAft>
                          <a:spcPts val="0"/>
                        </a:spcAft>
                      </a:pPr>
                      <a:r>
                        <a:rPr lang="fa-IR" sz="1800" b="1">
                          <a:solidFill>
                            <a:srgbClr val="000000"/>
                          </a:solidFill>
                          <a:effectLst/>
                          <a:latin typeface="Calibri" panose="020F0502020204030204" pitchFamily="34" charset="0"/>
                          <a:ea typeface="Calibri" panose="020F0502020204030204" pitchFamily="34" charset="0"/>
                          <a:cs typeface="B Titr" panose="00000700000000000000" pitchFamily="2" charset="-78"/>
                        </a:rPr>
                        <a:t>بستری موجود در بخش ویژه (شامل بیماران انتوبه نیز می گردد)</a:t>
                      </a:r>
                      <a:endParaRPr lang="en-US" sz="1800">
                        <a:solidFill>
                          <a:srgbClr val="7B7B7B"/>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rtl="1">
                        <a:lnSpc>
                          <a:spcPct val="107000"/>
                        </a:lnSpc>
                        <a:spcAft>
                          <a:spcPts val="0"/>
                        </a:spcAft>
                      </a:pPr>
                      <a:r>
                        <a:rPr lang="fa-IR" sz="1600" b="1" kern="1200" dirty="0">
                          <a:solidFill>
                            <a:srgbClr val="000000"/>
                          </a:solidFill>
                          <a:effectLst/>
                          <a:latin typeface="Calibri" panose="020F0502020204030204" pitchFamily="34" charset="0"/>
                          <a:ea typeface="Calibri" panose="020F0502020204030204" pitchFamily="34" charset="0"/>
                          <a:cs typeface="B Titr" panose="00000700000000000000" pitchFamily="2" charset="-78"/>
                        </a:rPr>
                        <a:t>7281</a:t>
                      </a:r>
                      <a:endParaRPr lang="en-US" sz="1600" b="1" kern="1200" dirty="0">
                        <a:solidFill>
                          <a:srgbClr val="000000"/>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rtl="1">
                        <a:lnSpc>
                          <a:spcPct val="107000"/>
                        </a:lnSpc>
                        <a:spcAft>
                          <a:spcPts val="0"/>
                        </a:spcAft>
                      </a:pPr>
                      <a:r>
                        <a:rPr lang="fa-IR" sz="1600" b="1" kern="1200" dirty="0">
                          <a:solidFill>
                            <a:srgbClr val="000000"/>
                          </a:solidFill>
                          <a:effectLst/>
                          <a:latin typeface="Calibri" panose="020F0502020204030204" pitchFamily="34" charset="0"/>
                          <a:ea typeface="Calibri" panose="020F0502020204030204" pitchFamily="34" charset="0"/>
                          <a:cs typeface="B Titr" panose="00000700000000000000" pitchFamily="2" charset="-78"/>
                        </a:rPr>
                        <a:t>7337</a:t>
                      </a:r>
                      <a:endParaRPr lang="en-US" sz="1600" b="1" kern="1200" dirty="0">
                        <a:solidFill>
                          <a:srgbClr val="000000"/>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rtl="1">
                        <a:lnSpc>
                          <a:spcPct val="107000"/>
                        </a:lnSpc>
                        <a:spcAft>
                          <a:spcPts val="0"/>
                        </a:spcAft>
                      </a:pPr>
                      <a:r>
                        <a:rPr lang="fa-IR" sz="1600" b="1" kern="1200" dirty="0">
                          <a:solidFill>
                            <a:schemeClr val="tx1"/>
                          </a:solidFill>
                          <a:effectLst/>
                          <a:latin typeface="Calibri" panose="020F0502020204030204" pitchFamily="34" charset="0"/>
                          <a:ea typeface="Calibri" panose="020F0502020204030204" pitchFamily="34" charset="0"/>
                          <a:cs typeface="B Titr" panose="00000700000000000000" pitchFamily="2" charset="-78"/>
                        </a:rPr>
                        <a:t>7509</a:t>
                      </a:r>
                      <a:endParaRPr lang="en-US" sz="1600" b="1" kern="1200" dirty="0">
                        <a:solidFill>
                          <a:schemeClr val="tx1"/>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3723171612"/>
                  </a:ext>
                </a:extLst>
              </a:tr>
              <a:tr h="457317">
                <a:tc>
                  <a:txBody>
                    <a:bodyPr/>
                    <a:lstStyle/>
                    <a:p>
                      <a:pPr algn="r" rtl="1">
                        <a:lnSpc>
                          <a:spcPct val="107000"/>
                        </a:lnSpc>
                        <a:spcAft>
                          <a:spcPts val="0"/>
                        </a:spcAft>
                      </a:pPr>
                      <a:r>
                        <a:rPr lang="fa-IR" sz="1800" b="1">
                          <a:solidFill>
                            <a:srgbClr val="000000"/>
                          </a:solidFill>
                          <a:effectLst/>
                          <a:latin typeface="Calibri" panose="020F0502020204030204" pitchFamily="34" charset="0"/>
                          <a:ea typeface="Calibri" panose="020F0502020204030204" pitchFamily="34" charset="0"/>
                          <a:cs typeface="B Titr" panose="00000700000000000000" pitchFamily="2" charset="-78"/>
                        </a:rPr>
                        <a:t>بیماران اینتوبه موجود</a:t>
                      </a:r>
                      <a:endParaRPr lang="en-US" sz="1800">
                        <a:solidFill>
                          <a:srgbClr val="7B7B7B"/>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rtl="1">
                        <a:lnSpc>
                          <a:spcPct val="107000"/>
                        </a:lnSpc>
                        <a:spcAft>
                          <a:spcPts val="0"/>
                        </a:spcAft>
                      </a:pPr>
                      <a:r>
                        <a:rPr lang="fa-IR" sz="1600" b="1" kern="1200" dirty="0">
                          <a:solidFill>
                            <a:srgbClr val="000000"/>
                          </a:solidFill>
                          <a:effectLst/>
                          <a:latin typeface="Calibri" panose="020F0502020204030204" pitchFamily="34" charset="0"/>
                          <a:ea typeface="Calibri" panose="020F0502020204030204" pitchFamily="34" charset="0"/>
                          <a:cs typeface="B Titr" panose="00000700000000000000" pitchFamily="2" charset="-78"/>
                        </a:rPr>
                        <a:t>2027</a:t>
                      </a:r>
                      <a:endParaRPr lang="en-US" sz="1600" b="1" kern="1200" dirty="0">
                        <a:solidFill>
                          <a:srgbClr val="000000"/>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rtl="1">
                        <a:lnSpc>
                          <a:spcPct val="107000"/>
                        </a:lnSpc>
                        <a:spcAft>
                          <a:spcPts val="0"/>
                        </a:spcAft>
                      </a:pPr>
                      <a:r>
                        <a:rPr lang="fa-IR" sz="1600" b="1" kern="1200" dirty="0">
                          <a:solidFill>
                            <a:srgbClr val="000000"/>
                          </a:solidFill>
                          <a:effectLst/>
                          <a:latin typeface="Calibri" panose="020F0502020204030204" pitchFamily="34" charset="0"/>
                          <a:ea typeface="Calibri" panose="020F0502020204030204" pitchFamily="34" charset="0"/>
                          <a:cs typeface="B Titr" panose="00000700000000000000" pitchFamily="2" charset="-78"/>
                        </a:rPr>
                        <a:t>2075</a:t>
                      </a:r>
                      <a:endParaRPr lang="en-US" sz="1600" b="1" kern="1200" dirty="0">
                        <a:solidFill>
                          <a:srgbClr val="000000"/>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rtl="1">
                        <a:lnSpc>
                          <a:spcPct val="107000"/>
                        </a:lnSpc>
                        <a:spcAft>
                          <a:spcPts val="0"/>
                        </a:spcAft>
                      </a:pPr>
                      <a:r>
                        <a:rPr lang="fa-IR" sz="1600" b="1" kern="1200" dirty="0">
                          <a:solidFill>
                            <a:schemeClr val="tx1"/>
                          </a:solidFill>
                          <a:effectLst/>
                          <a:latin typeface="Calibri" panose="020F0502020204030204" pitchFamily="34" charset="0"/>
                          <a:ea typeface="Calibri" panose="020F0502020204030204" pitchFamily="34" charset="0"/>
                          <a:cs typeface="B Titr" panose="00000700000000000000" pitchFamily="2" charset="-78"/>
                        </a:rPr>
                        <a:t>2161</a:t>
                      </a:r>
                      <a:endParaRPr lang="en-US" sz="1600" b="1" kern="1200" dirty="0">
                        <a:solidFill>
                          <a:schemeClr val="tx1"/>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3775670118"/>
                  </a:ext>
                </a:extLst>
              </a:tr>
              <a:tr h="556815">
                <a:tc>
                  <a:txBody>
                    <a:bodyPr/>
                    <a:lstStyle/>
                    <a:p>
                      <a:pPr algn="r" rtl="1">
                        <a:lnSpc>
                          <a:spcPct val="107000"/>
                        </a:lnSpc>
                        <a:spcAft>
                          <a:spcPts val="0"/>
                        </a:spcAft>
                      </a:pPr>
                      <a:r>
                        <a:rPr lang="fa-IR" sz="1800" b="1">
                          <a:solidFill>
                            <a:srgbClr val="000000"/>
                          </a:solidFill>
                          <a:effectLst/>
                          <a:latin typeface="Calibri" panose="020F0502020204030204" pitchFamily="34" charset="0"/>
                          <a:ea typeface="Calibri" panose="020F0502020204030204" pitchFamily="34" charset="0"/>
                          <a:cs typeface="B Titr" panose="00000700000000000000" pitchFamily="2" charset="-78"/>
                        </a:rPr>
                        <a:t>تعداد بیماران سرپایی با علایم حاد تنفسی مراجعه کننده به بیمارستان</a:t>
                      </a:r>
                      <a:endParaRPr lang="en-US" sz="1800">
                        <a:solidFill>
                          <a:srgbClr val="7B7B7B"/>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rtl="1">
                        <a:lnSpc>
                          <a:spcPct val="107000"/>
                        </a:lnSpc>
                        <a:spcAft>
                          <a:spcPts val="0"/>
                        </a:spcAft>
                      </a:pPr>
                      <a:r>
                        <a:rPr lang="fa-IR" sz="1600" b="1" kern="1200" dirty="0">
                          <a:solidFill>
                            <a:srgbClr val="000000"/>
                          </a:solidFill>
                          <a:effectLst/>
                          <a:latin typeface="Calibri" panose="020F0502020204030204" pitchFamily="34" charset="0"/>
                          <a:ea typeface="Calibri" panose="020F0502020204030204" pitchFamily="34" charset="0"/>
                          <a:cs typeface="B Titr" panose="00000700000000000000" pitchFamily="2" charset="-78"/>
                        </a:rPr>
                        <a:t>59002</a:t>
                      </a:r>
                      <a:endParaRPr lang="en-US" sz="1600" b="1" kern="1200" dirty="0">
                        <a:solidFill>
                          <a:srgbClr val="000000"/>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rtl="1">
                        <a:lnSpc>
                          <a:spcPct val="107000"/>
                        </a:lnSpc>
                        <a:spcAft>
                          <a:spcPts val="0"/>
                        </a:spcAft>
                      </a:pPr>
                      <a:r>
                        <a:rPr lang="fa-IR" sz="1600" b="1" kern="1200" dirty="0">
                          <a:solidFill>
                            <a:srgbClr val="000000"/>
                          </a:solidFill>
                          <a:effectLst/>
                          <a:latin typeface="Calibri" panose="020F0502020204030204" pitchFamily="34" charset="0"/>
                          <a:ea typeface="Calibri" panose="020F0502020204030204" pitchFamily="34" charset="0"/>
                          <a:cs typeface="B Titr" panose="00000700000000000000" pitchFamily="2" charset="-78"/>
                        </a:rPr>
                        <a:t>60464</a:t>
                      </a:r>
                      <a:endParaRPr lang="en-US" sz="1600" b="1" kern="1200" dirty="0">
                        <a:solidFill>
                          <a:srgbClr val="000000"/>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marL="0" marR="0" lvl="0" indent="0" algn="ctr" defTabSz="914400" rtl="1" eaLnBrk="1" fontAlgn="auto" latinLnBrk="0" hangingPunct="1">
                        <a:lnSpc>
                          <a:spcPct val="107000"/>
                        </a:lnSpc>
                        <a:spcBef>
                          <a:spcPts val="0"/>
                        </a:spcBef>
                        <a:spcAft>
                          <a:spcPts val="0"/>
                        </a:spcAft>
                        <a:buClrTx/>
                        <a:buSzTx/>
                        <a:buFontTx/>
                        <a:buNone/>
                        <a:tabLst/>
                        <a:defRPr/>
                      </a:pPr>
                      <a:r>
                        <a:rPr lang="fa-IR" sz="1600" b="1" kern="1200" dirty="0">
                          <a:solidFill>
                            <a:schemeClr val="tx1"/>
                          </a:solidFill>
                          <a:effectLst/>
                          <a:latin typeface="Calibri" panose="020F0502020204030204" pitchFamily="34" charset="0"/>
                          <a:ea typeface="Calibri" panose="020F0502020204030204" pitchFamily="34" charset="0"/>
                          <a:cs typeface="B Titr" panose="00000700000000000000" pitchFamily="2" charset="-78"/>
                        </a:rPr>
                        <a:t>54590</a:t>
                      </a:r>
                      <a:endParaRPr lang="en-US" sz="1600" b="1" kern="1200" dirty="0">
                        <a:solidFill>
                          <a:schemeClr val="tx1"/>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3174078941"/>
                  </a:ext>
                </a:extLst>
              </a:tr>
            </a:tbl>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21EEB8-A6AB-443C-91AE-72849564C69E}"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6" name="Picture 5"/>
          <p:cNvPicPr>
            <a:picLocks noChangeAspect="1"/>
          </p:cNvPicPr>
          <p:nvPr/>
        </p:nvPicPr>
        <p:blipFill>
          <a:blip r:embed="rId2"/>
          <a:stretch>
            <a:fillRect/>
          </a:stretch>
        </p:blipFill>
        <p:spPr>
          <a:xfrm>
            <a:off x="98425" y="110913"/>
            <a:ext cx="1477040" cy="797560"/>
          </a:xfrm>
          <a:prstGeom prst="rect">
            <a:avLst/>
          </a:prstGeom>
        </p:spPr>
      </p:pic>
      <p:pic>
        <p:nvPicPr>
          <p:cNvPr id="7" name="Picture 6" descr="Image result for â«Ø¢Ø±Ù ÙØ¹Ø§ÙÙØª Ø¯Ø±ÙØ§Ù ÙØ²Ø§Ø±Øª Ø¨ÙØ¯Ø§Ø´Øªâ¬â">
            <a:extLst>
              <a:ext uri="{FF2B5EF4-FFF2-40B4-BE49-F238E27FC236}">
                <a16:creationId xmlns:a16="http://schemas.microsoft.com/office/drawing/2014/main" id="{AA5ECD37-6852-4B17-AFA9-0160B37BE58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7678" y="144692"/>
            <a:ext cx="998855" cy="797560"/>
          </a:xfrm>
          <a:prstGeom prst="rect">
            <a:avLst/>
          </a:prstGeom>
          <a:noFill/>
          <a:ln>
            <a:noFill/>
          </a:ln>
        </p:spPr>
      </p:pic>
    </p:spTree>
    <p:extLst>
      <p:ext uri="{BB962C8B-B14F-4D97-AF65-F5344CB8AC3E}">
        <p14:creationId xmlns:p14="http://schemas.microsoft.com/office/powerpoint/2010/main" val="986995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21EEB8-A6AB-443C-91AE-72849564C69E}"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idx="4294967295"/>
          </p:nvPr>
        </p:nvSpPr>
        <p:spPr>
          <a:xfrm>
            <a:off x="1670791" y="144692"/>
            <a:ext cx="9386887" cy="876300"/>
          </a:xfrm>
          <a:solidFill>
            <a:schemeClr val="accent5">
              <a:lumMod val="20000"/>
              <a:lumOff val="80000"/>
            </a:schemeClr>
          </a:solidFill>
        </p:spPr>
        <p:txBody>
          <a:bodyPr anchor="ctr">
            <a:normAutofit/>
          </a:bodyPr>
          <a:lstStyle/>
          <a:p>
            <a:pPr marL="0" marR="0" algn="ctr" rtl="1">
              <a:lnSpc>
                <a:spcPct val="107000"/>
              </a:lnSpc>
              <a:spcBef>
                <a:spcPts val="0"/>
              </a:spcBef>
              <a:spcAft>
                <a:spcPts val="800"/>
              </a:spcAft>
            </a:pPr>
            <a:r>
              <a:rPr lang="fa-IR" sz="2000" dirty="0">
                <a:latin typeface="Calibri" panose="020F0502020204030204" pitchFamily="34" charset="0"/>
                <a:ea typeface="Calibri" panose="020F0502020204030204" pitchFamily="34" charset="0"/>
                <a:cs typeface="B Titr" panose="00000700000000000000" pitchFamily="2" charset="-78"/>
              </a:rPr>
              <a:t>بررسی هفتگی روند کشوری</a:t>
            </a:r>
            <a:r>
              <a:rPr lang="fa-IR" sz="2000" dirty="0">
                <a:solidFill>
                  <a:srgbClr val="FF0000"/>
                </a:solidFill>
                <a:latin typeface="Calibri" panose="020F0502020204030204" pitchFamily="34" charset="0"/>
                <a:ea typeface="Calibri" panose="020F0502020204030204" pitchFamily="34" charset="0"/>
                <a:cs typeface="B Titr" panose="00000700000000000000" pitchFamily="2" charset="-78"/>
              </a:rPr>
              <a:t> </a:t>
            </a:r>
            <a:r>
              <a:rPr lang="fa-IR" sz="2000" dirty="0">
                <a:latin typeface="Calibri" panose="020F0502020204030204" pitchFamily="34" charset="0"/>
                <a:ea typeface="Calibri" panose="020F0502020204030204" pitchFamily="34" charset="0"/>
                <a:cs typeface="B Titr" panose="00000700000000000000" pitchFamily="2" charset="-78"/>
              </a:rPr>
              <a:t>بستری مشکوک/محتمل/قطعی کووید-19 (از ابتدای سال 1400 لغایت 15 مرداد)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8" name="Content Placeholder 7"/>
          <p:cNvGraphicFramePr>
            <a:graphicFrameLocks noGrp="1"/>
          </p:cNvGraphicFramePr>
          <p:nvPr>
            <p:ph idx="4294967295"/>
            <p:extLst>
              <p:ext uri="{D42A27DB-BD31-4B8C-83A1-F6EECF244321}">
                <p14:modId xmlns:p14="http://schemas.microsoft.com/office/powerpoint/2010/main" val="2621297791"/>
              </p:ext>
            </p:extLst>
          </p:nvPr>
        </p:nvGraphicFramePr>
        <p:xfrm>
          <a:off x="2120053" y="1188365"/>
          <a:ext cx="8488362" cy="440055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p:cNvPicPr>
            <a:picLocks noChangeAspect="1"/>
          </p:cNvPicPr>
          <p:nvPr/>
        </p:nvPicPr>
        <p:blipFill>
          <a:blip r:embed="rId3"/>
          <a:stretch>
            <a:fillRect/>
          </a:stretch>
        </p:blipFill>
        <p:spPr>
          <a:xfrm>
            <a:off x="98425" y="110913"/>
            <a:ext cx="1477040" cy="797560"/>
          </a:xfrm>
          <a:prstGeom prst="rect">
            <a:avLst/>
          </a:prstGeom>
        </p:spPr>
      </p:pic>
      <p:pic>
        <p:nvPicPr>
          <p:cNvPr id="7" name="Picture 6" descr="Image result for â«Ø¢Ø±Ù ÙØ¹Ø§ÙÙØª Ø¯Ø±ÙØ§Ù ÙØ²Ø§Ø±Øª Ø¨ÙØ¯Ø§Ø´Øªâ¬â">
            <a:extLst>
              <a:ext uri="{FF2B5EF4-FFF2-40B4-BE49-F238E27FC236}">
                <a16:creationId xmlns:a16="http://schemas.microsoft.com/office/drawing/2014/main" id="{AA5ECD37-6852-4B17-AFA9-0160B37BE58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57678" y="144692"/>
            <a:ext cx="998855" cy="797560"/>
          </a:xfrm>
          <a:prstGeom prst="rect">
            <a:avLst/>
          </a:prstGeom>
          <a:noFill/>
          <a:ln>
            <a:noFill/>
          </a:ln>
        </p:spPr>
      </p:pic>
      <p:sp>
        <p:nvSpPr>
          <p:cNvPr id="9" name="Rectangle 8"/>
          <p:cNvSpPr/>
          <p:nvPr/>
        </p:nvSpPr>
        <p:spPr>
          <a:xfrm>
            <a:off x="1292772" y="5639380"/>
            <a:ext cx="10264333" cy="707886"/>
          </a:xfrm>
          <a:prstGeom prst="rect">
            <a:avLst/>
          </a:prstGeom>
          <a:solidFill>
            <a:schemeClr val="accent5">
              <a:lumMod val="20000"/>
              <a:lumOff val="80000"/>
            </a:schemeClr>
          </a:solidFill>
        </p:spPr>
        <p:txBody>
          <a:bodyPr wrap="square">
            <a:spAutoFit/>
          </a:bodyPr>
          <a:lstStyle/>
          <a:p>
            <a:pPr algn="just" rtl="1">
              <a:lnSpc>
                <a:spcPct val="200000"/>
              </a:lnSpc>
            </a:pPr>
            <a:r>
              <a:rPr lang="fa-IR" sz="2000" b="1" dirty="0">
                <a:solidFill>
                  <a:srgbClr val="FF0000"/>
                </a:solidFill>
                <a:latin typeface="Calibri" panose="020F0502020204030204" pitchFamily="34" charset="0"/>
                <a:ea typeface="Calibri" panose="020F0502020204030204" pitchFamily="34" charset="0"/>
                <a:cs typeface="B Nazanin" panose="00000400000000000000" pitchFamily="2" charset="-78"/>
              </a:rPr>
              <a:t>از هفته 14 ام روند بستری افزایشی شده است. میزان بستری از قله پیک چهارم (هفته 5 ام) هم بیشتر شده است.</a:t>
            </a:r>
            <a:endParaRPr lang="en-US" sz="2000" dirty="0"/>
          </a:p>
        </p:txBody>
      </p:sp>
    </p:spTree>
    <p:extLst>
      <p:ext uri="{BB962C8B-B14F-4D97-AF65-F5344CB8AC3E}">
        <p14:creationId xmlns:p14="http://schemas.microsoft.com/office/powerpoint/2010/main" val="2194435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21EEB8-A6AB-443C-91AE-72849564C69E}"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idx="4294967295"/>
          </p:nvPr>
        </p:nvSpPr>
        <p:spPr>
          <a:xfrm>
            <a:off x="1681655" y="144692"/>
            <a:ext cx="8943130" cy="876300"/>
          </a:xfrm>
          <a:solidFill>
            <a:schemeClr val="accent5">
              <a:lumMod val="20000"/>
              <a:lumOff val="80000"/>
            </a:schemeClr>
          </a:solidFill>
        </p:spPr>
        <p:txBody>
          <a:bodyPr anchor="ctr">
            <a:normAutofit/>
          </a:bodyPr>
          <a:lstStyle/>
          <a:p>
            <a:pPr marL="0" marR="0" algn="r" rtl="1">
              <a:lnSpc>
                <a:spcPct val="107000"/>
              </a:lnSpc>
              <a:spcBef>
                <a:spcPts val="0"/>
              </a:spcBef>
              <a:spcAft>
                <a:spcPts val="800"/>
              </a:spcAft>
            </a:pPr>
            <a:r>
              <a:rPr lang="fa-IR" sz="2000" dirty="0">
                <a:latin typeface="Calibri" panose="020F0502020204030204" pitchFamily="34" charset="0"/>
                <a:ea typeface="Calibri" panose="020F0502020204030204" pitchFamily="34" charset="0"/>
                <a:cs typeface="B Titr" panose="00000700000000000000" pitchFamily="2" charset="-78"/>
              </a:rPr>
              <a:t>بررسی روند</a:t>
            </a:r>
            <a:r>
              <a:rPr lang="fa-IR" sz="2000" dirty="0">
                <a:solidFill>
                  <a:prstClr val="black">
                    <a:lumMod val="75000"/>
                    <a:lumOff val="25000"/>
                  </a:prstClr>
                </a:solidFill>
                <a:latin typeface="Calibri" panose="020F0502020204030204" pitchFamily="34" charset="0"/>
                <a:ea typeface="Calibri" panose="020F0502020204030204" pitchFamily="34" charset="0"/>
                <a:cs typeface="B Titr" panose="00000700000000000000" pitchFamily="2" charset="-78"/>
              </a:rPr>
              <a:t> </a:t>
            </a:r>
            <a:r>
              <a:rPr lang="fa-IR" sz="2000" dirty="0">
                <a:solidFill>
                  <a:srgbClr val="FF0000"/>
                </a:solidFill>
                <a:latin typeface="Calibri" panose="020F0502020204030204" pitchFamily="34" charset="0"/>
                <a:ea typeface="Calibri" panose="020F0502020204030204" pitchFamily="34" charset="0"/>
                <a:cs typeface="B Titr" panose="00000700000000000000" pitchFamily="2" charset="-78"/>
              </a:rPr>
              <a:t>هفتگی</a:t>
            </a:r>
            <a:r>
              <a:rPr lang="fa-IR" sz="2000" dirty="0">
                <a:solidFill>
                  <a:prstClr val="black">
                    <a:lumMod val="75000"/>
                    <a:lumOff val="25000"/>
                  </a:prstClr>
                </a:solidFill>
                <a:latin typeface="Calibri" panose="020F0502020204030204" pitchFamily="34" charset="0"/>
                <a:ea typeface="Calibri" panose="020F0502020204030204" pitchFamily="34" charset="0"/>
                <a:cs typeface="B Titr" panose="00000700000000000000" pitchFamily="2" charset="-78"/>
              </a:rPr>
              <a:t> </a:t>
            </a:r>
            <a:r>
              <a:rPr lang="fa-IR" sz="2000" dirty="0">
                <a:latin typeface="Calibri" panose="020F0502020204030204" pitchFamily="34" charset="0"/>
                <a:ea typeface="Calibri" panose="020F0502020204030204" pitchFamily="34" charset="0"/>
                <a:cs typeface="B Titr" panose="00000700000000000000" pitchFamily="2" charset="-78"/>
              </a:rPr>
              <a:t>کشوری فوتی مشکوک/محتمل/قطعی کووید-19 (از ابتدای سال 1400 تاکنون)</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98425" y="110913"/>
            <a:ext cx="1477040" cy="797560"/>
          </a:xfrm>
          <a:prstGeom prst="rect">
            <a:avLst/>
          </a:prstGeom>
        </p:spPr>
      </p:pic>
      <p:pic>
        <p:nvPicPr>
          <p:cNvPr id="7" name="Picture 6" descr="Image result for â«Ø¢Ø±Ù ÙØ¹Ø§ÙÙØª Ø¯Ø±ÙØ§Ù ÙØ²Ø§Ø±Øª Ø¨ÙØ¯Ø§Ø´Øªâ¬â">
            <a:extLst>
              <a:ext uri="{FF2B5EF4-FFF2-40B4-BE49-F238E27FC236}">
                <a16:creationId xmlns:a16="http://schemas.microsoft.com/office/drawing/2014/main" id="{AA5ECD37-6852-4B17-AFA9-0160B37BE58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7678" y="144692"/>
            <a:ext cx="998855" cy="797560"/>
          </a:xfrm>
          <a:prstGeom prst="rect">
            <a:avLst/>
          </a:prstGeom>
          <a:noFill/>
          <a:ln>
            <a:noFill/>
          </a:ln>
        </p:spPr>
      </p:pic>
      <p:sp>
        <p:nvSpPr>
          <p:cNvPr id="9" name="Rectangle 8"/>
          <p:cNvSpPr/>
          <p:nvPr/>
        </p:nvSpPr>
        <p:spPr>
          <a:xfrm>
            <a:off x="1553271" y="5607982"/>
            <a:ext cx="9250190" cy="707886"/>
          </a:xfrm>
          <a:prstGeom prst="rect">
            <a:avLst/>
          </a:prstGeom>
          <a:solidFill>
            <a:schemeClr val="accent1">
              <a:lumMod val="20000"/>
              <a:lumOff val="80000"/>
            </a:schemeClr>
          </a:solidFill>
        </p:spPr>
        <p:txBody>
          <a:bodyPr wrap="square">
            <a:spAutoFit/>
          </a:bodyPr>
          <a:lstStyle/>
          <a:p>
            <a:pPr lvl="0" algn="just" rtl="1">
              <a:lnSpc>
                <a:spcPct val="200000"/>
              </a:lnSpc>
            </a:pPr>
            <a:r>
              <a:rPr lang="fa-IR" sz="2000" b="1" dirty="0">
                <a:latin typeface="Calibri" panose="020F0502020204030204" pitchFamily="34" charset="0"/>
                <a:ea typeface="Calibri" panose="020F0502020204030204" pitchFamily="34" charset="0"/>
                <a:cs typeface="B Nazanin" panose="00000400000000000000" pitchFamily="2" charset="-78"/>
              </a:rPr>
              <a:t> از هفته 15 ام روند موارد فوتی افزایشی شده است و در 6 هفته اخیر روند فوت در حال افزایش است.</a:t>
            </a:r>
            <a:endParaRPr kumimoji="0" lang="en-US" sz="2000" b="1" i="0" u="none" strike="noStrike" kern="1200" cap="none" spc="0" normalizeH="0" baseline="0" noProof="0" dirty="0">
              <a:ln>
                <a:noFill/>
              </a:ln>
              <a:solidFill>
                <a:prstClr val="black"/>
              </a:solidFill>
              <a:effectLst/>
              <a:uLnTx/>
              <a:uFillTx/>
              <a:latin typeface="Calibri" panose="020F0502020204030204"/>
            </a:endParaRPr>
          </a:p>
        </p:txBody>
      </p:sp>
      <p:graphicFrame>
        <p:nvGraphicFramePr>
          <p:cNvPr id="10" name="Chart 9"/>
          <p:cNvGraphicFramePr/>
          <p:nvPr>
            <p:extLst>
              <p:ext uri="{D42A27DB-BD31-4B8C-83A1-F6EECF244321}">
                <p14:modId xmlns:p14="http://schemas.microsoft.com/office/powerpoint/2010/main" val="3968409146"/>
              </p:ext>
            </p:extLst>
          </p:nvPr>
        </p:nvGraphicFramePr>
        <p:xfrm>
          <a:off x="1575466" y="1206777"/>
          <a:ext cx="8861550" cy="440120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18750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21EEB8-A6AB-443C-91AE-72849564C69E}"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itle 1"/>
          <p:cNvSpPr>
            <a:spLocks noGrp="1"/>
          </p:cNvSpPr>
          <p:nvPr>
            <p:ph type="title" idx="4294967295"/>
          </p:nvPr>
        </p:nvSpPr>
        <p:spPr>
          <a:xfrm>
            <a:off x="1051035" y="201529"/>
            <a:ext cx="10058400" cy="578069"/>
          </a:xfrm>
          <a:solidFill>
            <a:schemeClr val="bg1"/>
          </a:solidFill>
        </p:spPr>
        <p:txBody>
          <a:bodyPr>
            <a:normAutofit/>
          </a:bodyPr>
          <a:lstStyle/>
          <a:p>
            <a:pPr algn="ctr" rtl="1">
              <a:lnSpc>
                <a:spcPct val="107000"/>
              </a:lnSpc>
              <a:spcAft>
                <a:spcPts val="800"/>
              </a:spcAft>
            </a:pPr>
            <a:r>
              <a:rPr lang="fa-IR" sz="2400" dirty="0">
                <a:latin typeface="Calibri" panose="020F0502020204030204" pitchFamily="34" charset="0"/>
                <a:ea typeface="Calibri" panose="020F0502020204030204" pitchFamily="34" charset="0"/>
                <a:cs typeface="B Titr" panose="00000700000000000000" pitchFamily="2" charset="-78"/>
              </a:rPr>
              <a:t>نمودارهای کشوری شاخصهای کووید-19 در 10 روز اخیر</a:t>
            </a:r>
            <a:endParaRPr lang="en-US" sz="2400" dirty="0">
              <a:latin typeface="Calibri" panose="020F0502020204030204" pitchFamily="34" charset="0"/>
              <a:ea typeface="Calibri" panose="020F0502020204030204" pitchFamily="34" charset="0"/>
              <a:cs typeface="B Titr" panose="00000700000000000000" pitchFamily="2" charset="-78"/>
            </a:endParaRPr>
          </a:p>
        </p:txBody>
      </p:sp>
      <p:graphicFrame>
        <p:nvGraphicFramePr>
          <p:cNvPr id="7" name="Chart 6"/>
          <p:cNvGraphicFramePr/>
          <p:nvPr>
            <p:extLst>
              <p:ext uri="{D42A27DB-BD31-4B8C-83A1-F6EECF244321}">
                <p14:modId xmlns:p14="http://schemas.microsoft.com/office/powerpoint/2010/main" val="1351446866"/>
              </p:ext>
            </p:extLst>
          </p:nvPr>
        </p:nvGraphicFramePr>
        <p:xfrm>
          <a:off x="441705" y="999089"/>
          <a:ext cx="3578577" cy="25196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extLst>
              <p:ext uri="{D42A27DB-BD31-4B8C-83A1-F6EECF244321}">
                <p14:modId xmlns:p14="http://schemas.microsoft.com/office/powerpoint/2010/main" val="2216818291"/>
              </p:ext>
            </p:extLst>
          </p:nvPr>
        </p:nvGraphicFramePr>
        <p:xfrm>
          <a:off x="4176888" y="999090"/>
          <a:ext cx="3553394" cy="24987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3429482543"/>
              </p:ext>
            </p:extLst>
          </p:nvPr>
        </p:nvGraphicFramePr>
        <p:xfrm>
          <a:off x="7886888" y="1032868"/>
          <a:ext cx="3670217" cy="24203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p:nvPr>
            <p:extLst>
              <p:ext uri="{D42A27DB-BD31-4B8C-83A1-F6EECF244321}">
                <p14:modId xmlns:p14="http://schemas.microsoft.com/office/powerpoint/2010/main" val="1823369238"/>
              </p:ext>
            </p:extLst>
          </p:nvPr>
        </p:nvGraphicFramePr>
        <p:xfrm>
          <a:off x="441704" y="3647661"/>
          <a:ext cx="3578578" cy="26176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p:nvPr>
            <p:extLst>
              <p:ext uri="{D42A27DB-BD31-4B8C-83A1-F6EECF244321}">
                <p14:modId xmlns:p14="http://schemas.microsoft.com/office/powerpoint/2010/main" val="1715528340"/>
              </p:ext>
            </p:extLst>
          </p:nvPr>
        </p:nvGraphicFramePr>
        <p:xfrm>
          <a:off x="4119803" y="3647661"/>
          <a:ext cx="3553394" cy="261767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hart 11"/>
          <p:cNvGraphicFramePr/>
          <p:nvPr>
            <p:extLst>
              <p:ext uri="{D42A27DB-BD31-4B8C-83A1-F6EECF244321}">
                <p14:modId xmlns:p14="http://schemas.microsoft.com/office/powerpoint/2010/main" val="1770607880"/>
              </p:ext>
            </p:extLst>
          </p:nvPr>
        </p:nvGraphicFramePr>
        <p:xfrm>
          <a:off x="7840454" y="3647660"/>
          <a:ext cx="3716651" cy="2617671"/>
        </p:xfrm>
        <a:graphic>
          <a:graphicData uri="http://schemas.openxmlformats.org/drawingml/2006/chart">
            <c:chart xmlns:c="http://schemas.openxmlformats.org/drawingml/2006/chart" xmlns:r="http://schemas.openxmlformats.org/officeDocument/2006/relationships" r:id="rId7"/>
          </a:graphicData>
        </a:graphic>
      </p:graphicFrame>
      <p:pic>
        <p:nvPicPr>
          <p:cNvPr id="13" name="Picture 12"/>
          <p:cNvPicPr>
            <a:picLocks noChangeAspect="1"/>
          </p:cNvPicPr>
          <p:nvPr/>
        </p:nvPicPr>
        <p:blipFill>
          <a:blip r:embed="rId8"/>
          <a:stretch>
            <a:fillRect/>
          </a:stretch>
        </p:blipFill>
        <p:spPr>
          <a:xfrm>
            <a:off x="98425" y="110913"/>
            <a:ext cx="1477040" cy="797560"/>
          </a:xfrm>
          <a:prstGeom prst="rect">
            <a:avLst/>
          </a:prstGeom>
        </p:spPr>
      </p:pic>
      <p:pic>
        <p:nvPicPr>
          <p:cNvPr id="14" name="Picture 13" descr="Image result for â«Ø¢Ø±Ù ÙØ¹Ø§ÙÙØª Ø¯Ø±ÙØ§Ù ÙØ²Ø§Ø±Øª Ø¨ÙØ¯Ø§Ø´Øªâ¬â">
            <a:extLst>
              <a:ext uri="{FF2B5EF4-FFF2-40B4-BE49-F238E27FC236}">
                <a16:creationId xmlns:a16="http://schemas.microsoft.com/office/drawing/2014/main" id="{AA5ECD37-6852-4B17-AFA9-0160B37BE58C}"/>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057678" y="144692"/>
            <a:ext cx="998855" cy="797560"/>
          </a:xfrm>
          <a:prstGeom prst="rect">
            <a:avLst/>
          </a:prstGeom>
          <a:noFill/>
          <a:ln>
            <a:noFill/>
          </a:ln>
        </p:spPr>
      </p:pic>
    </p:spTree>
    <p:extLst>
      <p:ext uri="{BB962C8B-B14F-4D97-AF65-F5344CB8AC3E}">
        <p14:creationId xmlns:p14="http://schemas.microsoft.com/office/powerpoint/2010/main" val="3078172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53AE47-6111-4BD8-A8AB-920E3F89B17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21EEB8-A6AB-443C-91AE-72849564C69E}"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6" name="Picture 5" descr="شگفتی‌های اعجازی &quot;بسم الله الرحمن الرحیم&quot; - مشرق نیوز">
            <a:extLst>
              <a:ext uri="{FF2B5EF4-FFF2-40B4-BE49-F238E27FC236}">
                <a16:creationId xmlns:a16="http://schemas.microsoft.com/office/drawing/2014/main" id="{F78E05AB-C1B8-457A-B7D3-240B20A186D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830882" y="710851"/>
            <a:ext cx="5974915" cy="5436297"/>
          </a:xfrm>
          <a:prstGeom prst="rect">
            <a:avLst/>
          </a:prstGeom>
          <a:noFill/>
          <a:ln>
            <a:noFill/>
          </a:ln>
        </p:spPr>
      </p:pic>
      <p:pic>
        <p:nvPicPr>
          <p:cNvPr id="5" name="Picture 4"/>
          <p:cNvPicPr>
            <a:picLocks noChangeAspect="1"/>
          </p:cNvPicPr>
          <p:nvPr/>
        </p:nvPicPr>
        <p:blipFill>
          <a:blip r:embed="rId3"/>
          <a:stretch>
            <a:fillRect/>
          </a:stretch>
        </p:blipFill>
        <p:spPr>
          <a:xfrm>
            <a:off x="98425" y="110913"/>
            <a:ext cx="1477040" cy="797560"/>
          </a:xfrm>
          <a:prstGeom prst="rect">
            <a:avLst/>
          </a:prstGeom>
        </p:spPr>
      </p:pic>
      <p:pic>
        <p:nvPicPr>
          <p:cNvPr id="7" name="Picture 6" descr="Image result for â«Ø¢Ø±Ù ÙØ¹Ø§ÙÙØª Ø¯Ø±ÙØ§Ù ÙØ²Ø§Ø±Øª Ø¨ÙØ¯Ø§Ø´Øªâ¬â">
            <a:extLst>
              <a:ext uri="{FF2B5EF4-FFF2-40B4-BE49-F238E27FC236}">
                <a16:creationId xmlns:a16="http://schemas.microsoft.com/office/drawing/2014/main" id="{AA5ECD37-6852-4B17-AFA9-0160B37BE58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93145" y="110913"/>
            <a:ext cx="998855" cy="797560"/>
          </a:xfrm>
          <a:prstGeom prst="rect">
            <a:avLst/>
          </a:prstGeom>
          <a:noFill/>
          <a:ln>
            <a:noFill/>
          </a:ln>
        </p:spPr>
      </p:pic>
    </p:spTree>
    <p:extLst>
      <p:ext uri="{BB962C8B-B14F-4D97-AF65-F5344CB8AC3E}">
        <p14:creationId xmlns:p14="http://schemas.microsoft.com/office/powerpoint/2010/main" val="3268126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21EEB8-A6AB-443C-91AE-72849564C69E}"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idx="4294967295"/>
          </p:nvPr>
        </p:nvSpPr>
        <p:spPr>
          <a:xfrm>
            <a:off x="1623128" y="144691"/>
            <a:ext cx="9386887" cy="803151"/>
          </a:xfrm>
          <a:solidFill>
            <a:schemeClr val="accent5">
              <a:lumMod val="20000"/>
              <a:lumOff val="80000"/>
            </a:schemeClr>
          </a:solidFill>
        </p:spPr>
        <p:txBody>
          <a:bodyPr anchor="ctr">
            <a:normAutofit/>
          </a:bodyPr>
          <a:lstStyle/>
          <a:p>
            <a:pPr algn="ctr" rtl="1">
              <a:lnSpc>
                <a:spcPct val="107000"/>
              </a:lnSpc>
              <a:spcAft>
                <a:spcPts val="800"/>
              </a:spcAft>
            </a:pPr>
            <a:r>
              <a:rPr lang="fa-IR" sz="1800" dirty="0">
                <a:latin typeface="Calibri" panose="020F0502020204030204" pitchFamily="34" charset="0"/>
                <a:ea typeface="Calibri" panose="020F0502020204030204" pitchFamily="34" charset="0"/>
                <a:cs typeface="B Titr" panose="00000700000000000000" pitchFamily="2" charset="-78"/>
              </a:rPr>
              <a:t>بررسی شاخص بستری در 100 هزار جمعیت مشکوک/محتمل/قطعی کووید-19 به تفکیک استان در 2 هفته اخیر</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98425" y="110913"/>
            <a:ext cx="1477040" cy="797560"/>
          </a:xfrm>
          <a:prstGeom prst="rect">
            <a:avLst/>
          </a:prstGeom>
        </p:spPr>
      </p:pic>
      <p:pic>
        <p:nvPicPr>
          <p:cNvPr id="7" name="Picture 6" descr="Image result for â«Ø¢Ø±Ù ÙØ¹Ø§ÙÙØª Ø¯Ø±ÙØ§Ù ÙØ²Ø§Ø±Øª Ø¨ÙØ¯Ø§Ø´Øªâ¬â">
            <a:extLst>
              <a:ext uri="{FF2B5EF4-FFF2-40B4-BE49-F238E27FC236}">
                <a16:creationId xmlns:a16="http://schemas.microsoft.com/office/drawing/2014/main" id="{AA5ECD37-6852-4B17-AFA9-0160B37BE58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7678" y="144692"/>
            <a:ext cx="998855" cy="797560"/>
          </a:xfrm>
          <a:prstGeom prst="rect">
            <a:avLst/>
          </a:prstGeom>
          <a:noFill/>
          <a:ln>
            <a:noFill/>
          </a:ln>
        </p:spPr>
      </p:pic>
      <p:graphicFrame>
        <p:nvGraphicFramePr>
          <p:cNvPr id="8" name="Chart 7"/>
          <p:cNvGraphicFramePr/>
          <p:nvPr>
            <p:extLst>
              <p:ext uri="{D42A27DB-BD31-4B8C-83A1-F6EECF244321}">
                <p14:modId xmlns:p14="http://schemas.microsoft.com/office/powerpoint/2010/main" val="3252600268"/>
              </p:ext>
            </p:extLst>
          </p:nvPr>
        </p:nvGraphicFramePr>
        <p:xfrm>
          <a:off x="1623128" y="942252"/>
          <a:ext cx="9434550" cy="522364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5919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21EEB8-A6AB-443C-91AE-72849564C69E}"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idx="4294967295"/>
          </p:nvPr>
        </p:nvSpPr>
        <p:spPr>
          <a:xfrm>
            <a:off x="1623128" y="144691"/>
            <a:ext cx="9386887" cy="803151"/>
          </a:xfrm>
          <a:solidFill>
            <a:schemeClr val="accent5">
              <a:lumMod val="20000"/>
              <a:lumOff val="80000"/>
            </a:schemeClr>
          </a:solidFill>
        </p:spPr>
        <p:txBody>
          <a:bodyPr anchor="ctr">
            <a:normAutofit/>
          </a:bodyPr>
          <a:lstStyle/>
          <a:p>
            <a:pPr algn="ctr" rtl="1">
              <a:lnSpc>
                <a:spcPct val="107000"/>
              </a:lnSpc>
              <a:spcAft>
                <a:spcPts val="800"/>
              </a:spcAft>
            </a:pPr>
            <a:r>
              <a:rPr lang="fa-IR" sz="1800" dirty="0">
                <a:latin typeface="Calibri" panose="020F0502020204030204" pitchFamily="34" charset="0"/>
                <a:ea typeface="Calibri" panose="020F0502020204030204" pitchFamily="34" charset="0"/>
                <a:cs typeface="B Titr" panose="00000700000000000000" pitchFamily="2" charset="-78"/>
              </a:rPr>
              <a:t>بررسی میزان تغییرات بستری جدید مشکوک/محتمل/قطعی کووید به تفکیک استانهای مختلف به صورت هفتگی (26 تیر لغایت 15 مرداد ماه)</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98425" y="110913"/>
            <a:ext cx="1477040" cy="797560"/>
          </a:xfrm>
          <a:prstGeom prst="rect">
            <a:avLst/>
          </a:prstGeom>
        </p:spPr>
      </p:pic>
      <p:pic>
        <p:nvPicPr>
          <p:cNvPr id="7" name="Picture 6" descr="Image result for â«Ø¢Ø±Ù ÙØ¹Ø§ÙÙØª Ø¯Ø±ÙØ§Ù ÙØ²Ø§Ø±Øª Ø¨ÙØ¯Ø§Ø´Øªâ¬â">
            <a:extLst>
              <a:ext uri="{FF2B5EF4-FFF2-40B4-BE49-F238E27FC236}">
                <a16:creationId xmlns:a16="http://schemas.microsoft.com/office/drawing/2014/main" id="{AA5ECD37-6852-4B17-AFA9-0160B37BE58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7678" y="144692"/>
            <a:ext cx="998855" cy="797560"/>
          </a:xfrm>
          <a:prstGeom prst="rect">
            <a:avLst/>
          </a:prstGeom>
          <a:noFill/>
          <a:ln>
            <a:noFill/>
          </a:ln>
        </p:spPr>
      </p:pic>
      <p:graphicFrame>
        <p:nvGraphicFramePr>
          <p:cNvPr id="8" name="Chart 7"/>
          <p:cNvGraphicFramePr/>
          <p:nvPr>
            <p:extLst>
              <p:ext uri="{D42A27DB-BD31-4B8C-83A1-F6EECF244321}">
                <p14:modId xmlns:p14="http://schemas.microsoft.com/office/powerpoint/2010/main" val="2297799811"/>
              </p:ext>
            </p:extLst>
          </p:nvPr>
        </p:nvGraphicFramePr>
        <p:xfrm>
          <a:off x="1575465" y="1040524"/>
          <a:ext cx="9434550" cy="522364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40943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21EEB8-A6AB-443C-91AE-72849564C69E}"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idx="4294967295"/>
          </p:nvPr>
        </p:nvSpPr>
        <p:spPr>
          <a:xfrm>
            <a:off x="1623128" y="144691"/>
            <a:ext cx="9386887" cy="803151"/>
          </a:xfrm>
          <a:solidFill>
            <a:schemeClr val="accent5">
              <a:lumMod val="20000"/>
              <a:lumOff val="80000"/>
            </a:schemeClr>
          </a:solidFill>
        </p:spPr>
        <p:txBody>
          <a:bodyPr anchor="ctr">
            <a:normAutofit/>
          </a:bodyPr>
          <a:lstStyle/>
          <a:p>
            <a:pPr algn="r" rtl="1">
              <a:lnSpc>
                <a:spcPct val="107000"/>
              </a:lnSpc>
              <a:spcAft>
                <a:spcPts val="800"/>
              </a:spcAft>
            </a:pPr>
            <a:r>
              <a:rPr lang="fa-IR" sz="1800" dirty="0">
                <a:latin typeface="Calibri" panose="020F0502020204030204" pitchFamily="34" charset="0"/>
                <a:ea typeface="Calibri" panose="020F0502020204030204" pitchFamily="34" charset="0"/>
                <a:cs typeface="B Titr" panose="00000700000000000000" pitchFamily="2" charset="-78"/>
              </a:rPr>
              <a:t>بررسی میزان تغییرات مراجعین سرپایی بیمارستانی به تفکیک استانهای مختلف به صورت هفتگی  (26 تیر لغایت 15 مرداد ماه)</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98425" y="110913"/>
            <a:ext cx="1477040" cy="797560"/>
          </a:xfrm>
          <a:prstGeom prst="rect">
            <a:avLst/>
          </a:prstGeom>
        </p:spPr>
      </p:pic>
      <p:pic>
        <p:nvPicPr>
          <p:cNvPr id="7" name="Picture 6" descr="Image result for â«Ø¢Ø±Ù ÙØ¹Ø§ÙÙØª Ø¯Ø±ÙØ§Ù ÙØ²Ø§Ø±Øª Ø¨ÙØ¯Ø§Ø´Øªâ¬â">
            <a:extLst>
              <a:ext uri="{FF2B5EF4-FFF2-40B4-BE49-F238E27FC236}">
                <a16:creationId xmlns:a16="http://schemas.microsoft.com/office/drawing/2014/main" id="{AA5ECD37-6852-4B17-AFA9-0160B37BE58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7678" y="144692"/>
            <a:ext cx="998855" cy="797560"/>
          </a:xfrm>
          <a:prstGeom prst="rect">
            <a:avLst/>
          </a:prstGeom>
          <a:noFill/>
          <a:ln>
            <a:noFill/>
          </a:ln>
        </p:spPr>
      </p:pic>
      <p:graphicFrame>
        <p:nvGraphicFramePr>
          <p:cNvPr id="9" name="Chart 8"/>
          <p:cNvGraphicFramePr/>
          <p:nvPr>
            <p:extLst>
              <p:ext uri="{D42A27DB-BD31-4B8C-83A1-F6EECF244321}">
                <p14:modId xmlns:p14="http://schemas.microsoft.com/office/powerpoint/2010/main" val="2968442035"/>
              </p:ext>
            </p:extLst>
          </p:nvPr>
        </p:nvGraphicFramePr>
        <p:xfrm>
          <a:off x="1596138" y="908473"/>
          <a:ext cx="9386886" cy="5329759"/>
        </p:xfrm>
        <a:graphic>
          <a:graphicData uri="http://schemas.openxmlformats.org/drawingml/2006/chart">
            <c:chart xmlns:c="http://schemas.openxmlformats.org/drawingml/2006/chart" xmlns:r="http://schemas.openxmlformats.org/officeDocument/2006/relationships" r:id="rId4"/>
          </a:graphicData>
        </a:graphic>
      </p:graphicFrame>
      <p:sp>
        <p:nvSpPr>
          <p:cNvPr id="8" name="Title 1"/>
          <p:cNvSpPr txBox="1">
            <a:spLocks/>
          </p:cNvSpPr>
          <p:nvPr/>
        </p:nvSpPr>
        <p:spPr>
          <a:xfrm>
            <a:off x="1623129" y="144691"/>
            <a:ext cx="9360182" cy="803151"/>
          </a:xfrm>
          <a:prstGeom prst="rect">
            <a:avLst/>
          </a:prstGeom>
          <a:solidFill>
            <a:schemeClr val="accent5">
              <a:lumMod val="20000"/>
              <a:lumOff val="80000"/>
            </a:schemeClr>
          </a:solidFill>
        </p:spPr>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rtl="1">
              <a:lnSpc>
                <a:spcPct val="107000"/>
              </a:lnSpc>
              <a:spcAft>
                <a:spcPts val="800"/>
              </a:spcAft>
            </a:pPr>
            <a:r>
              <a:rPr lang="fa-IR" sz="1800" dirty="0">
                <a:latin typeface="Calibri" panose="020F0502020204030204" pitchFamily="34" charset="0"/>
                <a:ea typeface="Calibri" panose="020F0502020204030204" pitchFamily="34" charset="0"/>
                <a:cs typeface="B Titr" panose="00000700000000000000" pitchFamily="2" charset="-78"/>
              </a:rPr>
              <a:t>بررسی شاخص مراجعین سرپایی بیمارستانی  در 100 هزار جمعیت مشکوک/محتمل/قطعی کووید-19 به تفکیک استان در 2 هفته اخیر</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82308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21EEB8-A6AB-443C-91AE-72849564C69E}"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idx="4294967295"/>
          </p:nvPr>
        </p:nvSpPr>
        <p:spPr>
          <a:xfrm>
            <a:off x="1623128" y="144691"/>
            <a:ext cx="9386887" cy="803151"/>
          </a:xfrm>
          <a:solidFill>
            <a:schemeClr val="accent5">
              <a:lumMod val="20000"/>
              <a:lumOff val="80000"/>
            </a:schemeClr>
          </a:solidFill>
        </p:spPr>
        <p:txBody>
          <a:bodyPr anchor="ctr">
            <a:normAutofit/>
          </a:bodyPr>
          <a:lstStyle/>
          <a:p>
            <a:pPr algn="r" rtl="1">
              <a:lnSpc>
                <a:spcPct val="107000"/>
              </a:lnSpc>
              <a:spcAft>
                <a:spcPts val="800"/>
              </a:spcAft>
            </a:pPr>
            <a:r>
              <a:rPr lang="fa-IR" sz="1800" dirty="0">
                <a:latin typeface="Calibri" panose="020F0502020204030204" pitchFamily="34" charset="0"/>
                <a:ea typeface="Calibri" panose="020F0502020204030204" pitchFamily="34" charset="0"/>
                <a:cs typeface="B Titr" panose="00000700000000000000" pitchFamily="2" charset="-78"/>
              </a:rPr>
              <a:t>بررسی میزان تغییرات مراجعین سرپایی بیمارستانی به تفکیک استانهای مختلف به صورت هفتگی  (26 تیر لغایت 15 مرداد ماه)</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98425" y="110913"/>
            <a:ext cx="1477040" cy="797560"/>
          </a:xfrm>
          <a:prstGeom prst="rect">
            <a:avLst/>
          </a:prstGeom>
        </p:spPr>
      </p:pic>
      <p:pic>
        <p:nvPicPr>
          <p:cNvPr id="7" name="Picture 6" descr="Image result for â«Ø¢Ø±Ù ÙØ¹Ø§ÙÙØª Ø¯Ø±ÙØ§Ù ÙØ²Ø§Ø±Øª Ø¨ÙØ¯Ø§Ø´Øªâ¬â">
            <a:extLst>
              <a:ext uri="{FF2B5EF4-FFF2-40B4-BE49-F238E27FC236}">
                <a16:creationId xmlns:a16="http://schemas.microsoft.com/office/drawing/2014/main" id="{AA5ECD37-6852-4B17-AFA9-0160B37BE58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7678" y="144692"/>
            <a:ext cx="998855" cy="797560"/>
          </a:xfrm>
          <a:prstGeom prst="rect">
            <a:avLst/>
          </a:prstGeom>
          <a:noFill/>
          <a:ln>
            <a:noFill/>
          </a:ln>
        </p:spPr>
      </p:pic>
      <p:graphicFrame>
        <p:nvGraphicFramePr>
          <p:cNvPr id="9" name="Chart 8"/>
          <p:cNvGraphicFramePr/>
          <p:nvPr>
            <p:extLst>
              <p:ext uri="{D42A27DB-BD31-4B8C-83A1-F6EECF244321}">
                <p14:modId xmlns:p14="http://schemas.microsoft.com/office/powerpoint/2010/main" val="1865048681"/>
              </p:ext>
            </p:extLst>
          </p:nvPr>
        </p:nvGraphicFramePr>
        <p:xfrm>
          <a:off x="1623128" y="942252"/>
          <a:ext cx="9386886" cy="49960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30084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21EEB8-A6AB-443C-91AE-72849564C69E}"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idx="4294967295"/>
          </p:nvPr>
        </p:nvSpPr>
        <p:spPr>
          <a:xfrm>
            <a:off x="1623129" y="144691"/>
            <a:ext cx="9360182" cy="803151"/>
          </a:xfrm>
          <a:solidFill>
            <a:schemeClr val="accent5">
              <a:lumMod val="20000"/>
              <a:lumOff val="80000"/>
            </a:schemeClr>
          </a:solidFill>
        </p:spPr>
        <p:txBody>
          <a:bodyPr anchor="ctr">
            <a:normAutofit/>
          </a:bodyPr>
          <a:lstStyle/>
          <a:p>
            <a:pPr algn="r" rtl="1">
              <a:lnSpc>
                <a:spcPct val="107000"/>
              </a:lnSpc>
              <a:spcAft>
                <a:spcPts val="800"/>
              </a:spcAft>
            </a:pPr>
            <a:r>
              <a:rPr lang="fa-IR" sz="1800" dirty="0">
                <a:latin typeface="Calibri" panose="020F0502020204030204" pitchFamily="34" charset="0"/>
                <a:ea typeface="Calibri" panose="020F0502020204030204" pitchFamily="34" charset="0"/>
                <a:cs typeface="B Titr" panose="00000700000000000000" pitchFamily="2" charset="-78"/>
              </a:rPr>
              <a:t>بررسی شاخص فوتی در 100 هزار جمعیت مشکوک/محتمل/قطعی کووید-19 به تفکیک استان در 2 هفته اخیر</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98425" y="110913"/>
            <a:ext cx="1477040" cy="797560"/>
          </a:xfrm>
          <a:prstGeom prst="rect">
            <a:avLst/>
          </a:prstGeom>
        </p:spPr>
      </p:pic>
      <p:pic>
        <p:nvPicPr>
          <p:cNvPr id="7" name="Picture 6" descr="Image result for â«Ø¢Ø±Ù ÙØ¹Ø§ÙÙØª Ø¯Ø±ÙØ§Ù ÙØ²Ø§Ø±Øª Ø¨ÙØ¯Ø§Ø´Øªâ¬â">
            <a:extLst>
              <a:ext uri="{FF2B5EF4-FFF2-40B4-BE49-F238E27FC236}">
                <a16:creationId xmlns:a16="http://schemas.microsoft.com/office/drawing/2014/main" id="{AA5ECD37-6852-4B17-AFA9-0160B37BE58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7678" y="144692"/>
            <a:ext cx="998855" cy="797560"/>
          </a:xfrm>
          <a:prstGeom prst="rect">
            <a:avLst/>
          </a:prstGeom>
          <a:noFill/>
          <a:ln>
            <a:noFill/>
          </a:ln>
        </p:spPr>
      </p:pic>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Chart 7"/>
          <p:cNvGraphicFramePr/>
          <p:nvPr>
            <p:extLst>
              <p:ext uri="{D42A27DB-BD31-4B8C-83A1-F6EECF244321}">
                <p14:modId xmlns:p14="http://schemas.microsoft.com/office/powerpoint/2010/main" val="720368971"/>
              </p:ext>
            </p:extLst>
          </p:nvPr>
        </p:nvGraphicFramePr>
        <p:xfrm>
          <a:off x="1623128" y="1092533"/>
          <a:ext cx="9307630" cy="50244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87200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21EEB8-A6AB-443C-91AE-72849564C69E}"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idx="4294967295"/>
          </p:nvPr>
        </p:nvSpPr>
        <p:spPr>
          <a:xfrm>
            <a:off x="1623128" y="144691"/>
            <a:ext cx="9386887" cy="803151"/>
          </a:xfrm>
          <a:solidFill>
            <a:schemeClr val="accent5">
              <a:lumMod val="20000"/>
              <a:lumOff val="80000"/>
            </a:schemeClr>
          </a:solidFill>
        </p:spPr>
        <p:txBody>
          <a:bodyPr anchor="ctr">
            <a:normAutofit/>
          </a:bodyPr>
          <a:lstStyle/>
          <a:p>
            <a:pPr algn="r" rtl="1">
              <a:lnSpc>
                <a:spcPct val="107000"/>
              </a:lnSpc>
              <a:spcAft>
                <a:spcPts val="800"/>
              </a:spcAft>
            </a:pPr>
            <a:r>
              <a:rPr lang="fa-IR" sz="1800" dirty="0">
                <a:latin typeface="Calibri" panose="020F0502020204030204" pitchFamily="34" charset="0"/>
                <a:ea typeface="Calibri" panose="020F0502020204030204" pitchFamily="34" charset="0"/>
                <a:cs typeface="B Titr" panose="00000700000000000000" pitchFamily="2" charset="-78"/>
              </a:rPr>
              <a:t>بررسی درصد اشغال بخشهای ویژه با بیماران کووید-19 به تفکیک استانهای مختلف در 2 هفته اخیر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98425" y="110913"/>
            <a:ext cx="1477040" cy="797560"/>
          </a:xfrm>
          <a:prstGeom prst="rect">
            <a:avLst/>
          </a:prstGeom>
        </p:spPr>
      </p:pic>
      <p:pic>
        <p:nvPicPr>
          <p:cNvPr id="7" name="Picture 6" descr="Image result for â«Ø¢Ø±Ù ÙØ¹Ø§ÙÙØª Ø¯Ø±ÙØ§Ù ÙØ²Ø§Ø±Øª Ø¨ÙØ¯Ø§Ø´Øªâ¬â">
            <a:extLst>
              <a:ext uri="{FF2B5EF4-FFF2-40B4-BE49-F238E27FC236}">
                <a16:creationId xmlns:a16="http://schemas.microsoft.com/office/drawing/2014/main" id="{AA5ECD37-6852-4B17-AFA9-0160B37BE58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7678" y="144692"/>
            <a:ext cx="998855" cy="797560"/>
          </a:xfrm>
          <a:prstGeom prst="rect">
            <a:avLst/>
          </a:prstGeom>
          <a:noFill/>
          <a:ln>
            <a:noFill/>
          </a:ln>
        </p:spPr>
      </p:pic>
      <p:graphicFrame>
        <p:nvGraphicFramePr>
          <p:cNvPr id="9" name="Chart 8"/>
          <p:cNvGraphicFramePr/>
          <p:nvPr>
            <p:extLst>
              <p:ext uri="{D42A27DB-BD31-4B8C-83A1-F6EECF244321}">
                <p14:modId xmlns:p14="http://schemas.microsoft.com/office/powerpoint/2010/main" val="699523806"/>
              </p:ext>
            </p:extLst>
          </p:nvPr>
        </p:nvGraphicFramePr>
        <p:xfrm>
          <a:off x="1670792" y="942252"/>
          <a:ext cx="9386886" cy="53671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06150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8425" y="110913"/>
            <a:ext cx="1477040" cy="797560"/>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21EEB8-A6AB-443C-91AE-72849564C69E}"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descr="Image result for â«Ø¢Ø±Ù ÙØ¹Ø§ÙÙØª Ø¯Ø±ÙØ§Ù ÙØ²Ø§Ø±Øª Ø¨ÙØ¯Ø§Ø´Øªâ¬â">
            <a:extLst>
              <a:ext uri="{FF2B5EF4-FFF2-40B4-BE49-F238E27FC236}">
                <a16:creationId xmlns:a16="http://schemas.microsoft.com/office/drawing/2014/main" id="{AA5ECD37-6852-4B17-AFA9-0160B37BE58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93145" y="110913"/>
            <a:ext cx="998855" cy="797560"/>
          </a:xfrm>
          <a:prstGeom prst="rect">
            <a:avLst/>
          </a:prstGeom>
          <a:noFill/>
          <a:ln>
            <a:noFill/>
          </a:ln>
        </p:spPr>
      </p:pic>
      <p:sp>
        <p:nvSpPr>
          <p:cNvPr id="2" name="Rectangle 1"/>
          <p:cNvSpPr/>
          <p:nvPr/>
        </p:nvSpPr>
        <p:spPr>
          <a:xfrm>
            <a:off x="1704622" y="306217"/>
            <a:ext cx="9369778" cy="461665"/>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روند بستری بیماران مشکوک/محتمل/قطعی کووید-19</a:t>
            </a:r>
          </a:p>
        </p:txBody>
      </p:sp>
      <p:sp>
        <p:nvSpPr>
          <p:cNvPr id="12" name="Rectangle 11"/>
          <p:cNvSpPr/>
          <p:nvPr/>
        </p:nvSpPr>
        <p:spPr>
          <a:xfrm>
            <a:off x="587606" y="5606566"/>
            <a:ext cx="10836165" cy="487506"/>
          </a:xfrm>
          <a:prstGeom prst="rect">
            <a:avLst/>
          </a:prstGeom>
          <a:solidFill>
            <a:schemeClr val="accent1">
              <a:lumMod val="20000"/>
              <a:lumOff val="80000"/>
            </a:schemeClr>
          </a:solidFill>
        </p:spPr>
        <p:txBody>
          <a:bodyPr wrap="square">
            <a:spAutoFit/>
          </a:bodyPr>
          <a:lstStyle/>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ar-SA"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هر پیک بستری از پیک قبلی بزرگتر است. </a:t>
            </a:r>
            <a:r>
              <a:rPr kumimoji="0" lang="fa-IR"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در فاز صعودی پیک پنجم هستیم.</a:t>
            </a:r>
          </a:p>
        </p:txBody>
      </p:sp>
      <p:pic>
        <p:nvPicPr>
          <p:cNvPr id="3" name="Picture 2"/>
          <p:cNvPicPr>
            <a:picLocks noChangeAspect="1"/>
          </p:cNvPicPr>
          <p:nvPr/>
        </p:nvPicPr>
        <p:blipFill rotWithShape="1">
          <a:blip r:embed="rId4"/>
          <a:srcRect b="1558"/>
          <a:stretch/>
        </p:blipFill>
        <p:spPr>
          <a:xfrm>
            <a:off x="587606" y="1274186"/>
            <a:ext cx="10836165" cy="4304064"/>
          </a:xfrm>
          <a:prstGeom prst="rect">
            <a:avLst/>
          </a:prstGeom>
        </p:spPr>
      </p:pic>
    </p:spTree>
    <p:extLst>
      <p:ext uri="{BB962C8B-B14F-4D97-AF65-F5344CB8AC3E}">
        <p14:creationId xmlns:p14="http://schemas.microsoft.com/office/powerpoint/2010/main" val="429085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22419723"/>
              </p:ext>
            </p:extLst>
          </p:nvPr>
        </p:nvGraphicFramePr>
        <p:xfrm>
          <a:off x="1733511" y="110913"/>
          <a:ext cx="7171103" cy="6198440"/>
        </p:xfrm>
        <a:graphic>
          <a:graphicData uri="http://schemas.openxmlformats.org/drawingml/2006/table">
            <a:tbl>
              <a:tblPr rtl="1" firstRow="1" firstCol="1" bandRow="1">
                <a:tableStyleId>{5C22544A-7EE6-4342-B048-85BDC9FD1C3A}</a:tableStyleId>
              </a:tblPr>
              <a:tblGrid>
                <a:gridCol w="653439">
                  <a:extLst>
                    <a:ext uri="{9D8B030D-6E8A-4147-A177-3AD203B41FA5}">
                      <a16:colId xmlns:a16="http://schemas.microsoft.com/office/drawing/2014/main" val="2588680061"/>
                    </a:ext>
                  </a:extLst>
                </a:gridCol>
                <a:gridCol w="4416929">
                  <a:extLst>
                    <a:ext uri="{9D8B030D-6E8A-4147-A177-3AD203B41FA5}">
                      <a16:colId xmlns:a16="http://schemas.microsoft.com/office/drawing/2014/main" val="490589933"/>
                    </a:ext>
                  </a:extLst>
                </a:gridCol>
                <a:gridCol w="982091">
                  <a:extLst>
                    <a:ext uri="{9D8B030D-6E8A-4147-A177-3AD203B41FA5}">
                      <a16:colId xmlns:a16="http://schemas.microsoft.com/office/drawing/2014/main" val="2383909992"/>
                    </a:ext>
                  </a:extLst>
                </a:gridCol>
                <a:gridCol w="1118644">
                  <a:extLst>
                    <a:ext uri="{9D8B030D-6E8A-4147-A177-3AD203B41FA5}">
                      <a16:colId xmlns:a16="http://schemas.microsoft.com/office/drawing/2014/main" val="3655838860"/>
                    </a:ext>
                  </a:extLst>
                </a:gridCol>
              </a:tblGrid>
              <a:tr h="533121">
                <a:tc gridSpan="4">
                  <a:txBody>
                    <a:bodyPr/>
                    <a:lstStyle/>
                    <a:p>
                      <a:pPr algn="ctr" rtl="1">
                        <a:lnSpc>
                          <a:spcPct val="107000"/>
                        </a:lnSpc>
                        <a:spcAft>
                          <a:spcPts val="0"/>
                        </a:spcAft>
                      </a:pPr>
                      <a:r>
                        <a:rPr lang="ar-SA" sz="2400" dirty="0">
                          <a:solidFill>
                            <a:schemeClr val="tx1"/>
                          </a:solidFill>
                          <a:effectLst/>
                          <a:cs typeface="B Roya" panose="00000400000000000000" pitchFamily="2" charset="-78"/>
                        </a:rPr>
                        <a:t>گزارش کلی اکسیژن سازها</a:t>
                      </a:r>
                      <a:r>
                        <a:rPr lang="fa-IR" sz="2400" dirty="0">
                          <a:solidFill>
                            <a:schemeClr val="tx1"/>
                          </a:solidFill>
                          <a:effectLst/>
                          <a:cs typeface="B Roya" panose="00000400000000000000" pitchFamily="2" charset="-78"/>
                        </a:rPr>
                        <a:t>-تانکرهای اکسیژن</a:t>
                      </a:r>
                      <a:r>
                        <a:rPr lang="ar-SA" sz="2400" dirty="0">
                          <a:solidFill>
                            <a:schemeClr val="tx1"/>
                          </a:solidFill>
                          <a:effectLst/>
                          <a:cs typeface="B Roya" panose="00000400000000000000" pitchFamily="2" charset="-78"/>
                        </a:rPr>
                        <a:t> بیمارستانی</a:t>
                      </a:r>
                      <a:endParaRPr lang="en-US" sz="2400" dirty="0">
                        <a:solidFill>
                          <a:schemeClr val="tx1"/>
                        </a:solidFill>
                        <a:effectLst/>
                        <a:latin typeface="Calibri" panose="020F0502020204030204" pitchFamily="34" charset="0"/>
                        <a:ea typeface="Calibri" panose="020F0502020204030204" pitchFamily="34" charset="0"/>
                        <a:cs typeface="B Roya" panose="00000400000000000000" pitchFamily="2" charset="-78"/>
                      </a:endParaRPr>
                    </a:p>
                  </a:txBody>
                  <a:tcPr marL="48168" marR="48168"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150589"/>
                  </a:ext>
                </a:extLst>
              </a:tr>
              <a:tr h="325009">
                <a:tc>
                  <a:txBody>
                    <a:bodyPr/>
                    <a:lstStyle/>
                    <a:p>
                      <a:pPr algn="ctr" rtl="1">
                        <a:lnSpc>
                          <a:spcPct val="107000"/>
                        </a:lnSpc>
                        <a:spcAft>
                          <a:spcPts val="0"/>
                        </a:spcAft>
                      </a:pPr>
                      <a:r>
                        <a:rPr lang="ar-SA" sz="1600" b="1">
                          <a:solidFill>
                            <a:schemeClr val="tx1"/>
                          </a:solidFill>
                          <a:effectLst/>
                          <a:cs typeface="B Roya" panose="00000400000000000000" pitchFamily="2" charset="-78"/>
                        </a:rPr>
                        <a:t>ردیف</a:t>
                      </a:r>
                      <a:endParaRPr lang="en-US" sz="1600" b="1">
                        <a:solidFill>
                          <a:schemeClr val="tx1"/>
                        </a:solidFill>
                        <a:effectLst/>
                        <a:latin typeface="Calibri" panose="020F0502020204030204" pitchFamily="34" charset="0"/>
                        <a:ea typeface="Calibri" panose="020F0502020204030204" pitchFamily="34" charset="0"/>
                        <a:cs typeface="B Roya" panose="00000400000000000000" pitchFamily="2" charset="-78"/>
                      </a:endParaRPr>
                    </a:p>
                  </a:txBody>
                  <a:tcPr marL="48168" marR="48168" marT="0" marB="0" anchor="ctr"/>
                </a:tc>
                <a:tc>
                  <a:txBody>
                    <a:bodyPr/>
                    <a:lstStyle/>
                    <a:p>
                      <a:pPr algn="ctr" rtl="1">
                        <a:lnSpc>
                          <a:spcPct val="107000"/>
                        </a:lnSpc>
                        <a:spcAft>
                          <a:spcPts val="0"/>
                        </a:spcAft>
                      </a:pPr>
                      <a:r>
                        <a:rPr lang="ar-SA" sz="1600" b="1">
                          <a:solidFill>
                            <a:schemeClr val="tx1"/>
                          </a:solidFill>
                          <a:effectLst/>
                          <a:cs typeface="B Roya" panose="00000400000000000000" pitchFamily="2" charset="-78"/>
                        </a:rPr>
                        <a:t>موضوع</a:t>
                      </a:r>
                      <a:endParaRPr lang="en-US" sz="1600" b="1">
                        <a:solidFill>
                          <a:schemeClr val="tx1"/>
                        </a:solidFill>
                        <a:effectLst/>
                        <a:latin typeface="Calibri" panose="020F0502020204030204" pitchFamily="34" charset="0"/>
                        <a:ea typeface="Calibri" panose="020F0502020204030204" pitchFamily="34" charset="0"/>
                        <a:cs typeface="B Roya" panose="00000400000000000000" pitchFamily="2" charset="-78"/>
                      </a:endParaRPr>
                    </a:p>
                  </a:txBody>
                  <a:tcPr marL="48168" marR="48168" marT="0" marB="0" anchor="ctr"/>
                </a:tc>
                <a:tc>
                  <a:txBody>
                    <a:bodyPr/>
                    <a:lstStyle/>
                    <a:p>
                      <a:pPr algn="ctr" rtl="1">
                        <a:lnSpc>
                          <a:spcPct val="107000"/>
                        </a:lnSpc>
                        <a:spcAft>
                          <a:spcPts val="0"/>
                        </a:spcAft>
                      </a:pPr>
                      <a:r>
                        <a:rPr lang="ar-SA" sz="1600" b="1">
                          <a:solidFill>
                            <a:schemeClr val="tx1"/>
                          </a:solidFill>
                          <a:effectLst/>
                          <a:cs typeface="B Roya" panose="00000400000000000000" pitchFamily="2" charset="-78"/>
                        </a:rPr>
                        <a:t>تعداد کل</a:t>
                      </a:r>
                      <a:endParaRPr lang="en-US" sz="1600" b="1">
                        <a:solidFill>
                          <a:schemeClr val="tx1"/>
                        </a:solidFill>
                        <a:effectLst/>
                        <a:latin typeface="Calibri" panose="020F0502020204030204" pitchFamily="34" charset="0"/>
                        <a:ea typeface="Calibri" panose="020F0502020204030204" pitchFamily="34" charset="0"/>
                        <a:cs typeface="B Roya" panose="00000400000000000000" pitchFamily="2" charset="-78"/>
                      </a:endParaRPr>
                    </a:p>
                  </a:txBody>
                  <a:tcPr marL="48168" marR="48168" marT="0" marB="0" anchor="ctr"/>
                </a:tc>
                <a:tc>
                  <a:txBody>
                    <a:bodyPr/>
                    <a:lstStyle/>
                    <a:p>
                      <a:pPr algn="ctr" rtl="1">
                        <a:lnSpc>
                          <a:spcPct val="107000"/>
                        </a:lnSpc>
                        <a:spcAft>
                          <a:spcPts val="0"/>
                        </a:spcAft>
                      </a:pPr>
                      <a:r>
                        <a:rPr lang="fa-IR" sz="1600" b="1" dirty="0">
                          <a:solidFill>
                            <a:schemeClr val="tx1"/>
                          </a:solidFill>
                          <a:effectLst/>
                          <a:cs typeface="B Roya" panose="00000400000000000000" pitchFamily="2" charset="-78"/>
                        </a:rPr>
                        <a:t>تعداد تحویلی</a:t>
                      </a:r>
                      <a:endParaRPr lang="en-US" sz="1600" b="1" dirty="0">
                        <a:solidFill>
                          <a:schemeClr val="tx1"/>
                        </a:solidFill>
                        <a:effectLst/>
                        <a:latin typeface="Calibri" panose="020F0502020204030204" pitchFamily="34" charset="0"/>
                        <a:ea typeface="Calibri" panose="020F0502020204030204" pitchFamily="34" charset="0"/>
                        <a:cs typeface="B Roya" panose="00000400000000000000" pitchFamily="2" charset="-78"/>
                      </a:endParaRPr>
                    </a:p>
                  </a:txBody>
                  <a:tcPr marL="48168" marR="48168" marT="0" marB="0" anchor="ctr"/>
                </a:tc>
                <a:extLst>
                  <a:ext uri="{0D108BD9-81ED-4DB2-BD59-A6C34878D82A}">
                    <a16:rowId xmlns:a16="http://schemas.microsoft.com/office/drawing/2014/main" val="2281264873"/>
                  </a:ext>
                </a:extLst>
              </a:tr>
              <a:tr h="445192">
                <a:tc>
                  <a:txBody>
                    <a:bodyPr/>
                    <a:lstStyle/>
                    <a:p>
                      <a:pPr algn="ctr" rtl="1">
                        <a:lnSpc>
                          <a:spcPct val="107000"/>
                        </a:lnSpc>
                        <a:spcAft>
                          <a:spcPts val="0"/>
                        </a:spcAft>
                      </a:pPr>
                      <a:r>
                        <a:rPr lang="fa-IR" sz="1800" b="1" dirty="0">
                          <a:solidFill>
                            <a:schemeClr val="tx1"/>
                          </a:solidFill>
                          <a:effectLst/>
                          <a:latin typeface="Calibri" panose="020F0502020204030204" pitchFamily="34" charset="0"/>
                          <a:ea typeface="Calibri" panose="020F0502020204030204" pitchFamily="34" charset="0"/>
                          <a:cs typeface="B Roya" panose="00000400000000000000" pitchFamily="2" charset="-78"/>
                        </a:rPr>
                        <a:t>1</a:t>
                      </a:r>
                      <a:endParaRPr lang="en-US" sz="1800" b="1" dirty="0">
                        <a:solidFill>
                          <a:schemeClr val="tx1"/>
                        </a:solidFill>
                        <a:effectLst/>
                        <a:latin typeface="Calibri" panose="020F0502020204030204" pitchFamily="34" charset="0"/>
                        <a:ea typeface="Calibri" panose="020F0502020204030204" pitchFamily="34" charset="0"/>
                        <a:cs typeface="B Roya" panose="00000400000000000000" pitchFamily="2" charset="-78"/>
                      </a:endParaRPr>
                    </a:p>
                  </a:txBody>
                  <a:tcPr marL="68580" marR="68580" marT="0" marB="0" anchor="ctr"/>
                </a:tc>
                <a:tc>
                  <a:txBody>
                    <a:bodyPr/>
                    <a:lstStyle/>
                    <a:p>
                      <a:pPr algn="r" rtl="1">
                        <a:lnSpc>
                          <a:spcPct val="107000"/>
                        </a:lnSpc>
                        <a:spcAft>
                          <a:spcPts val="0"/>
                        </a:spcAft>
                      </a:pPr>
                      <a:r>
                        <a:rPr lang="fa-IR" sz="1800" dirty="0">
                          <a:solidFill>
                            <a:schemeClr val="tx1"/>
                          </a:solidFill>
                          <a:effectLst/>
                          <a:latin typeface="Calibri" panose="020F0502020204030204" pitchFamily="34" charset="0"/>
                          <a:ea typeface="Calibri" panose="020F0502020204030204" pitchFamily="34" charset="0"/>
                          <a:cs typeface="B Roya" panose="00000400000000000000" pitchFamily="2" charset="-78"/>
                        </a:rPr>
                        <a:t>دستگاه اکسیژن ساز ثابت از طریق خرید دانشگاهی</a:t>
                      </a:r>
                      <a:endParaRPr lang="en-US" sz="1800" dirty="0">
                        <a:solidFill>
                          <a:schemeClr val="tx1"/>
                        </a:solidFill>
                        <a:effectLst/>
                        <a:latin typeface="Calibri" panose="020F0502020204030204" pitchFamily="34" charset="0"/>
                        <a:ea typeface="Calibri" panose="020F0502020204030204" pitchFamily="34" charset="0"/>
                        <a:cs typeface="B Roya" panose="00000400000000000000" pitchFamily="2" charset="-78"/>
                      </a:endParaRPr>
                    </a:p>
                  </a:txBody>
                  <a:tcPr marL="48168" marR="48168" marT="0" marB="0" anchor="ctr"/>
                </a:tc>
                <a:tc>
                  <a:txBody>
                    <a:bodyPr/>
                    <a:lstStyle/>
                    <a:p>
                      <a:pPr algn="ctr" rtl="1" fontAlgn="ctr"/>
                      <a:r>
                        <a:rPr lang="fa-IR" sz="2000" b="1" i="0" u="none" strike="noStrike" dirty="0">
                          <a:solidFill>
                            <a:srgbClr val="000000"/>
                          </a:solidFill>
                          <a:effectLst/>
                          <a:latin typeface="B Roya" panose="00000400000000000000" pitchFamily="2" charset="-78"/>
                          <a:cs typeface="B Roya" panose="00000400000000000000" pitchFamily="2" charset="-78"/>
                        </a:rPr>
                        <a:t>135</a:t>
                      </a:r>
                      <a:endParaRPr lang="en-US" sz="2000" b="1" i="0" u="none" strike="noStrike" dirty="0">
                        <a:solidFill>
                          <a:srgbClr val="000000"/>
                        </a:solidFill>
                        <a:effectLst/>
                        <a:latin typeface="B Roya" panose="00000400000000000000" pitchFamily="2" charset="-78"/>
                        <a:cs typeface="B Roya" panose="00000400000000000000" pitchFamily="2" charset="-78"/>
                      </a:endParaRPr>
                    </a:p>
                  </a:txBody>
                  <a:tcPr marL="9525" marR="9525" marT="9525" marB="0" anchor="ctr"/>
                </a:tc>
                <a:tc>
                  <a:txBody>
                    <a:bodyPr/>
                    <a:lstStyle/>
                    <a:p>
                      <a:pPr algn="ctr" rtl="1" fontAlgn="ctr"/>
                      <a:r>
                        <a:rPr lang="fa-IR" sz="2000" b="1" i="0" u="none" strike="noStrike" dirty="0">
                          <a:solidFill>
                            <a:srgbClr val="000000"/>
                          </a:solidFill>
                          <a:effectLst/>
                          <a:latin typeface="B Roya" panose="00000400000000000000" pitchFamily="2" charset="-78"/>
                          <a:cs typeface="B Roya" panose="00000400000000000000" pitchFamily="2" charset="-78"/>
                        </a:rPr>
                        <a:t>135</a:t>
                      </a:r>
                      <a:endParaRPr lang="en-US" sz="2000" b="1" i="0" u="none" strike="noStrike" dirty="0">
                        <a:solidFill>
                          <a:srgbClr val="000000"/>
                        </a:solidFill>
                        <a:effectLst/>
                        <a:latin typeface="B Roya" panose="00000400000000000000" pitchFamily="2" charset="-78"/>
                        <a:cs typeface="B Roya" panose="00000400000000000000" pitchFamily="2" charset="-78"/>
                      </a:endParaRPr>
                    </a:p>
                  </a:txBody>
                  <a:tcPr marL="9525" marR="9525" marT="9525" marB="0" anchor="ctr"/>
                </a:tc>
                <a:extLst>
                  <a:ext uri="{0D108BD9-81ED-4DB2-BD59-A6C34878D82A}">
                    <a16:rowId xmlns:a16="http://schemas.microsoft.com/office/drawing/2014/main" val="3536433002"/>
                  </a:ext>
                </a:extLst>
              </a:tr>
              <a:tr h="374474">
                <a:tc>
                  <a:txBody>
                    <a:bodyPr/>
                    <a:lstStyle/>
                    <a:p>
                      <a:pPr algn="ctr" rtl="1">
                        <a:lnSpc>
                          <a:spcPct val="107000"/>
                        </a:lnSpc>
                        <a:spcAft>
                          <a:spcPts val="0"/>
                        </a:spcAft>
                      </a:pPr>
                      <a:r>
                        <a:rPr lang="fa-IR" sz="1800" b="1" dirty="0">
                          <a:solidFill>
                            <a:schemeClr val="tx1"/>
                          </a:solidFill>
                          <a:effectLst/>
                          <a:latin typeface="Calibri" panose="020F0502020204030204" pitchFamily="34" charset="0"/>
                          <a:ea typeface="Calibri" panose="020F0502020204030204" pitchFamily="34" charset="0"/>
                          <a:cs typeface="B Roya" panose="00000400000000000000" pitchFamily="2" charset="-78"/>
                        </a:rPr>
                        <a:t>2</a:t>
                      </a:r>
                      <a:endParaRPr lang="en-US" sz="1800" b="1" dirty="0">
                        <a:solidFill>
                          <a:schemeClr val="tx1"/>
                        </a:solidFill>
                        <a:effectLst/>
                        <a:latin typeface="Calibri" panose="020F0502020204030204" pitchFamily="34" charset="0"/>
                        <a:ea typeface="Calibri" panose="020F0502020204030204" pitchFamily="34" charset="0"/>
                        <a:cs typeface="B Roya" panose="00000400000000000000" pitchFamily="2" charset="-78"/>
                      </a:endParaRPr>
                    </a:p>
                  </a:txBody>
                  <a:tcPr marL="68580" marR="68580" marT="0" marB="0" anchor="ctr"/>
                </a:tc>
                <a:tc>
                  <a:txBody>
                    <a:bodyPr/>
                    <a:lstStyle/>
                    <a:p>
                      <a:pPr algn="r" rtl="1">
                        <a:lnSpc>
                          <a:spcPct val="107000"/>
                        </a:lnSpc>
                        <a:spcAft>
                          <a:spcPts val="0"/>
                        </a:spcAft>
                      </a:pPr>
                      <a:r>
                        <a:rPr lang="ar-SA" sz="1600" dirty="0" err="1">
                          <a:solidFill>
                            <a:schemeClr val="tx1"/>
                          </a:solidFill>
                          <a:effectLst/>
                          <a:cs typeface="B Roya" panose="00000400000000000000" pitchFamily="2" charset="-78"/>
                        </a:rPr>
                        <a:t>دستگاه</a:t>
                      </a:r>
                      <a:r>
                        <a:rPr lang="ar-SA" sz="1600" dirty="0">
                          <a:solidFill>
                            <a:schemeClr val="tx1"/>
                          </a:solidFill>
                          <a:effectLst/>
                          <a:cs typeface="B Roya" panose="00000400000000000000" pitchFamily="2" charset="-78"/>
                        </a:rPr>
                        <a:t> </a:t>
                      </a:r>
                      <a:r>
                        <a:rPr lang="ar-SA" sz="1600" dirty="0" err="1">
                          <a:solidFill>
                            <a:schemeClr val="tx1"/>
                          </a:solidFill>
                          <a:effectLst/>
                          <a:cs typeface="B Roya" panose="00000400000000000000" pitchFamily="2" charset="-78"/>
                        </a:rPr>
                        <a:t>های</a:t>
                      </a:r>
                      <a:r>
                        <a:rPr lang="ar-SA" sz="1600" dirty="0">
                          <a:solidFill>
                            <a:schemeClr val="tx1"/>
                          </a:solidFill>
                          <a:effectLst/>
                          <a:cs typeface="B Roya" panose="00000400000000000000" pitchFamily="2" charset="-78"/>
                        </a:rPr>
                        <a:t> </a:t>
                      </a:r>
                      <a:r>
                        <a:rPr lang="ar-SA" sz="1600" dirty="0" err="1">
                          <a:solidFill>
                            <a:schemeClr val="tx1"/>
                          </a:solidFill>
                          <a:effectLst/>
                          <a:cs typeface="B Roya" panose="00000400000000000000" pitchFamily="2" charset="-78"/>
                        </a:rPr>
                        <a:t>اکسیژن</a:t>
                      </a:r>
                      <a:r>
                        <a:rPr lang="ar-SA" sz="1600" dirty="0">
                          <a:solidFill>
                            <a:schemeClr val="tx1"/>
                          </a:solidFill>
                          <a:effectLst/>
                          <a:cs typeface="B Roya" panose="00000400000000000000" pitchFamily="2" charset="-78"/>
                        </a:rPr>
                        <a:t> </a:t>
                      </a:r>
                      <a:r>
                        <a:rPr lang="ar-SA" sz="1600" dirty="0" err="1">
                          <a:solidFill>
                            <a:schemeClr val="tx1"/>
                          </a:solidFill>
                          <a:effectLst/>
                          <a:cs typeface="B Roya" panose="00000400000000000000" pitchFamily="2" charset="-78"/>
                        </a:rPr>
                        <a:t>ساز</a:t>
                      </a:r>
                      <a:r>
                        <a:rPr lang="ar-SA" sz="1600" dirty="0">
                          <a:solidFill>
                            <a:schemeClr val="tx1"/>
                          </a:solidFill>
                          <a:effectLst/>
                          <a:cs typeface="B Roya" panose="00000400000000000000" pitchFamily="2" charset="-78"/>
                        </a:rPr>
                        <a:t> </a:t>
                      </a:r>
                      <a:r>
                        <a:rPr lang="ar-SA" sz="1600" dirty="0" err="1">
                          <a:solidFill>
                            <a:schemeClr val="tx1"/>
                          </a:solidFill>
                          <a:effectLst/>
                          <a:cs typeface="B Roya" panose="00000400000000000000" pitchFamily="2" charset="-78"/>
                        </a:rPr>
                        <a:t>مکاتبه</a:t>
                      </a:r>
                      <a:r>
                        <a:rPr lang="ar-SA" sz="1600" dirty="0">
                          <a:solidFill>
                            <a:schemeClr val="tx1"/>
                          </a:solidFill>
                          <a:effectLst/>
                          <a:cs typeface="B Roya" panose="00000400000000000000" pitchFamily="2" charset="-78"/>
                        </a:rPr>
                        <a:t> </a:t>
                      </a:r>
                      <a:r>
                        <a:rPr lang="ar-SA" sz="1600" dirty="0" err="1">
                          <a:solidFill>
                            <a:schemeClr val="tx1"/>
                          </a:solidFill>
                          <a:effectLst/>
                          <a:cs typeface="B Roya" panose="00000400000000000000" pitchFamily="2" charset="-78"/>
                        </a:rPr>
                        <a:t>با</a:t>
                      </a:r>
                      <a:r>
                        <a:rPr lang="ar-SA" sz="1600" dirty="0">
                          <a:solidFill>
                            <a:schemeClr val="tx1"/>
                          </a:solidFill>
                          <a:effectLst/>
                          <a:cs typeface="B Roya" panose="00000400000000000000" pitchFamily="2" charset="-78"/>
                        </a:rPr>
                        <a:t> اداره </a:t>
                      </a:r>
                      <a:r>
                        <a:rPr lang="ar-SA" sz="1600" dirty="0" err="1">
                          <a:solidFill>
                            <a:schemeClr val="tx1"/>
                          </a:solidFill>
                          <a:effectLst/>
                          <a:cs typeface="B Roya" panose="00000400000000000000" pitchFamily="2" charset="-78"/>
                        </a:rPr>
                        <a:t>کل</a:t>
                      </a:r>
                      <a:r>
                        <a:rPr lang="ar-SA" sz="1600" dirty="0">
                          <a:solidFill>
                            <a:schemeClr val="tx1"/>
                          </a:solidFill>
                          <a:effectLst/>
                          <a:cs typeface="B Roya" panose="00000400000000000000" pitchFamily="2" charset="-78"/>
                        </a:rPr>
                        <a:t> </a:t>
                      </a:r>
                      <a:r>
                        <a:rPr lang="ar-SA" sz="1600" dirty="0" err="1">
                          <a:solidFill>
                            <a:schemeClr val="tx1"/>
                          </a:solidFill>
                          <a:effectLst/>
                          <a:cs typeface="B Roya" panose="00000400000000000000" pitchFamily="2" charset="-78"/>
                        </a:rPr>
                        <a:t>تجهیزات</a:t>
                      </a:r>
                      <a:r>
                        <a:rPr lang="ar-SA" sz="1600" dirty="0">
                          <a:solidFill>
                            <a:schemeClr val="tx1"/>
                          </a:solidFill>
                          <a:effectLst/>
                          <a:cs typeface="B Roya" panose="00000400000000000000" pitchFamily="2" charset="-78"/>
                        </a:rPr>
                        <a:t> </a:t>
                      </a:r>
                      <a:r>
                        <a:rPr lang="ar-SA" sz="1600" dirty="0" err="1">
                          <a:solidFill>
                            <a:schemeClr val="tx1"/>
                          </a:solidFill>
                          <a:effectLst/>
                          <a:cs typeface="B Roya" panose="00000400000000000000" pitchFamily="2" charset="-78"/>
                        </a:rPr>
                        <a:t>پزشکی</a:t>
                      </a:r>
                      <a:endParaRPr lang="en-US" sz="1600" dirty="0">
                        <a:solidFill>
                          <a:schemeClr val="tx1"/>
                        </a:solidFill>
                        <a:effectLst/>
                        <a:latin typeface="Calibri" panose="020F0502020204030204" pitchFamily="34" charset="0"/>
                        <a:ea typeface="Calibri" panose="020F0502020204030204" pitchFamily="34" charset="0"/>
                        <a:cs typeface="B Roya" panose="00000400000000000000" pitchFamily="2" charset="-78"/>
                      </a:endParaRPr>
                    </a:p>
                  </a:txBody>
                  <a:tcPr marL="48168" marR="48168" marT="0" marB="0" anchor="ctr"/>
                </a:tc>
                <a:tc>
                  <a:txBody>
                    <a:bodyPr/>
                    <a:lstStyle/>
                    <a:p>
                      <a:pPr algn="ctr" rtl="1" fontAlgn="ctr"/>
                      <a:r>
                        <a:rPr lang="fa-IR" sz="2000" b="1" i="0" u="none" strike="noStrike" dirty="0">
                          <a:solidFill>
                            <a:srgbClr val="000000"/>
                          </a:solidFill>
                          <a:effectLst/>
                          <a:latin typeface="B Roya" panose="00000400000000000000" pitchFamily="2" charset="-78"/>
                          <a:cs typeface="B Roya" panose="00000400000000000000" pitchFamily="2" charset="-78"/>
                        </a:rPr>
                        <a:t>302</a:t>
                      </a:r>
                      <a:endParaRPr lang="en-US" sz="2000" b="1" i="0" u="none" strike="noStrike" dirty="0">
                        <a:solidFill>
                          <a:srgbClr val="000000"/>
                        </a:solidFill>
                        <a:effectLst/>
                        <a:latin typeface="B Roya" panose="00000400000000000000" pitchFamily="2" charset="-78"/>
                        <a:cs typeface="B Roya" panose="00000400000000000000" pitchFamily="2" charset="-78"/>
                      </a:endParaRPr>
                    </a:p>
                  </a:txBody>
                  <a:tcPr marL="9525" marR="9525" marT="9525" marB="0" anchor="ctr"/>
                </a:tc>
                <a:tc>
                  <a:txBody>
                    <a:bodyPr/>
                    <a:lstStyle/>
                    <a:p>
                      <a:pPr algn="ctr" rtl="1" fontAlgn="ctr"/>
                      <a:r>
                        <a:rPr lang="fa-IR" sz="2000" b="1" i="0" u="none" strike="noStrike" dirty="0">
                          <a:solidFill>
                            <a:srgbClr val="000000"/>
                          </a:solidFill>
                          <a:effectLst/>
                          <a:latin typeface="B Roya" panose="00000400000000000000" pitchFamily="2" charset="-78"/>
                          <a:cs typeface="B Roya" panose="00000400000000000000" pitchFamily="2" charset="-78"/>
                        </a:rPr>
                        <a:t>109</a:t>
                      </a:r>
                      <a:endParaRPr lang="en-US" sz="2000" b="1" i="0" u="none" strike="noStrike" dirty="0">
                        <a:solidFill>
                          <a:srgbClr val="000000"/>
                        </a:solidFill>
                        <a:effectLst/>
                        <a:latin typeface="B Roya" panose="00000400000000000000" pitchFamily="2" charset="-78"/>
                        <a:cs typeface="B Roya" panose="00000400000000000000" pitchFamily="2" charset="-78"/>
                      </a:endParaRPr>
                    </a:p>
                  </a:txBody>
                  <a:tcPr marL="9525" marR="9525" marT="9525" marB="0" anchor="ctr"/>
                </a:tc>
                <a:extLst>
                  <a:ext uri="{0D108BD9-81ED-4DB2-BD59-A6C34878D82A}">
                    <a16:rowId xmlns:a16="http://schemas.microsoft.com/office/drawing/2014/main" val="3036148682"/>
                  </a:ext>
                </a:extLst>
              </a:tr>
              <a:tr h="577183">
                <a:tc>
                  <a:txBody>
                    <a:bodyPr/>
                    <a:lstStyle/>
                    <a:p>
                      <a:pPr algn="ctr" rtl="1">
                        <a:lnSpc>
                          <a:spcPct val="107000"/>
                        </a:lnSpc>
                        <a:spcAft>
                          <a:spcPts val="0"/>
                        </a:spcAft>
                      </a:pPr>
                      <a:r>
                        <a:rPr lang="fa-IR" sz="1800" b="1" dirty="0">
                          <a:solidFill>
                            <a:schemeClr val="tx1"/>
                          </a:solidFill>
                          <a:effectLst/>
                          <a:latin typeface="Calibri" panose="020F0502020204030204" pitchFamily="34" charset="0"/>
                          <a:ea typeface="Calibri" panose="020F0502020204030204" pitchFamily="34" charset="0"/>
                          <a:cs typeface="B Roya" panose="00000400000000000000" pitchFamily="2" charset="-78"/>
                        </a:rPr>
                        <a:t>3</a:t>
                      </a:r>
                      <a:endParaRPr lang="en-US" sz="1800" b="1" dirty="0">
                        <a:solidFill>
                          <a:schemeClr val="tx1"/>
                        </a:solidFill>
                        <a:effectLst/>
                        <a:latin typeface="Calibri" panose="020F0502020204030204" pitchFamily="34" charset="0"/>
                        <a:ea typeface="Calibri" panose="020F0502020204030204" pitchFamily="34" charset="0"/>
                        <a:cs typeface="B Roya" panose="00000400000000000000" pitchFamily="2" charset="-78"/>
                      </a:endParaRPr>
                    </a:p>
                  </a:txBody>
                  <a:tcPr marL="68580" marR="68580" marT="0" marB="0" anchor="ctr"/>
                </a:tc>
                <a:tc>
                  <a:txBody>
                    <a:bodyPr/>
                    <a:lstStyle/>
                    <a:p>
                      <a:pPr algn="r" rtl="1">
                        <a:lnSpc>
                          <a:spcPct val="107000"/>
                        </a:lnSpc>
                        <a:spcAft>
                          <a:spcPts val="0"/>
                        </a:spcAft>
                      </a:pPr>
                      <a:r>
                        <a:rPr lang="ar-SA" sz="1800" dirty="0" err="1">
                          <a:solidFill>
                            <a:schemeClr val="tx1"/>
                          </a:solidFill>
                          <a:effectLst/>
                          <a:cs typeface="B Roya" panose="00000400000000000000" pitchFamily="2" charset="-78"/>
                        </a:rPr>
                        <a:t>دستگاه</a:t>
                      </a:r>
                      <a:r>
                        <a:rPr lang="ar-SA" sz="1800" dirty="0">
                          <a:solidFill>
                            <a:schemeClr val="tx1"/>
                          </a:solidFill>
                          <a:effectLst/>
                          <a:cs typeface="B Roya" panose="00000400000000000000" pitchFamily="2" charset="-78"/>
                        </a:rPr>
                        <a:t> </a:t>
                      </a:r>
                      <a:r>
                        <a:rPr lang="ar-SA" sz="1800" dirty="0" err="1">
                          <a:solidFill>
                            <a:schemeClr val="tx1"/>
                          </a:solidFill>
                          <a:effectLst/>
                          <a:cs typeface="B Roya" panose="00000400000000000000" pitchFamily="2" charset="-78"/>
                        </a:rPr>
                        <a:t>های</a:t>
                      </a:r>
                      <a:r>
                        <a:rPr lang="ar-SA" sz="1800" dirty="0">
                          <a:solidFill>
                            <a:schemeClr val="tx1"/>
                          </a:solidFill>
                          <a:effectLst/>
                          <a:cs typeface="B Roya" panose="00000400000000000000" pitchFamily="2" charset="-78"/>
                        </a:rPr>
                        <a:t> </a:t>
                      </a:r>
                      <a:r>
                        <a:rPr lang="ar-SA" sz="1800" dirty="0" err="1">
                          <a:solidFill>
                            <a:schemeClr val="tx1"/>
                          </a:solidFill>
                          <a:effectLst/>
                          <a:cs typeface="B Roya" panose="00000400000000000000" pitchFamily="2" charset="-78"/>
                        </a:rPr>
                        <a:t>اکسیژن</a:t>
                      </a:r>
                      <a:r>
                        <a:rPr lang="ar-SA" sz="1800" dirty="0">
                          <a:solidFill>
                            <a:schemeClr val="tx1"/>
                          </a:solidFill>
                          <a:effectLst/>
                          <a:cs typeface="B Roya" panose="00000400000000000000" pitchFamily="2" charset="-78"/>
                        </a:rPr>
                        <a:t> </a:t>
                      </a:r>
                      <a:r>
                        <a:rPr lang="ar-SA" sz="1800" dirty="0" err="1">
                          <a:solidFill>
                            <a:schemeClr val="tx1"/>
                          </a:solidFill>
                          <a:effectLst/>
                          <a:cs typeface="B Roya" panose="00000400000000000000" pitchFamily="2" charset="-78"/>
                        </a:rPr>
                        <a:t>ساز</a:t>
                      </a:r>
                      <a:r>
                        <a:rPr lang="ar-SA" sz="1800" dirty="0">
                          <a:solidFill>
                            <a:schemeClr val="tx1"/>
                          </a:solidFill>
                          <a:effectLst/>
                          <a:cs typeface="B Roya" panose="00000400000000000000" pitchFamily="2" charset="-78"/>
                        </a:rPr>
                        <a:t> ثابت </a:t>
                      </a:r>
                      <a:r>
                        <a:rPr lang="ar-SA" sz="1800" dirty="0" err="1">
                          <a:solidFill>
                            <a:schemeClr val="tx1"/>
                          </a:solidFill>
                          <a:effectLst/>
                          <a:cs typeface="B Roya" panose="00000400000000000000" pitchFamily="2" charset="-78"/>
                        </a:rPr>
                        <a:t>مکاتبه</a:t>
                      </a:r>
                      <a:r>
                        <a:rPr lang="ar-SA" sz="1800" dirty="0">
                          <a:solidFill>
                            <a:schemeClr val="tx1"/>
                          </a:solidFill>
                          <a:effectLst/>
                          <a:cs typeface="B Roya" panose="00000400000000000000" pitchFamily="2" charset="-78"/>
                        </a:rPr>
                        <a:t> </a:t>
                      </a:r>
                      <a:r>
                        <a:rPr lang="ar-SA" sz="1800" dirty="0" err="1">
                          <a:solidFill>
                            <a:schemeClr val="tx1"/>
                          </a:solidFill>
                          <a:effectLst/>
                          <a:cs typeface="B Roya" panose="00000400000000000000" pitchFamily="2" charset="-78"/>
                        </a:rPr>
                        <a:t>با</a:t>
                      </a:r>
                      <a:r>
                        <a:rPr lang="ar-SA" sz="1800" dirty="0">
                          <a:solidFill>
                            <a:schemeClr val="tx1"/>
                          </a:solidFill>
                          <a:effectLst/>
                          <a:cs typeface="B Roya" panose="00000400000000000000" pitchFamily="2" charset="-78"/>
                        </a:rPr>
                        <a:t> </a:t>
                      </a:r>
                      <a:r>
                        <a:rPr lang="ar-SA" sz="1800" dirty="0" err="1">
                          <a:solidFill>
                            <a:schemeClr val="tx1"/>
                          </a:solidFill>
                          <a:effectLst/>
                          <a:cs typeface="B Roya" panose="00000400000000000000" pitchFamily="2" charset="-78"/>
                        </a:rPr>
                        <a:t>هیات</a:t>
                      </a:r>
                      <a:r>
                        <a:rPr lang="ar-SA" sz="1800" dirty="0">
                          <a:solidFill>
                            <a:schemeClr val="tx1"/>
                          </a:solidFill>
                          <a:effectLst/>
                          <a:cs typeface="B Roya" panose="00000400000000000000" pitchFamily="2" charset="-78"/>
                        </a:rPr>
                        <a:t> </a:t>
                      </a:r>
                      <a:r>
                        <a:rPr lang="ar-SA" sz="1800" dirty="0" err="1">
                          <a:solidFill>
                            <a:schemeClr val="tx1"/>
                          </a:solidFill>
                          <a:effectLst/>
                          <a:cs typeface="B Roya" panose="00000400000000000000" pitchFamily="2" charset="-78"/>
                        </a:rPr>
                        <a:t>امنای</a:t>
                      </a:r>
                      <a:r>
                        <a:rPr lang="ar-SA" sz="1800" dirty="0">
                          <a:solidFill>
                            <a:schemeClr val="tx1"/>
                          </a:solidFill>
                          <a:effectLst/>
                          <a:cs typeface="B Roya" panose="00000400000000000000" pitchFamily="2" charset="-78"/>
                        </a:rPr>
                        <a:t> صرفه </a:t>
                      </a:r>
                      <a:r>
                        <a:rPr lang="ar-SA" sz="1800" dirty="0" err="1">
                          <a:solidFill>
                            <a:schemeClr val="tx1"/>
                          </a:solidFill>
                          <a:effectLst/>
                          <a:cs typeface="B Roya" panose="00000400000000000000" pitchFamily="2" charset="-78"/>
                        </a:rPr>
                        <a:t>جویی</a:t>
                      </a:r>
                      <a:r>
                        <a:rPr lang="ar-SA" sz="1800" dirty="0">
                          <a:solidFill>
                            <a:schemeClr val="tx1"/>
                          </a:solidFill>
                          <a:effectLst/>
                          <a:cs typeface="B Roya" panose="00000400000000000000" pitchFamily="2" charset="-78"/>
                        </a:rPr>
                        <a:t> </a:t>
                      </a:r>
                      <a:r>
                        <a:rPr lang="ar-SA" sz="1800" dirty="0" err="1">
                          <a:solidFill>
                            <a:schemeClr val="tx1"/>
                          </a:solidFill>
                          <a:effectLst/>
                          <a:cs typeface="B Roya" panose="00000400000000000000" pitchFamily="2" charset="-78"/>
                        </a:rPr>
                        <a:t>ارزی</a:t>
                      </a:r>
                      <a:r>
                        <a:rPr lang="ar-SA" sz="1800" dirty="0">
                          <a:solidFill>
                            <a:schemeClr val="tx1"/>
                          </a:solidFill>
                          <a:effectLst/>
                          <a:cs typeface="B Roya" panose="00000400000000000000" pitchFamily="2" charset="-78"/>
                        </a:rPr>
                        <a:t> </a:t>
                      </a:r>
                      <a:endParaRPr lang="en-US" sz="1800" dirty="0">
                        <a:solidFill>
                          <a:schemeClr val="tx1"/>
                        </a:solidFill>
                        <a:effectLst/>
                        <a:latin typeface="Calibri" panose="020F0502020204030204" pitchFamily="34" charset="0"/>
                        <a:ea typeface="Calibri" panose="020F0502020204030204" pitchFamily="34" charset="0"/>
                        <a:cs typeface="B Roya" panose="00000400000000000000" pitchFamily="2" charset="-78"/>
                      </a:endParaRPr>
                    </a:p>
                  </a:txBody>
                  <a:tcPr marL="48168" marR="48168" marT="0" marB="0" anchor="ctr"/>
                </a:tc>
                <a:tc>
                  <a:txBody>
                    <a:bodyPr/>
                    <a:lstStyle/>
                    <a:p>
                      <a:pPr algn="ctr" rtl="1" fontAlgn="ctr"/>
                      <a:r>
                        <a:rPr lang="en-US" sz="2000" b="1" i="0" u="none" strike="noStrike">
                          <a:solidFill>
                            <a:srgbClr val="000000"/>
                          </a:solidFill>
                          <a:effectLst/>
                          <a:latin typeface="B Roya" panose="00000400000000000000" pitchFamily="2" charset="-78"/>
                          <a:cs typeface="B Roya" panose="00000400000000000000" pitchFamily="2" charset="-78"/>
                        </a:rPr>
                        <a:t>50</a:t>
                      </a:r>
                    </a:p>
                  </a:txBody>
                  <a:tcPr marL="9525" marR="9525" marT="9525" marB="0" anchor="ctr"/>
                </a:tc>
                <a:tc>
                  <a:txBody>
                    <a:bodyPr/>
                    <a:lstStyle/>
                    <a:p>
                      <a:pPr algn="ctr" rtl="1" fontAlgn="ctr"/>
                      <a:r>
                        <a:rPr lang="en-US" sz="2000" b="1" i="0" u="none" strike="noStrike" dirty="0">
                          <a:solidFill>
                            <a:srgbClr val="000000"/>
                          </a:solidFill>
                          <a:effectLst/>
                          <a:latin typeface="B Roya" panose="00000400000000000000" pitchFamily="2" charset="-78"/>
                          <a:cs typeface="B Roya" panose="00000400000000000000" pitchFamily="2" charset="-78"/>
                        </a:rPr>
                        <a:t>50</a:t>
                      </a:r>
                    </a:p>
                  </a:txBody>
                  <a:tcPr marL="9525" marR="9525" marT="9525" marB="0" anchor="ctr"/>
                </a:tc>
                <a:extLst>
                  <a:ext uri="{0D108BD9-81ED-4DB2-BD59-A6C34878D82A}">
                    <a16:rowId xmlns:a16="http://schemas.microsoft.com/office/drawing/2014/main" val="3781273198"/>
                  </a:ext>
                </a:extLst>
              </a:tr>
              <a:tr h="635262">
                <a:tc>
                  <a:txBody>
                    <a:bodyPr/>
                    <a:lstStyle/>
                    <a:p>
                      <a:pPr algn="ctr" rtl="1">
                        <a:lnSpc>
                          <a:spcPct val="107000"/>
                        </a:lnSpc>
                        <a:spcAft>
                          <a:spcPts val="0"/>
                        </a:spcAft>
                      </a:pPr>
                      <a:r>
                        <a:rPr lang="fa-IR" sz="1800" b="1" dirty="0">
                          <a:solidFill>
                            <a:schemeClr val="tx1"/>
                          </a:solidFill>
                          <a:effectLst/>
                          <a:latin typeface="Calibri" panose="020F0502020204030204" pitchFamily="34" charset="0"/>
                          <a:ea typeface="Calibri" panose="020F0502020204030204" pitchFamily="34" charset="0"/>
                          <a:cs typeface="B Roya" panose="00000400000000000000" pitchFamily="2" charset="-78"/>
                        </a:rPr>
                        <a:t>4</a:t>
                      </a:r>
                      <a:endParaRPr lang="en-US" sz="1800" b="1" dirty="0">
                        <a:solidFill>
                          <a:schemeClr val="tx1"/>
                        </a:solidFill>
                        <a:effectLst/>
                        <a:latin typeface="Calibri" panose="020F0502020204030204" pitchFamily="34" charset="0"/>
                        <a:ea typeface="Calibri" panose="020F0502020204030204" pitchFamily="34" charset="0"/>
                        <a:cs typeface="B Roya" panose="00000400000000000000" pitchFamily="2" charset="-78"/>
                      </a:endParaRPr>
                    </a:p>
                  </a:txBody>
                  <a:tcPr marL="68580" marR="68580" marT="0" marB="0" anchor="ctr"/>
                </a:tc>
                <a:tc>
                  <a:txBody>
                    <a:bodyPr/>
                    <a:lstStyle/>
                    <a:p>
                      <a:pPr algn="r" rtl="1">
                        <a:lnSpc>
                          <a:spcPct val="107000"/>
                        </a:lnSpc>
                        <a:spcAft>
                          <a:spcPts val="0"/>
                        </a:spcAft>
                      </a:pPr>
                      <a:r>
                        <a:rPr lang="ar-SA" sz="1800" dirty="0" err="1">
                          <a:solidFill>
                            <a:schemeClr val="tx1"/>
                          </a:solidFill>
                          <a:effectLst/>
                          <a:cs typeface="B Roya" panose="00000400000000000000" pitchFamily="2" charset="-78"/>
                        </a:rPr>
                        <a:t>دستگاه</a:t>
                      </a:r>
                      <a:r>
                        <a:rPr lang="ar-SA" sz="1800" dirty="0">
                          <a:solidFill>
                            <a:schemeClr val="tx1"/>
                          </a:solidFill>
                          <a:effectLst/>
                          <a:cs typeface="B Roya" panose="00000400000000000000" pitchFamily="2" charset="-78"/>
                        </a:rPr>
                        <a:t> </a:t>
                      </a:r>
                      <a:r>
                        <a:rPr lang="ar-SA" sz="1800" dirty="0" err="1">
                          <a:solidFill>
                            <a:schemeClr val="tx1"/>
                          </a:solidFill>
                          <a:effectLst/>
                          <a:cs typeface="B Roya" panose="00000400000000000000" pitchFamily="2" charset="-78"/>
                        </a:rPr>
                        <a:t>های</a:t>
                      </a:r>
                      <a:r>
                        <a:rPr lang="ar-SA" sz="1800" dirty="0">
                          <a:solidFill>
                            <a:schemeClr val="tx1"/>
                          </a:solidFill>
                          <a:effectLst/>
                          <a:cs typeface="B Roya" panose="00000400000000000000" pitchFamily="2" charset="-78"/>
                        </a:rPr>
                        <a:t> </a:t>
                      </a:r>
                      <a:r>
                        <a:rPr lang="ar-SA" sz="1800" dirty="0" err="1">
                          <a:solidFill>
                            <a:schemeClr val="tx1"/>
                          </a:solidFill>
                          <a:effectLst/>
                          <a:cs typeface="B Roya" panose="00000400000000000000" pitchFamily="2" charset="-78"/>
                        </a:rPr>
                        <a:t>اکسیژن</a:t>
                      </a:r>
                      <a:r>
                        <a:rPr lang="ar-SA" sz="1800" dirty="0">
                          <a:solidFill>
                            <a:schemeClr val="tx1"/>
                          </a:solidFill>
                          <a:effectLst/>
                          <a:cs typeface="B Roya" panose="00000400000000000000" pitchFamily="2" charset="-78"/>
                        </a:rPr>
                        <a:t> </a:t>
                      </a:r>
                      <a:r>
                        <a:rPr lang="ar-SA" sz="1800" dirty="0" err="1">
                          <a:solidFill>
                            <a:schemeClr val="tx1"/>
                          </a:solidFill>
                          <a:effectLst/>
                          <a:cs typeface="B Roya" panose="00000400000000000000" pitchFamily="2" charset="-78"/>
                        </a:rPr>
                        <a:t>ساز</a:t>
                      </a:r>
                      <a:r>
                        <a:rPr lang="ar-SA" sz="1800" dirty="0">
                          <a:solidFill>
                            <a:schemeClr val="tx1"/>
                          </a:solidFill>
                          <a:effectLst/>
                          <a:cs typeface="B Roya" panose="00000400000000000000" pitchFamily="2" charset="-78"/>
                        </a:rPr>
                        <a:t> </a:t>
                      </a:r>
                      <a:r>
                        <a:rPr lang="ar-SA" sz="1800" dirty="0" err="1">
                          <a:solidFill>
                            <a:schemeClr val="tx1"/>
                          </a:solidFill>
                          <a:effectLst/>
                          <a:cs typeface="B Roya" panose="00000400000000000000" pitchFamily="2" charset="-78"/>
                        </a:rPr>
                        <a:t>کانتینری</a:t>
                      </a:r>
                      <a:r>
                        <a:rPr lang="ar-SA" sz="1800" dirty="0">
                          <a:solidFill>
                            <a:schemeClr val="tx1"/>
                          </a:solidFill>
                          <a:effectLst/>
                          <a:cs typeface="B Roya" panose="00000400000000000000" pitchFamily="2" charset="-78"/>
                        </a:rPr>
                        <a:t> </a:t>
                      </a:r>
                      <a:r>
                        <a:rPr lang="ar-SA" sz="1800" dirty="0" err="1">
                          <a:solidFill>
                            <a:schemeClr val="tx1"/>
                          </a:solidFill>
                          <a:effectLst/>
                          <a:cs typeface="B Roya" panose="00000400000000000000" pitchFamily="2" charset="-78"/>
                        </a:rPr>
                        <a:t>مکاتبه</a:t>
                      </a:r>
                      <a:r>
                        <a:rPr lang="ar-SA" sz="1800" dirty="0">
                          <a:solidFill>
                            <a:schemeClr val="tx1"/>
                          </a:solidFill>
                          <a:effectLst/>
                          <a:cs typeface="B Roya" panose="00000400000000000000" pitchFamily="2" charset="-78"/>
                        </a:rPr>
                        <a:t> شده </a:t>
                      </a:r>
                      <a:r>
                        <a:rPr lang="ar-SA" sz="1800" dirty="0" err="1">
                          <a:solidFill>
                            <a:schemeClr val="tx1"/>
                          </a:solidFill>
                          <a:effectLst/>
                          <a:cs typeface="B Roya" panose="00000400000000000000" pitchFamily="2" charset="-78"/>
                        </a:rPr>
                        <a:t>با</a:t>
                      </a:r>
                      <a:r>
                        <a:rPr lang="ar-SA" sz="1800" dirty="0">
                          <a:solidFill>
                            <a:schemeClr val="tx1"/>
                          </a:solidFill>
                          <a:effectLst/>
                          <a:cs typeface="B Roya" panose="00000400000000000000" pitchFamily="2" charset="-78"/>
                        </a:rPr>
                        <a:t> </a:t>
                      </a:r>
                      <a:r>
                        <a:rPr lang="ar-SA" sz="1800" dirty="0" err="1">
                          <a:solidFill>
                            <a:schemeClr val="tx1"/>
                          </a:solidFill>
                          <a:effectLst/>
                          <a:cs typeface="B Roya" panose="00000400000000000000" pitchFamily="2" charset="-78"/>
                        </a:rPr>
                        <a:t>هیات</a:t>
                      </a:r>
                      <a:r>
                        <a:rPr lang="ar-SA" sz="1800" dirty="0">
                          <a:solidFill>
                            <a:schemeClr val="tx1"/>
                          </a:solidFill>
                          <a:effectLst/>
                          <a:cs typeface="B Roya" panose="00000400000000000000" pitchFamily="2" charset="-78"/>
                        </a:rPr>
                        <a:t> </a:t>
                      </a:r>
                      <a:r>
                        <a:rPr lang="ar-SA" sz="1800" dirty="0" err="1">
                          <a:solidFill>
                            <a:schemeClr val="tx1"/>
                          </a:solidFill>
                          <a:effectLst/>
                          <a:cs typeface="B Roya" panose="00000400000000000000" pitchFamily="2" charset="-78"/>
                        </a:rPr>
                        <a:t>امنای</a:t>
                      </a:r>
                      <a:r>
                        <a:rPr lang="ar-SA" sz="1800" dirty="0">
                          <a:solidFill>
                            <a:schemeClr val="tx1"/>
                          </a:solidFill>
                          <a:effectLst/>
                          <a:cs typeface="B Roya" panose="00000400000000000000" pitchFamily="2" charset="-78"/>
                        </a:rPr>
                        <a:t> صرفه </a:t>
                      </a:r>
                      <a:r>
                        <a:rPr lang="ar-SA" sz="1800" dirty="0" err="1">
                          <a:solidFill>
                            <a:schemeClr val="tx1"/>
                          </a:solidFill>
                          <a:effectLst/>
                          <a:cs typeface="B Roya" panose="00000400000000000000" pitchFamily="2" charset="-78"/>
                        </a:rPr>
                        <a:t>جویی</a:t>
                      </a:r>
                      <a:r>
                        <a:rPr lang="ar-SA" sz="1800" dirty="0">
                          <a:solidFill>
                            <a:schemeClr val="tx1"/>
                          </a:solidFill>
                          <a:effectLst/>
                          <a:cs typeface="B Roya" panose="00000400000000000000" pitchFamily="2" charset="-78"/>
                        </a:rPr>
                        <a:t> </a:t>
                      </a:r>
                      <a:r>
                        <a:rPr lang="ar-SA" sz="1800" dirty="0" err="1">
                          <a:solidFill>
                            <a:schemeClr val="tx1"/>
                          </a:solidFill>
                          <a:effectLst/>
                          <a:cs typeface="B Roya" panose="00000400000000000000" pitchFamily="2" charset="-78"/>
                        </a:rPr>
                        <a:t>ارزی</a:t>
                      </a:r>
                      <a:endParaRPr lang="en-US" sz="1800" dirty="0">
                        <a:solidFill>
                          <a:schemeClr val="tx1"/>
                        </a:solidFill>
                        <a:effectLst/>
                        <a:latin typeface="Calibri" panose="020F0502020204030204" pitchFamily="34" charset="0"/>
                        <a:ea typeface="Calibri" panose="020F0502020204030204" pitchFamily="34" charset="0"/>
                        <a:cs typeface="B Roya" panose="00000400000000000000" pitchFamily="2" charset="-78"/>
                      </a:endParaRPr>
                    </a:p>
                  </a:txBody>
                  <a:tcPr marL="48168" marR="48168" marT="0" marB="0" anchor="ctr"/>
                </a:tc>
                <a:tc>
                  <a:txBody>
                    <a:bodyPr/>
                    <a:lstStyle/>
                    <a:p>
                      <a:pPr algn="ctr" rtl="1" fontAlgn="ctr"/>
                      <a:r>
                        <a:rPr lang="en-US" sz="2000" b="1" i="0" u="none" strike="noStrike" dirty="0">
                          <a:solidFill>
                            <a:srgbClr val="000000"/>
                          </a:solidFill>
                          <a:effectLst/>
                          <a:latin typeface="B Roya" panose="00000400000000000000" pitchFamily="2" charset="-78"/>
                          <a:cs typeface="B Roya" panose="00000400000000000000" pitchFamily="2" charset="-78"/>
                        </a:rPr>
                        <a:t>50</a:t>
                      </a:r>
                    </a:p>
                  </a:txBody>
                  <a:tcPr marL="9525" marR="9525" marT="9525" marB="0" anchor="ctr"/>
                </a:tc>
                <a:tc>
                  <a:txBody>
                    <a:bodyPr/>
                    <a:lstStyle/>
                    <a:p>
                      <a:pPr algn="ctr" rtl="1" fontAlgn="ctr"/>
                      <a:r>
                        <a:rPr lang="fa-IR" sz="2000" b="1" i="0" u="none" strike="noStrike" dirty="0">
                          <a:solidFill>
                            <a:srgbClr val="000000"/>
                          </a:solidFill>
                          <a:effectLst/>
                          <a:latin typeface="B Roya" panose="00000400000000000000" pitchFamily="2" charset="-78"/>
                          <a:cs typeface="B Roya" panose="00000400000000000000" pitchFamily="2" charset="-78"/>
                        </a:rPr>
                        <a:t>50</a:t>
                      </a:r>
                      <a:endParaRPr lang="en-US" sz="2000" b="1" i="0" u="none" strike="noStrike" dirty="0">
                        <a:solidFill>
                          <a:srgbClr val="000000"/>
                        </a:solidFill>
                        <a:effectLst/>
                        <a:latin typeface="B Roya" panose="00000400000000000000" pitchFamily="2" charset="-78"/>
                        <a:cs typeface="B Roya" panose="00000400000000000000" pitchFamily="2" charset="-78"/>
                      </a:endParaRPr>
                    </a:p>
                  </a:txBody>
                  <a:tcPr marL="9525" marR="9525" marT="9525" marB="0" anchor="ctr"/>
                </a:tc>
                <a:extLst>
                  <a:ext uri="{0D108BD9-81ED-4DB2-BD59-A6C34878D82A}">
                    <a16:rowId xmlns:a16="http://schemas.microsoft.com/office/drawing/2014/main" val="637782974"/>
                  </a:ext>
                </a:extLst>
              </a:tr>
              <a:tr h="476804">
                <a:tc>
                  <a:txBody>
                    <a:bodyPr/>
                    <a:lstStyle/>
                    <a:p>
                      <a:pPr algn="ctr" rtl="1">
                        <a:lnSpc>
                          <a:spcPct val="107000"/>
                        </a:lnSpc>
                        <a:spcAft>
                          <a:spcPts val="0"/>
                        </a:spcAft>
                      </a:pPr>
                      <a:r>
                        <a:rPr lang="fa-IR" sz="1800" b="1" dirty="0">
                          <a:solidFill>
                            <a:schemeClr val="tx1"/>
                          </a:solidFill>
                          <a:effectLst/>
                          <a:latin typeface="Calibri" panose="020F0502020204030204" pitchFamily="34" charset="0"/>
                          <a:ea typeface="Calibri" panose="020F0502020204030204" pitchFamily="34" charset="0"/>
                          <a:cs typeface="B Roya" panose="00000400000000000000" pitchFamily="2" charset="-78"/>
                        </a:rPr>
                        <a:t>5</a:t>
                      </a:r>
                      <a:endParaRPr lang="en-US" sz="1800" b="1" dirty="0">
                        <a:solidFill>
                          <a:schemeClr val="tx1"/>
                        </a:solidFill>
                        <a:effectLst/>
                        <a:latin typeface="Calibri" panose="020F0502020204030204" pitchFamily="34" charset="0"/>
                        <a:ea typeface="Calibri" panose="020F0502020204030204" pitchFamily="34" charset="0"/>
                        <a:cs typeface="B Roya" panose="00000400000000000000" pitchFamily="2" charset="-78"/>
                      </a:endParaRPr>
                    </a:p>
                  </a:txBody>
                  <a:tcPr marL="68580" marR="68580" marT="0" marB="0" anchor="ctr"/>
                </a:tc>
                <a:tc>
                  <a:txBody>
                    <a:bodyPr/>
                    <a:lstStyle/>
                    <a:p>
                      <a:pPr algn="r" rtl="1">
                        <a:lnSpc>
                          <a:spcPct val="107000"/>
                        </a:lnSpc>
                        <a:spcAft>
                          <a:spcPts val="0"/>
                        </a:spcAft>
                      </a:pPr>
                      <a:r>
                        <a:rPr lang="fa-IR" sz="1800" dirty="0">
                          <a:solidFill>
                            <a:schemeClr val="tx1"/>
                          </a:solidFill>
                          <a:effectLst/>
                          <a:latin typeface="Calibri" panose="020F0502020204030204" pitchFamily="34" charset="0"/>
                          <a:ea typeface="Calibri" panose="020F0502020204030204" pitchFamily="34" charset="0"/>
                          <a:cs typeface="B Roya" panose="00000400000000000000" pitchFamily="2" charset="-78"/>
                        </a:rPr>
                        <a:t>توزیع جدید کانتینری</a:t>
                      </a:r>
                      <a:endParaRPr lang="en-US" sz="1800" dirty="0">
                        <a:solidFill>
                          <a:schemeClr val="tx1"/>
                        </a:solidFill>
                        <a:effectLst/>
                        <a:latin typeface="Calibri" panose="020F0502020204030204" pitchFamily="34" charset="0"/>
                        <a:ea typeface="Calibri" panose="020F0502020204030204" pitchFamily="34" charset="0"/>
                        <a:cs typeface="B Roya" panose="00000400000000000000" pitchFamily="2" charset="-78"/>
                      </a:endParaRPr>
                    </a:p>
                  </a:txBody>
                  <a:tcPr marL="48168" marR="48168" marT="0" marB="0" anchor="ctr"/>
                </a:tc>
                <a:tc>
                  <a:txBody>
                    <a:bodyPr/>
                    <a:lstStyle/>
                    <a:p>
                      <a:pPr algn="ctr" rtl="1" fontAlgn="ctr"/>
                      <a:r>
                        <a:rPr lang="fa-IR" sz="2000" b="1" i="0" u="none" strike="noStrike" dirty="0">
                          <a:solidFill>
                            <a:srgbClr val="000000"/>
                          </a:solidFill>
                          <a:effectLst/>
                          <a:latin typeface="B Roya" panose="00000400000000000000" pitchFamily="2" charset="-78"/>
                          <a:cs typeface="B Roya" panose="00000400000000000000" pitchFamily="2" charset="-78"/>
                        </a:rPr>
                        <a:t>25</a:t>
                      </a:r>
                      <a:endParaRPr lang="en-US" sz="2000" b="1" i="0" u="none" strike="noStrike" dirty="0">
                        <a:solidFill>
                          <a:srgbClr val="000000"/>
                        </a:solidFill>
                        <a:effectLst/>
                        <a:latin typeface="B Roya" panose="00000400000000000000" pitchFamily="2" charset="-78"/>
                        <a:cs typeface="B Roya" panose="00000400000000000000" pitchFamily="2" charset="-78"/>
                      </a:endParaRPr>
                    </a:p>
                  </a:txBody>
                  <a:tcPr marL="9525" marR="9525" marT="9525" marB="0" anchor="ctr"/>
                </a:tc>
                <a:tc>
                  <a:txBody>
                    <a:bodyPr/>
                    <a:lstStyle/>
                    <a:p>
                      <a:pPr algn="ctr" rtl="1" fontAlgn="ctr"/>
                      <a:r>
                        <a:rPr lang="fa-IR" sz="2000" b="1" i="0" u="none" strike="noStrike" dirty="0">
                          <a:solidFill>
                            <a:srgbClr val="000000"/>
                          </a:solidFill>
                          <a:effectLst/>
                          <a:latin typeface="B Roya" panose="00000400000000000000" pitchFamily="2" charset="-78"/>
                          <a:cs typeface="B Roya" panose="00000400000000000000" pitchFamily="2" charset="-78"/>
                        </a:rPr>
                        <a:t>24</a:t>
                      </a:r>
                      <a:endParaRPr lang="en-US" sz="2000" b="1" i="0" u="none" strike="noStrike" dirty="0">
                        <a:solidFill>
                          <a:srgbClr val="000000"/>
                        </a:solidFill>
                        <a:effectLst/>
                        <a:latin typeface="B Roya" panose="00000400000000000000" pitchFamily="2" charset="-78"/>
                        <a:cs typeface="B Roya" panose="00000400000000000000" pitchFamily="2" charset="-78"/>
                      </a:endParaRPr>
                    </a:p>
                  </a:txBody>
                  <a:tcPr marL="9525" marR="9525" marT="9525" marB="0" anchor="ctr"/>
                </a:tc>
                <a:extLst>
                  <a:ext uri="{0D108BD9-81ED-4DB2-BD59-A6C34878D82A}">
                    <a16:rowId xmlns:a16="http://schemas.microsoft.com/office/drawing/2014/main" val="483626395"/>
                  </a:ext>
                </a:extLst>
              </a:tr>
              <a:tr h="599411">
                <a:tc>
                  <a:txBody>
                    <a:bodyPr/>
                    <a:lstStyle/>
                    <a:p>
                      <a:pPr algn="ctr" rtl="1">
                        <a:lnSpc>
                          <a:spcPct val="107000"/>
                        </a:lnSpc>
                        <a:spcAft>
                          <a:spcPts val="0"/>
                        </a:spcAft>
                      </a:pPr>
                      <a:r>
                        <a:rPr lang="fa-IR" sz="1800" b="1" dirty="0">
                          <a:solidFill>
                            <a:schemeClr val="tx1"/>
                          </a:solidFill>
                          <a:effectLst/>
                          <a:latin typeface="Calibri" panose="020F0502020204030204" pitchFamily="34" charset="0"/>
                          <a:ea typeface="Calibri" panose="020F0502020204030204" pitchFamily="34" charset="0"/>
                          <a:cs typeface="B Roya" panose="00000400000000000000" pitchFamily="2" charset="-78"/>
                        </a:rPr>
                        <a:t>6</a:t>
                      </a:r>
                      <a:endParaRPr lang="en-US" sz="1800" b="1" dirty="0">
                        <a:solidFill>
                          <a:schemeClr val="tx1"/>
                        </a:solidFill>
                        <a:effectLst/>
                        <a:latin typeface="Calibri" panose="020F0502020204030204" pitchFamily="34" charset="0"/>
                        <a:ea typeface="Calibri" panose="020F0502020204030204" pitchFamily="34" charset="0"/>
                        <a:cs typeface="B Roya" panose="00000400000000000000" pitchFamily="2" charset="-78"/>
                      </a:endParaRPr>
                    </a:p>
                  </a:txBody>
                  <a:tcPr marL="68580" marR="68580" marT="0" marB="0" anchor="ctr"/>
                </a:tc>
                <a:tc>
                  <a:txBody>
                    <a:bodyPr/>
                    <a:lstStyle/>
                    <a:p>
                      <a:pPr algn="r" rtl="1">
                        <a:lnSpc>
                          <a:spcPct val="107000"/>
                        </a:lnSpc>
                        <a:spcAft>
                          <a:spcPts val="0"/>
                        </a:spcAft>
                      </a:pPr>
                      <a:r>
                        <a:rPr lang="ar-SA" sz="1800" dirty="0">
                          <a:solidFill>
                            <a:schemeClr val="tx1"/>
                          </a:solidFill>
                          <a:effectLst/>
                          <a:cs typeface="B Roya" panose="00000400000000000000" pitchFamily="2" charset="-78"/>
                        </a:rPr>
                        <a:t>دستگاه های اکسیژن ساز ثابت مکاتبه شده با اداره کل تجهیزات پزشکی</a:t>
                      </a:r>
                      <a:endParaRPr lang="en-US" sz="1800" dirty="0">
                        <a:solidFill>
                          <a:schemeClr val="tx1"/>
                        </a:solidFill>
                        <a:effectLst/>
                        <a:latin typeface="Calibri" panose="020F0502020204030204" pitchFamily="34" charset="0"/>
                        <a:ea typeface="Calibri" panose="020F0502020204030204" pitchFamily="34" charset="0"/>
                        <a:cs typeface="B Roya" panose="00000400000000000000" pitchFamily="2" charset="-78"/>
                      </a:endParaRPr>
                    </a:p>
                  </a:txBody>
                  <a:tcPr marL="48168" marR="48168" marT="0" marB="0" anchor="ctr"/>
                </a:tc>
                <a:tc>
                  <a:txBody>
                    <a:bodyPr/>
                    <a:lstStyle/>
                    <a:p>
                      <a:pPr algn="ctr" rtl="1" fontAlgn="ctr"/>
                      <a:r>
                        <a:rPr lang="fa-IR" sz="2000" b="1" i="0" u="none" strike="noStrike" dirty="0">
                          <a:solidFill>
                            <a:srgbClr val="000000"/>
                          </a:solidFill>
                          <a:effectLst/>
                          <a:latin typeface="B Roya" panose="00000400000000000000" pitchFamily="2" charset="-78"/>
                          <a:cs typeface="B Roya" panose="00000400000000000000" pitchFamily="2" charset="-78"/>
                        </a:rPr>
                        <a:t>16</a:t>
                      </a:r>
                      <a:endParaRPr lang="en-US" sz="2000" b="1" i="0" u="none" strike="noStrike" dirty="0">
                        <a:solidFill>
                          <a:srgbClr val="000000"/>
                        </a:solidFill>
                        <a:effectLst/>
                        <a:latin typeface="B Roya" panose="00000400000000000000" pitchFamily="2" charset="-78"/>
                        <a:cs typeface="B Roya" panose="00000400000000000000" pitchFamily="2" charset="-78"/>
                      </a:endParaRPr>
                    </a:p>
                  </a:txBody>
                  <a:tcPr marL="9525" marR="9525" marT="9525" marB="0" anchor="ctr"/>
                </a:tc>
                <a:tc>
                  <a:txBody>
                    <a:bodyPr/>
                    <a:lstStyle/>
                    <a:p>
                      <a:pPr algn="ctr" rtl="1" fontAlgn="ctr"/>
                      <a:r>
                        <a:rPr lang="fa-IR" sz="2000" b="1" i="0" u="none" strike="noStrike" dirty="0">
                          <a:solidFill>
                            <a:srgbClr val="000000"/>
                          </a:solidFill>
                          <a:effectLst/>
                          <a:latin typeface="B Roya" panose="00000400000000000000" pitchFamily="2" charset="-78"/>
                          <a:cs typeface="B Roya" panose="00000400000000000000" pitchFamily="2" charset="-78"/>
                        </a:rPr>
                        <a:t>16</a:t>
                      </a:r>
                      <a:endParaRPr lang="en-US" sz="2000" b="1" i="0" u="none" strike="noStrike" dirty="0">
                        <a:solidFill>
                          <a:srgbClr val="000000"/>
                        </a:solidFill>
                        <a:effectLst/>
                        <a:latin typeface="B Roya" panose="00000400000000000000" pitchFamily="2" charset="-78"/>
                        <a:cs typeface="B Roya" panose="00000400000000000000" pitchFamily="2" charset="-78"/>
                      </a:endParaRPr>
                    </a:p>
                  </a:txBody>
                  <a:tcPr marL="9525" marR="9525" marT="9525" marB="0" anchor="ctr"/>
                </a:tc>
                <a:extLst>
                  <a:ext uri="{0D108BD9-81ED-4DB2-BD59-A6C34878D82A}">
                    <a16:rowId xmlns:a16="http://schemas.microsoft.com/office/drawing/2014/main" val="2171473196"/>
                  </a:ext>
                </a:extLst>
              </a:tr>
              <a:tr h="439819">
                <a:tc>
                  <a:txBody>
                    <a:bodyPr/>
                    <a:lstStyle/>
                    <a:p>
                      <a:pPr algn="ctr" rtl="1">
                        <a:lnSpc>
                          <a:spcPct val="107000"/>
                        </a:lnSpc>
                        <a:spcAft>
                          <a:spcPts val="0"/>
                        </a:spcAft>
                      </a:pPr>
                      <a:r>
                        <a:rPr lang="fa-IR" sz="1800" b="1" dirty="0">
                          <a:solidFill>
                            <a:schemeClr val="tx1"/>
                          </a:solidFill>
                          <a:effectLst/>
                          <a:latin typeface="Calibri" panose="020F0502020204030204" pitchFamily="34" charset="0"/>
                          <a:ea typeface="Calibri" panose="020F0502020204030204" pitchFamily="34" charset="0"/>
                          <a:cs typeface="B Roya" panose="00000400000000000000" pitchFamily="2" charset="-78"/>
                        </a:rPr>
                        <a:t>7</a:t>
                      </a:r>
                      <a:endParaRPr lang="en-US" sz="1800" b="1" dirty="0">
                        <a:solidFill>
                          <a:schemeClr val="tx1"/>
                        </a:solidFill>
                        <a:effectLst/>
                        <a:latin typeface="Calibri" panose="020F0502020204030204" pitchFamily="34" charset="0"/>
                        <a:ea typeface="Calibri" panose="020F0502020204030204" pitchFamily="34" charset="0"/>
                        <a:cs typeface="B Roya" panose="00000400000000000000" pitchFamily="2" charset="-78"/>
                      </a:endParaRPr>
                    </a:p>
                  </a:txBody>
                  <a:tcPr marL="68580" marR="68580" marT="0" marB="0" anchor="ctr"/>
                </a:tc>
                <a:tc>
                  <a:txBody>
                    <a:bodyPr/>
                    <a:lstStyle/>
                    <a:p>
                      <a:pPr algn="r" rtl="1">
                        <a:lnSpc>
                          <a:spcPct val="107000"/>
                        </a:lnSpc>
                        <a:spcAft>
                          <a:spcPts val="0"/>
                        </a:spcAft>
                      </a:pPr>
                      <a:r>
                        <a:rPr lang="ar-SA" sz="1800" dirty="0" err="1">
                          <a:solidFill>
                            <a:schemeClr val="tx1"/>
                          </a:solidFill>
                          <a:effectLst/>
                          <a:cs typeface="B Roya" panose="00000400000000000000" pitchFamily="2" charset="-78"/>
                        </a:rPr>
                        <a:t>دستگاه</a:t>
                      </a:r>
                      <a:r>
                        <a:rPr lang="ar-SA" sz="1800" dirty="0">
                          <a:solidFill>
                            <a:schemeClr val="tx1"/>
                          </a:solidFill>
                          <a:effectLst/>
                          <a:cs typeface="B Roya" panose="00000400000000000000" pitchFamily="2" charset="-78"/>
                        </a:rPr>
                        <a:t> </a:t>
                      </a:r>
                      <a:r>
                        <a:rPr lang="ar-SA" sz="1800" dirty="0" err="1">
                          <a:solidFill>
                            <a:schemeClr val="tx1"/>
                          </a:solidFill>
                          <a:effectLst/>
                          <a:cs typeface="B Roya" panose="00000400000000000000" pitchFamily="2" charset="-78"/>
                        </a:rPr>
                        <a:t>های</a:t>
                      </a:r>
                      <a:r>
                        <a:rPr lang="ar-SA" sz="1800" dirty="0">
                          <a:solidFill>
                            <a:schemeClr val="tx1"/>
                          </a:solidFill>
                          <a:effectLst/>
                          <a:cs typeface="B Roya" panose="00000400000000000000" pitchFamily="2" charset="-78"/>
                        </a:rPr>
                        <a:t> </a:t>
                      </a:r>
                      <a:r>
                        <a:rPr lang="ar-SA" sz="1800" dirty="0" err="1">
                          <a:solidFill>
                            <a:schemeClr val="tx1"/>
                          </a:solidFill>
                          <a:effectLst/>
                          <a:cs typeface="B Roya" panose="00000400000000000000" pitchFamily="2" charset="-78"/>
                        </a:rPr>
                        <a:t>تانک</a:t>
                      </a:r>
                      <a:r>
                        <a:rPr lang="ar-SA" sz="1800" dirty="0">
                          <a:solidFill>
                            <a:schemeClr val="tx1"/>
                          </a:solidFill>
                          <a:effectLst/>
                          <a:cs typeface="B Roya" panose="00000400000000000000" pitchFamily="2" charset="-78"/>
                        </a:rPr>
                        <a:t> </a:t>
                      </a:r>
                      <a:r>
                        <a:rPr lang="ar-SA" sz="1800" dirty="0" err="1">
                          <a:solidFill>
                            <a:schemeClr val="tx1"/>
                          </a:solidFill>
                          <a:effectLst/>
                          <a:cs typeface="B Roya" panose="00000400000000000000" pitchFamily="2" charset="-78"/>
                        </a:rPr>
                        <a:t>اکسیژن</a:t>
                      </a:r>
                      <a:r>
                        <a:rPr lang="ar-SA" sz="1800" dirty="0">
                          <a:solidFill>
                            <a:schemeClr val="tx1"/>
                          </a:solidFill>
                          <a:effectLst/>
                          <a:cs typeface="B Roya" panose="00000400000000000000" pitchFamily="2" charset="-78"/>
                        </a:rPr>
                        <a:t> </a:t>
                      </a:r>
                      <a:r>
                        <a:rPr lang="ar-SA" sz="1800" dirty="0" err="1">
                          <a:solidFill>
                            <a:schemeClr val="tx1"/>
                          </a:solidFill>
                          <a:effectLst/>
                          <a:cs typeface="B Roya" panose="00000400000000000000" pitchFamily="2" charset="-78"/>
                        </a:rPr>
                        <a:t>مایع</a:t>
                      </a:r>
                      <a:r>
                        <a:rPr lang="ar-SA" sz="1800" dirty="0">
                          <a:solidFill>
                            <a:schemeClr val="tx1"/>
                          </a:solidFill>
                          <a:effectLst/>
                          <a:cs typeface="B Roya" panose="00000400000000000000" pitchFamily="2" charset="-78"/>
                        </a:rPr>
                        <a:t> 20 </a:t>
                      </a:r>
                      <a:r>
                        <a:rPr lang="ar-SA" sz="1800" dirty="0" err="1">
                          <a:solidFill>
                            <a:schemeClr val="tx1"/>
                          </a:solidFill>
                          <a:effectLst/>
                          <a:cs typeface="B Roya" panose="00000400000000000000" pitchFamily="2" charset="-78"/>
                        </a:rPr>
                        <a:t>تنی</a:t>
                      </a:r>
                      <a:endParaRPr lang="en-US" sz="1800" dirty="0">
                        <a:solidFill>
                          <a:schemeClr val="tx1"/>
                        </a:solidFill>
                        <a:effectLst/>
                        <a:latin typeface="Calibri" panose="020F0502020204030204" pitchFamily="34" charset="0"/>
                        <a:ea typeface="Calibri" panose="020F0502020204030204" pitchFamily="34" charset="0"/>
                        <a:cs typeface="B Roya" panose="00000400000000000000" pitchFamily="2" charset="-78"/>
                      </a:endParaRPr>
                    </a:p>
                  </a:txBody>
                  <a:tcPr marL="48168" marR="48168" marT="0" marB="0" anchor="ctr"/>
                </a:tc>
                <a:tc>
                  <a:txBody>
                    <a:bodyPr/>
                    <a:lstStyle/>
                    <a:p>
                      <a:pPr algn="ctr" rtl="1" fontAlgn="ctr"/>
                      <a:r>
                        <a:rPr lang="en-US" sz="2000" b="1" i="0" u="none" strike="noStrike" dirty="0">
                          <a:solidFill>
                            <a:srgbClr val="000000"/>
                          </a:solidFill>
                          <a:effectLst/>
                          <a:latin typeface="B Roya" panose="00000400000000000000" pitchFamily="2" charset="-78"/>
                          <a:cs typeface="B Roya" panose="00000400000000000000" pitchFamily="2" charset="-78"/>
                        </a:rPr>
                        <a:t>20</a:t>
                      </a:r>
                    </a:p>
                  </a:txBody>
                  <a:tcPr marL="9525" marR="9525" marT="9525" marB="0" anchor="ctr"/>
                </a:tc>
                <a:tc>
                  <a:txBody>
                    <a:bodyPr/>
                    <a:lstStyle/>
                    <a:p>
                      <a:pPr algn="ctr" rtl="1" fontAlgn="ctr"/>
                      <a:r>
                        <a:rPr lang="fa-IR" sz="2000" b="1" i="0" u="none" strike="noStrike" dirty="0">
                          <a:solidFill>
                            <a:srgbClr val="000000"/>
                          </a:solidFill>
                          <a:effectLst/>
                          <a:latin typeface="B Roya" panose="00000400000000000000" pitchFamily="2" charset="-78"/>
                          <a:cs typeface="B Roya" panose="00000400000000000000" pitchFamily="2" charset="-78"/>
                        </a:rPr>
                        <a:t>20</a:t>
                      </a:r>
                      <a:endParaRPr lang="en-US" sz="2000" b="1" i="0" u="none" strike="noStrike" dirty="0">
                        <a:solidFill>
                          <a:srgbClr val="000000"/>
                        </a:solidFill>
                        <a:effectLst/>
                        <a:latin typeface="B Roya" panose="00000400000000000000" pitchFamily="2" charset="-78"/>
                        <a:cs typeface="B Roya" panose="00000400000000000000" pitchFamily="2" charset="-78"/>
                      </a:endParaRPr>
                    </a:p>
                  </a:txBody>
                  <a:tcPr marL="9525" marR="9525" marT="9525" marB="0" anchor="ctr"/>
                </a:tc>
                <a:extLst>
                  <a:ext uri="{0D108BD9-81ED-4DB2-BD59-A6C34878D82A}">
                    <a16:rowId xmlns:a16="http://schemas.microsoft.com/office/drawing/2014/main" val="2345583335"/>
                  </a:ext>
                </a:extLst>
              </a:tr>
              <a:tr h="439819">
                <a:tc>
                  <a:txBody>
                    <a:bodyPr/>
                    <a:lstStyle/>
                    <a:p>
                      <a:pPr algn="ctr" rtl="1">
                        <a:lnSpc>
                          <a:spcPct val="107000"/>
                        </a:lnSpc>
                        <a:spcAft>
                          <a:spcPts val="0"/>
                        </a:spcAft>
                      </a:pPr>
                      <a:r>
                        <a:rPr lang="fa-IR" sz="1800" b="1" dirty="0">
                          <a:solidFill>
                            <a:schemeClr val="tx1"/>
                          </a:solidFill>
                          <a:effectLst/>
                          <a:latin typeface="Calibri" panose="020F0502020204030204" pitchFamily="34" charset="0"/>
                          <a:ea typeface="Calibri" panose="020F0502020204030204" pitchFamily="34" charset="0"/>
                          <a:cs typeface="B Roya" panose="00000400000000000000" pitchFamily="2" charset="-78"/>
                        </a:rPr>
                        <a:t>8</a:t>
                      </a:r>
                      <a:endParaRPr lang="en-US" sz="1800" b="1" dirty="0">
                        <a:solidFill>
                          <a:schemeClr val="tx1"/>
                        </a:solidFill>
                        <a:effectLst/>
                        <a:latin typeface="Calibri" panose="020F0502020204030204" pitchFamily="34" charset="0"/>
                        <a:ea typeface="Calibri" panose="020F0502020204030204" pitchFamily="34" charset="0"/>
                        <a:cs typeface="B Roya" panose="00000400000000000000" pitchFamily="2" charset="-78"/>
                      </a:endParaRPr>
                    </a:p>
                  </a:txBody>
                  <a:tcPr marL="68580" marR="68580" marT="0" marB="0" anchor="ctr"/>
                </a:tc>
                <a:tc>
                  <a:txBody>
                    <a:bodyPr/>
                    <a:lstStyle/>
                    <a:p>
                      <a:pPr marL="0" marR="0" lvl="0" indent="0" algn="r" defTabSz="914400" rtl="1" eaLnBrk="1" fontAlgn="auto" latinLnBrk="0" hangingPunct="1">
                        <a:lnSpc>
                          <a:spcPct val="107000"/>
                        </a:lnSpc>
                        <a:spcBef>
                          <a:spcPts val="0"/>
                        </a:spcBef>
                        <a:spcAft>
                          <a:spcPts val="0"/>
                        </a:spcAft>
                        <a:buClrTx/>
                        <a:buSzTx/>
                        <a:buFontTx/>
                        <a:buNone/>
                        <a:tabLst/>
                        <a:defRPr/>
                      </a:pPr>
                      <a:r>
                        <a:rPr lang="ar-SA" sz="1800" dirty="0">
                          <a:solidFill>
                            <a:schemeClr val="tx1"/>
                          </a:solidFill>
                          <a:effectLst/>
                          <a:cs typeface="B Roya" panose="00000400000000000000" pitchFamily="2" charset="-78"/>
                        </a:rPr>
                        <a:t>دستگاه های تانک اکسیژن مایع</a:t>
                      </a:r>
                      <a:r>
                        <a:rPr lang="fa-IR" sz="1800" dirty="0">
                          <a:solidFill>
                            <a:schemeClr val="tx1"/>
                          </a:solidFill>
                          <a:effectLst/>
                          <a:cs typeface="B Roya" panose="00000400000000000000" pitchFamily="2" charset="-78"/>
                        </a:rPr>
                        <a:t>.....</a:t>
                      </a:r>
                      <a:endParaRPr lang="en-US" sz="1800" dirty="0">
                        <a:solidFill>
                          <a:schemeClr val="tx1"/>
                        </a:solidFill>
                        <a:effectLst/>
                        <a:latin typeface="Calibri" panose="020F0502020204030204" pitchFamily="34" charset="0"/>
                        <a:ea typeface="Calibri" panose="020F0502020204030204" pitchFamily="34" charset="0"/>
                        <a:cs typeface="B Roya" panose="00000400000000000000" pitchFamily="2" charset="-78"/>
                      </a:endParaRPr>
                    </a:p>
                  </a:txBody>
                  <a:tcPr marL="48168" marR="48168" marT="0" marB="0" anchor="ctr"/>
                </a:tc>
                <a:tc>
                  <a:txBody>
                    <a:bodyPr/>
                    <a:lstStyle/>
                    <a:p>
                      <a:pPr algn="ctr" rtl="1" fontAlgn="ctr"/>
                      <a:r>
                        <a:rPr lang="fa-IR" sz="2000" b="1" i="0" u="none" strike="noStrike" dirty="0">
                          <a:solidFill>
                            <a:srgbClr val="000000"/>
                          </a:solidFill>
                          <a:effectLst/>
                          <a:latin typeface="B Roya" panose="00000400000000000000" pitchFamily="2" charset="-78"/>
                          <a:cs typeface="B Roya" panose="00000400000000000000" pitchFamily="2" charset="-78"/>
                        </a:rPr>
                        <a:t>12</a:t>
                      </a:r>
                      <a:endParaRPr lang="en-US" sz="2000" b="1" i="0" u="none" strike="noStrike" dirty="0">
                        <a:solidFill>
                          <a:srgbClr val="000000"/>
                        </a:solidFill>
                        <a:effectLst/>
                        <a:latin typeface="B Roya" panose="00000400000000000000" pitchFamily="2" charset="-78"/>
                        <a:cs typeface="B Roya" panose="00000400000000000000" pitchFamily="2" charset="-78"/>
                      </a:endParaRPr>
                    </a:p>
                  </a:txBody>
                  <a:tcPr marL="9525" marR="9525" marT="9525" marB="0" anchor="ctr"/>
                </a:tc>
                <a:tc>
                  <a:txBody>
                    <a:bodyPr/>
                    <a:lstStyle/>
                    <a:p>
                      <a:pPr algn="ctr" rtl="1" fontAlgn="ctr"/>
                      <a:r>
                        <a:rPr lang="fa-IR" sz="2000" b="1" i="0" u="none" strike="noStrike" dirty="0">
                          <a:solidFill>
                            <a:srgbClr val="000000"/>
                          </a:solidFill>
                          <a:effectLst/>
                          <a:latin typeface="B Roya" panose="00000400000000000000" pitchFamily="2" charset="-78"/>
                          <a:cs typeface="B Roya" panose="00000400000000000000" pitchFamily="2" charset="-78"/>
                        </a:rPr>
                        <a:t>7</a:t>
                      </a:r>
                      <a:endParaRPr lang="en-US" sz="2000" b="1" i="0" u="none" strike="noStrike" dirty="0">
                        <a:solidFill>
                          <a:srgbClr val="000000"/>
                        </a:solidFill>
                        <a:effectLst/>
                        <a:latin typeface="B Roya" panose="00000400000000000000" pitchFamily="2" charset="-78"/>
                        <a:cs typeface="B Roya" panose="00000400000000000000" pitchFamily="2" charset="-78"/>
                      </a:endParaRPr>
                    </a:p>
                  </a:txBody>
                  <a:tcPr marL="9525" marR="9525" marT="9525" marB="0" anchor="ctr"/>
                </a:tc>
                <a:extLst>
                  <a:ext uri="{0D108BD9-81ED-4DB2-BD59-A6C34878D82A}">
                    <a16:rowId xmlns:a16="http://schemas.microsoft.com/office/drawing/2014/main" val="2218466847"/>
                  </a:ext>
                </a:extLst>
              </a:tr>
              <a:tr h="472921">
                <a:tc>
                  <a:txBody>
                    <a:bodyPr/>
                    <a:lstStyle/>
                    <a:p>
                      <a:pPr algn="ctr" rtl="1">
                        <a:lnSpc>
                          <a:spcPct val="107000"/>
                        </a:lnSpc>
                        <a:spcAft>
                          <a:spcPts val="0"/>
                        </a:spcAft>
                      </a:pPr>
                      <a:r>
                        <a:rPr lang="fa-IR" sz="1800" b="1" dirty="0">
                          <a:solidFill>
                            <a:schemeClr val="tx1"/>
                          </a:solidFill>
                          <a:effectLst/>
                          <a:latin typeface="Calibri" panose="020F0502020204030204" pitchFamily="34" charset="0"/>
                          <a:ea typeface="Calibri" panose="020F0502020204030204" pitchFamily="34" charset="0"/>
                          <a:cs typeface="B Roya" panose="00000400000000000000" pitchFamily="2" charset="-78"/>
                        </a:rPr>
                        <a:t>9</a:t>
                      </a:r>
                      <a:endParaRPr lang="en-US" sz="1800" b="1" dirty="0">
                        <a:solidFill>
                          <a:schemeClr val="tx1"/>
                        </a:solidFill>
                        <a:effectLst/>
                        <a:latin typeface="Calibri" panose="020F0502020204030204" pitchFamily="34" charset="0"/>
                        <a:ea typeface="Calibri" panose="020F0502020204030204" pitchFamily="34" charset="0"/>
                        <a:cs typeface="B Roya" panose="00000400000000000000" pitchFamily="2" charset="-78"/>
                      </a:endParaRPr>
                    </a:p>
                  </a:txBody>
                  <a:tcPr marL="68580" marR="68580" marT="0" marB="0" anchor="ctr"/>
                </a:tc>
                <a:tc>
                  <a:txBody>
                    <a:bodyPr/>
                    <a:lstStyle/>
                    <a:p>
                      <a:pPr algn="r" rtl="1">
                        <a:lnSpc>
                          <a:spcPct val="107000"/>
                        </a:lnSpc>
                        <a:spcAft>
                          <a:spcPts val="0"/>
                        </a:spcAft>
                      </a:pPr>
                      <a:r>
                        <a:rPr lang="ar-SA" sz="1800" dirty="0" err="1">
                          <a:solidFill>
                            <a:schemeClr val="tx1"/>
                          </a:solidFill>
                          <a:effectLst/>
                          <a:cs typeface="B Roya" panose="00000400000000000000" pitchFamily="2" charset="-78"/>
                        </a:rPr>
                        <a:t>دستگاه</a:t>
                      </a:r>
                      <a:r>
                        <a:rPr lang="ar-SA" sz="1800" dirty="0">
                          <a:solidFill>
                            <a:schemeClr val="tx1"/>
                          </a:solidFill>
                          <a:effectLst/>
                          <a:cs typeface="B Roya" panose="00000400000000000000" pitchFamily="2" charset="-78"/>
                        </a:rPr>
                        <a:t> </a:t>
                      </a:r>
                      <a:r>
                        <a:rPr lang="ar-SA" sz="1800" dirty="0" err="1">
                          <a:solidFill>
                            <a:schemeClr val="tx1"/>
                          </a:solidFill>
                          <a:effectLst/>
                          <a:cs typeface="B Roya" panose="00000400000000000000" pitchFamily="2" charset="-78"/>
                        </a:rPr>
                        <a:t>های</a:t>
                      </a:r>
                      <a:r>
                        <a:rPr lang="ar-SA" sz="1800" dirty="0">
                          <a:solidFill>
                            <a:schemeClr val="tx1"/>
                          </a:solidFill>
                          <a:effectLst/>
                          <a:cs typeface="B Roya" panose="00000400000000000000" pitchFamily="2" charset="-78"/>
                        </a:rPr>
                        <a:t> </a:t>
                      </a:r>
                      <a:r>
                        <a:rPr lang="ar-SA" sz="1800" dirty="0" err="1">
                          <a:solidFill>
                            <a:schemeClr val="tx1"/>
                          </a:solidFill>
                          <a:effectLst/>
                          <a:cs typeface="B Roya" panose="00000400000000000000" pitchFamily="2" charset="-78"/>
                        </a:rPr>
                        <a:t>اکسیژن</a:t>
                      </a:r>
                      <a:r>
                        <a:rPr lang="ar-SA" sz="1800" dirty="0">
                          <a:solidFill>
                            <a:schemeClr val="tx1"/>
                          </a:solidFill>
                          <a:effectLst/>
                          <a:cs typeface="B Roya" panose="00000400000000000000" pitchFamily="2" charset="-78"/>
                        </a:rPr>
                        <a:t> </a:t>
                      </a:r>
                      <a:r>
                        <a:rPr lang="ar-SA" sz="1800" dirty="0" err="1">
                          <a:solidFill>
                            <a:schemeClr val="tx1"/>
                          </a:solidFill>
                          <a:effectLst/>
                          <a:cs typeface="B Roya" panose="00000400000000000000" pitchFamily="2" charset="-78"/>
                        </a:rPr>
                        <a:t>ساز</a:t>
                      </a:r>
                      <a:r>
                        <a:rPr lang="ar-SA" sz="1800" dirty="0">
                          <a:solidFill>
                            <a:schemeClr val="tx1"/>
                          </a:solidFill>
                          <a:effectLst/>
                          <a:cs typeface="B Roya" panose="00000400000000000000" pitchFamily="2" charset="-78"/>
                        </a:rPr>
                        <a:t> ثابت </a:t>
                      </a:r>
                      <a:r>
                        <a:rPr lang="ar-SA" sz="1400" dirty="0">
                          <a:solidFill>
                            <a:schemeClr val="tx1"/>
                          </a:solidFill>
                          <a:effectLst/>
                          <a:cs typeface="B Roya" panose="00000400000000000000" pitchFamily="2" charset="-78"/>
                        </a:rPr>
                        <a:t>(</a:t>
                      </a:r>
                      <a:r>
                        <a:rPr lang="ar-SA" sz="1400" b="1" dirty="0" err="1">
                          <a:solidFill>
                            <a:schemeClr val="tx1"/>
                          </a:solidFill>
                          <a:effectLst/>
                          <a:cs typeface="B Roya" panose="00000400000000000000" pitchFamily="2" charset="-78"/>
                        </a:rPr>
                        <a:t>اهدایی</a:t>
                      </a:r>
                      <a:r>
                        <a:rPr lang="ar-SA" sz="1400" b="1" dirty="0">
                          <a:solidFill>
                            <a:schemeClr val="tx1"/>
                          </a:solidFill>
                          <a:effectLst/>
                          <a:cs typeface="B Roya" panose="00000400000000000000" pitchFamily="2" charset="-78"/>
                        </a:rPr>
                        <a:t> ستاد </a:t>
                      </a:r>
                      <a:r>
                        <a:rPr lang="ar-SA" sz="1400" b="1" dirty="0" err="1">
                          <a:solidFill>
                            <a:schemeClr val="tx1"/>
                          </a:solidFill>
                          <a:effectLst/>
                          <a:cs typeface="B Roya" panose="00000400000000000000" pitchFamily="2" charset="-78"/>
                        </a:rPr>
                        <a:t>اجرایی</a:t>
                      </a:r>
                      <a:r>
                        <a:rPr lang="ar-SA" sz="1400" b="1" dirty="0">
                          <a:solidFill>
                            <a:schemeClr val="tx1"/>
                          </a:solidFill>
                          <a:effectLst/>
                          <a:cs typeface="B Roya" panose="00000400000000000000" pitchFamily="2" charset="-78"/>
                        </a:rPr>
                        <a:t> فرمان امام</a:t>
                      </a:r>
                      <a:r>
                        <a:rPr lang="ar-SA" sz="1400" dirty="0">
                          <a:solidFill>
                            <a:schemeClr val="tx1"/>
                          </a:solidFill>
                          <a:effectLst/>
                          <a:cs typeface="B Roya" panose="00000400000000000000" pitchFamily="2" charset="-78"/>
                        </a:rPr>
                        <a:t>)</a:t>
                      </a:r>
                      <a:endParaRPr lang="en-US" sz="1800" dirty="0">
                        <a:solidFill>
                          <a:schemeClr val="tx1"/>
                        </a:solidFill>
                        <a:effectLst/>
                        <a:latin typeface="Calibri" panose="020F0502020204030204" pitchFamily="34" charset="0"/>
                        <a:ea typeface="Calibri" panose="020F0502020204030204" pitchFamily="34" charset="0"/>
                        <a:cs typeface="B Roya" panose="00000400000000000000" pitchFamily="2" charset="-78"/>
                      </a:endParaRPr>
                    </a:p>
                  </a:txBody>
                  <a:tcPr marL="48168" marR="48168" marT="0" marB="0" anchor="ctr"/>
                </a:tc>
                <a:tc>
                  <a:txBody>
                    <a:bodyPr/>
                    <a:lstStyle/>
                    <a:p>
                      <a:pPr algn="ctr" rtl="1" fontAlgn="ctr"/>
                      <a:r>
                        <a:rPr lang="en-US" sz="2000" b="1" i="0" u="none" strike="noStrike" dirty="0">
                          <a:solidFill>
                            <a:srgbClr val="000000"/>
                          </a:solidFill>
                          <a:effectLst/>
                          <a:latin typeface="B Roya" panose="00000400000000000000" pitchFamily="2" charset="-78"/>
                          <a:cs typeface="B Roya" panose="00000400000000000000" pitchFamily="2" charset="-78"/>
                        </a:rPr>
                        <a:t>20</a:t>
                      </a:r>
                    </a:p>
                  </a:txBody>
                  <a:tcPr marL="9525" marR="9525" marT="9525" marB="0" anchor="ctr"/>
                </a:tc>
                <a:tc>
                  <a:txBody>
                    <a:bodyPr/>
                    <a:lstStyle/>
                    <a:p>
                      <a:pPr algn="ctr" rtl="1" fontAlgn="ctr"/>
                      <a:r>
                        <a:rPr lang="fa-IR" sz="2000" b="1" i="0" u="none" strike="noStrike" dirty="0">
                          <a:solidFill>
                            <a:srgbClr val="000000"/>
                          </a:solidFill>
                          <a:effectLst/>
                          <a:latin typeface="B Roya" panose="00000400000000000000" pitchFamily="2" charset="-78"/>
                          <a:cs typeface="B Roya" panose="00000400000000000000" pitchFamily="2" charset="-78"/>
                        </a:rPr>
                        <a:t>19</a:t>
                      </a:r>
                      <a:endParaRPr lang="en-US" sz="2000" b="1" i="0" u="none" strike="noStrike" dirty="0">
                        <a:solidFill>
                          <a:srgbClr val="000000"/>
                        </a:solidFill>
                        <a:effectLst/>
                        <a:latin typeface="B Roya" panose="00000400000000000000" pitchFamily="2" charset="-78"/>
                        <a:cs typeface="B Roya" panose="00000400000000000000" pitchFamily="2" charset="-78"/>
                      </a:endParaRPr>
                    </a:p>
                  </a:txBody>
                  <a:tcPr marL="9525" marR="9525" marT="9525" marB="0" anchor="ctr"/>
                </a:tc>
                <a:extLst>
                  <a:ext uri="{0D108BD9-81ED-4DB2-BD59-A6C34878D82A}">
                    <a16:rowId xmlns:a16="http://schemas.microsoft.com/office/drawing/2014/main" val="1578475824"/>
                  </a:ext>
                </a:extLst>
              </a:tr>
              <a:tr h="433369">
                <a:tc>
                  <a:txBody>
                    <a:bodyPr/>
                    <a:lstStyle/>
                    <a:p>
                      <a:pPr algn="ctr" rtl="1">
                        <a:lnSpc>
                          <a:spcPct val="107000"/>
                        </a:lnSpc>
                        <a:spcAft>
                          <a:spcPts val="0"/>
                        </a:spcAft>
                      </a:pPr>
                      <a:r>
                        <a:rPr lang="fa-IR" sz="1800" b="1" dirty="0">
                          <a:solidFill>
                            <a:schemeClr val="tx1"/>
                          </a:solidFill>
                          <a:effectLst/>
                          <a:latin typeface="Calibri" panose="020F0502020204030204" pitchFamily="34" charset="0"/>
                          <a:ea typeface="Calibri" panose="020F0502020204030204" pitchFamily="34" charset="0"/>
                          <a:cs typeface="B Roya" panose="00000400000000000000" pitchFamily="2" charset="-78"/>
                        </a:rPr>
                        <a:t>10</a:t>
                      </a:r>
                      <a:endParaRPr lang="en-US" sz="1800" b="1" dirty="0">
                        <a:solidFill>
                          <a:schemeClr val="tx1"/>
                        </a:solidFill>
                        <a:effectLst/>
                        <a:latin typeface="Calibri" panose="020F0502020204030204" pitchFamily="34" charset="0"/>
                        <a:ea typeface="Calibri" panose="020F0502020204030204" pitchFamily="34" charset="0"/>
                        <a:cs typeface="B Roya" panose="00000400000000000000" pitchFamily="2" charset="-78"/>
                      </a:endParaRPr>
                    </a:p>
                  </a:txBody>
                  <a:tcPr marL="68580" marR="68580" marT="0" marB="0" anchor="ctr"/>
                </a:tc>
                <a:tc>
                  <a:txBody>
                    <a:bodyPr/>
                    <a:lstStyle/>
                    <a:p>
                      <a:pPr algn="r" rtl="1">
                        <a:lnSpc>
                          <a:spcPct val="107000"/>
                        </a:lnSpc>
                        <a:spcAft>
                          <a:spcPts val="0"/>
                        </a:spcAft>
                      </a:pPr>
                      <a:r>
                        <a:rPr lang="ar-SA" sz="1800" dirty="0" err="1">
                          <a:solidFill>
                            <a:schemeClr val="tx1"/>
                          </a:solidFill>
                          <a:effectLst/>
                          <a:cs typeface="B Roya" panose="00000400000000000000" pitchFamily="2" charset="-78"/>
                        </a:rPr>
                        <a:t>دستگاه</a:t>
                      </a:r>
                      <a:r>
                        <a:rPr lang="ar-SA" sz="1800" dirty="0">
                          <a:solidFill>
                            <a:schemeClr val="tx1"/>
                          </a:solidFill>
                          <a:effectLst/>
                          <a:cs typeface="B Roya" panose="00000400000000000000" pitchFamily="2" charset="-78"/>
                        </a:rPr>
                        <a:t> </a:t>
                      </a:r>
                      <a:r>
                        <a:rPr lang="ar-SA" sz="1800" dirty="0" err="1">
                          <a:solidFill>
                            <a:schemeClr val="tx1"/>
                          </a:solidFill>
                          <a:effectLst/>
                          <a:cs typeface="B Roya" panose="00000400000000000000" pitchFamily="2" charset="-78"/>
                        </a:rPr>
                        <a:t>های</a:t>
                      </a:r>
                      <a:r>
                        <a:rPr lang="ar-SA" sz="1800" dirty="0">
                          <a:solidFill>
                            <a:schemeClr val="tx1"/>
                          </a:solidFill>
                          <a:effectLst/>
                          <a:cs typeface="B Roya" panose="00000400000000000000" pitchFamily="2" charset="-78"/>
                        </a:rPr>
                        <a:t> </a:t>
                      </a:r>
                      <a:r>
                        <a:rPr lang="ar-SA" sz="1800" dirty="0" err="1">
                          <a:solidFill>
                            <a:schemeClr val="tx1"/>
                          </a:solidFill>
                          <a:effectLst/>
                          <a:cs typeface="B Roya" panose="00000400000000000000" pitchFamily="2" charset="-78"/>
                        </a:rPr>
                        <a:t>اکسیژن</a:t>
                      </a:r>
                      <a:r>
                        <a:rPr lang="ar-SA" sz="1800" dirty="0">
                          <a:solidFill>
                            <a:schemeClr val="tx1"/>
                          </a:solidFill>
                          <a:effectLst/>
                          <a:cs typeface="B Roya" panose="00000400000000000000" pitchFamily="2" charset="-78"/>
                        </a:rPr>
                        <a:t> </a:t>
                      </a:r>
                      <a:r>
                        <a:rPr lang="ar-SA" sz="1800" dirty="0" err="1">
                          <a:solidFill>
                            <a:schemeClr val="tx1"/>
                          </a:solidFill>
                          <a:effectLst/>
                          <a:cs typeface="B Roya" panose="00000400000000000000" pitchFamily="2" charset="-78"/>
                        </a:rPr>
                        <a:t>ساز</a:t>
                      </a:r>
                      <a:r>
                        <a:rPr lang="ar-SA" sz="1800" dirty="0">
                          <a:solidFill>
                            <a:schemeClr val="tx1"/>
                          </a:solidFill>
                          <a:effectLst/>
                          <a:cs typeface="B Roya" panose="00000400000000000000" pitchFamily="2" charset="-78"/>
                        </a:rPr>
                        <a:t> ثابت (</a:t>
                      </a:r>
                      <a:r>
                        <a:rPr lang="ar-SA" sz="1800" dirty="0" err="1">
                          <a:solidFill>
                            <a:schemeClr val="tx1"/>
                          </a:solidFill>
                          <a:effectLst/>
                          <a:cs typeface="B Roya" panose="00000400000000000000" pitchFamily="2" charset="-78"/>
                        </a:rPr>
                        <a:t>بنیاد</a:t>
                      </a:r>
                      <a:r>
                        <a:rPr lang="ar-SA" sz="1800" dirty="0">
                          <a:solidFill>
                            <a:schemeClr val="tx1"/>
                          </a:solidFill>
                          <a:effectLst/>
                          <a:cs typeface="B Roya" panose="00000400000000000000" pitchFamily="2" charset="-78"/>
                        </a:rPr>
                        <a:t> مستضعفان)</a:t>
                      </a:r>
                      <a:endParaRPr lang="en-US" sz="1800" dirty="0">
                        <a:solidFill>
                          <a:schemeClr val="tx1"/>
                        </a:solidFill>
                        <a:effectLst/>
                        <a:latin typeface="Calibri" panose="020F0502020204030204" pitchFamily="34" charset="0"/>
                        <a:ea typeface="Calibri" panose="020F0502020204030204" pitchFamily="34" charset="0"/>
                        <a:cs typeface="B Roya" panose="00000400000000000000" pitchFamily="2" charset="-78"/>
                      </a:endParaRPr>
                    </a:p>
                  </a:txBody>
                  <a:tcPr marL="48168" marR="48168" marT="0" marB="0" anchor="ctr"/>
                </a:tc>
                <a:tc>
                  <a:txBody>
                    <a:bodyPr/>
                    <a:lstStyle/>
                    <a:p>
                      <a:pPr algn="ctr" rtl="1" fontAlgn="ctr"/>
                      <a:r>
                        <a:rPr lang="en-US" sz="2000" b="1" i="0" u="none" strike="noStrike" dirty="0">
                          <a:solidFill>
                            <a:srgbClr val="000000"/>
                          </a:solidFill>
                          <a:effectLst/>
                          <a:latin typeface="B Roya" panose="00000400000000000000" pitchFamily="2" charset="-78"/>
                          <a:cs typeface="B Roya" panose="00000400000000000000" pitchFamily="2" charset="-78"/>
                        </a:rPr>
                        <a:t>14</a:t>
                      </a:r>
                    </a:p>
                  </a:txBody>
                  <a:tcPr marL="9525" marR="9525" marT="9525" marB="0" anchor="ctr"/>
                </a:tc>
                <a:tc>
                  <a:txBody>
                    <a:bodyPr/>
                    <a:lstStyle/>
                    <a:p>
                      <a:pPr algn="ctr" rtl="1" fontAlgn="ctr"/>
                      <a:r>
                        <a:rPr lang="fa-IR" sz="2000" b="1" i="0" u="none" strike="noStrike" dirty="0">
                          <a:solidFill>
                            <a:srgbClr val="000000"/>
                          </a:solidFill>
                          <a:effectLst/>
                          <a:latin typeface="B Roya" panose="00000400000000000000" pitchFamily="2" charset="-78"/>
                          <a:cs typeface="B Roya" panose="00000400000000000000" pitchFamily="2" charset="-78"/>
                        </a:rPr>
                        <a:t>11</a:t>
                      </a:r>
                      <a:endParaRPr lang="en-US" sz="2000" b="1" i="0" u="none" strike="noStrike" dirty="0">
                        <a:solidFill>
                          <a:srgbClr val="000000"/>
                        </a:solidFill>
                        <a:effectLst/>
                        <a:latin typeface="B Roya" panose="00000400000000000000" pitchFamily="2" charset="-78"/>
                        <a:cs typeface="B Roya" panose="00000400000000000000" pitchFamily="2" charset="-78"/>
                      </a:endParaRPr>
                    </a:p>
                  </a:txBody>
                  <a:tcPr marL="9525" marR="9525" marT="9525" marB="0" anchor="ctr"/>
                </a:tc>
                <a:extLst>
                  <a:ext uri="{0D108BD9-81ED-4DB2-BD59-A6C34878D82A}">
                    <a16:rowId xmlns:a16="http://schemas.microsoft.com/office/drawing/2014/main" val="443988646"/>
                  </a:ext>
                </a:extLst>
              </a:tr>
              <a:tr h="428953">
                <a:tc gridSpan="2">
                  <a:txBody>
                    <a:bodyPr/>
                    <a:lstStyle/>
                    <a:p>
                      <a:pPr algn="ctr" rtl="1">
                        <a:lnSpc>
                          <a:spcPct val="107000"/>
                        </a:lnSpc>
                        <a:spcAft>
                          <a:spcPts val="0"/>
                        </a:spcAft>
                      </a:pPr>
                      <a:r>
                        <a:rPr lang="ar-SA" sz="1800" dirty="0">
                          <a:solidFill>
                            <a:schemeClr val="tx1"/>
                          </a:solidFill>
                          <a:effectLst/>
                          <a:cs typeface="B Roya" panose="00000400000000000000" pitchFamily="2" charset="-78"/>
                        </a:rPr>
                        <a:t>جمع </a:t>
                      </a:r>
                      <a:r>
                        <a:rPr lang="ar-SA" sz="1800" dirty="0" err="1">
                          <a:solidFill>
                            <a:schemeClr val="tx1"/>
                          </a:solidFill>
                          <a:effectLst/>
                          <a:cs typeface="B Roya" panose="00000400000000000000" pitchFamily="2" charset="-78"/>
                        </a:rPr>
                        <a:t>کل</a:t>
                      </a:r>
                      <a:endParaRPr lang="en-US" sz="1800" dirty="0">
                        <a:solidFill>
                          <a:schemeClr val="tx1"/>
                        </a:solidFill>
                        <a:effectLst/>
                        <a:latin typeface="Calibri" panose="020F0502020204030204" pitchFamily="34" charset="0"/>
                        <a:ea typeface="Calibri" panose="020F0502020204030204" pitchFamily="34" charset="0"/>
                        <a:cs typeface="B Roya" panose="00000400000000000000" pitchFamily="2" charset="-78"/>
                      </a:endParaRPr>
                    </a:p>
                  </a:txBody>
                  <a:tcPr marL="48168" marR="48168" marT="0" marB="0" anchor="ctr"/>
                </a:tc>
                <a:tc hMerge="1">
                  <a:txBody>
                    <a:bodyPr/>
                    <a:lstStyle/>
                    <a:p>
                      <a:endParaRPr lang="en-US"/>
                    </a:p>
                  </a:txBody>
                  <a:tcPr/>
                </a:tc>
                <a:tc>
                  <a:txBody>
                    <a:bodyPr/>
                    <a:lstStyle/>
                    <a:p>
                      <a:pPr algn="ctr" rtl="1" fontAlgn="ctr"/>
                      <a:r>
                        <a:rPr lang="fa-IR" sz="2800" b="1" i="0" u="none" strike="noStrike" dirty="0">
                          <a:solidFill>
                            <a:srgbClr val="FF0000"/>
                          </a:solidFill>
                          <a:effectLst/>
                          <a:latin typeface="B Roya" panose="00000400000000000000" pitchFamily="2" charset="-78"/>
                          <a:cs typeface="B Roya" panose="00000400000000000000" pitchFamily="2" charset="-78"/>
                        </a:rPr>
                        <a:t>644</a:t>
                      </a:r>
                      <a:endParaRPr lang="en-US" sz="2800" b="1" i="0" u="none" strike="noStrike" dirty="0">
                        <a:solidFill>
                          <a:srgbClr val="FF0000"/>
                        </a:solidFill>
                        <a:effectLst/>
                        <a:latin typeface="B Roya" panose="00000400000000000000" pitchFamily="2" charset="-78"/>
                        <a:cs typeface="B Roya" panose="00000400000000000000" pitchFamily="2" charset="-78"/>
                      </a:endParaRPr>
                    </a:p>
                  </a:txBody>
                  <a:tcPr marL="9525" marR="9525" marT="9525" marB="0" anchor="ctr"/>
                </a:tc>
                <a:tc>
                  <a:txBody>
                    <a:bodyPr/>
                    <a:lstStyle/>
                    <a:p>
                      <a:pPr algn="ctr" rtl="1" fontAlgn="ctr"/>
                      <a:r>
                        <a:rPr lang="fa-IR" sz="2800" b="1" i="0" u="none" strike="noStrike" dirty="0">
                          <a:solidFill>
                            <a:srgbClr val="FF0000"/>
                          </a:solidFill>
                          <a:effectLst/>
                          <a:latin typeface="B Roya" panose="00000400000000000000" pitchFamily="2" charset="-78"/>
                          <a:cs typeface="B Roya" panose="00000400000000000000" pitchFamily="2" charset="-78"/>
                        </a:rPr>
                        <a:t>441</a:t>
                      </a:r>
                      <a:endParaRPr lang="en-US" sz="3600" b="1" i="0" u="none" strike="noStrike" dirty="0">
                        <a:solidFill>
                          <a:srgbClr val="FF0000"/>
                        </a:solidFill>
                        <a:effectLst/>
                        <a:latin typeface="B Roya" panose="00000400000000000000" pitchFamily="2" charset="-78"/>
                        <a:cs typeface="B Roya" panose="00000400000000000000" pitchFamily="2" charset="-78"/>
                      </a:endParaRPr>
                    </a:p>
                  </a:txBody>
                  <a:tcPr marL="9525" marR="9525" marT="9525" marB="0" anchor="ctr"/>
                </a:tc>
                <a:extLst>
                  <a:ext uri="{0D108BD9-81ED-4DB2-BD59-A6C34878D82A}">
                    <a16:rowId xmlns:a16="http://schemas.microsoft.com/office/drawing/2014/main" val="4130677859"/>
                  </a:ext>
                </a:extLst>
              </a:tr>
            </a:tbl>
          </a:graphicData>
        </a:graphic>
      </p:graphicFrame>
      <p:sp>
        <p:nvSpPr>
          <p:cNvPr id="5" name="Rounded Rectangle 1">
            <a:extLst>
              <a:ext uri="{FF2B5EF4-FFF2-40B4-BE49-F238E27FC236}">
                <a16:creationId xmlns:a16="http://schemas.microsoft.com/office/drawing/2014/main" id="{5C5A06A6-9E72-4F56-A854-AEF0B2BC743C}"/>
              </a:ext>
            </a:extLst>
          </p:cNvPr>
          <p:cNvSpPr/>
          <p:nvPr/>
        </p:nvSpPr>
        <p:spPr>
          <a:xfrm>
            <a:off x="9193660" y="509693"/>
            <a:ext cx="2833496" cy="553420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just" rtl="1"/>
            <a:r>
              <a:rPr lang="fa-IR" sz="2000" dirty="0">
                <a:solidFill>
                  <a:schemeClr val="tx1"/>
                </a:solidFill>
                <a:cs typeface="B Nazanin" panose="00000400000000000000" pitchFamily="2" charset="-78"/>
              </a:rPr>
              <a:t>مصرف اکسیژن در بسیاری از بیمارستان های کشور قبل از شروع پاندمی توسط کپسول های 50 لیتری تامین میشد و برآورد مصرف</a:t>
            </a:r>
            <a:r>
              <a:rPr lang="en-US" sz="2000" dirty="0">
                <a:solidFill>
                  <a:schemeClr val="tx1"/>
                </a:solidFill>
                <a:cs typeface="B Nazanin" panose="00000400000000000000" pitchFamily="2" charset="-78"/>
              </a:rPr>
              <a:t> </a:t>
            </a:r>
            <a:r>
              <a:rPr lang="fa-IR" sz="2000" dirty="0">
                <a:solidFill>
                  <a:schemeClr val="tx1"/>
                </a:solidFill>
                <a:cs typeface="B Nazanin" panose="00000400000000000000" pitchFamily="2" charset="-78"/>
              </a:rPr>
              <a:t>حدود </a:t>
            </a:r>
            <a:r>
              <a:rPr lang="fa-IR" sz="2000" b="1" dirty="0">
                <a:solidFill>
                  <a:srgbClr val="FF0000"/>
                </a:solidFill>
                <a:cs typeface="B Roya" panose="00000400000000000000" pitchFamily="2" charset="-78"/>
              </a:rPr>
              <a:t>۸۰000</a:t>
            </a:r>
            <a:r>
              <a:rPr lang="fa-IR" sz="2000" dirty="0">
                <a:solidFill>
                  <a:schemeClr val="tx1"/>
                </a:solidFill>
                <a:cs typeface="B Nazanin" panose="00000400000000000000" pitchFamily="2" charset="-78"/>
              </a:rPr>
              <a:t> لیتر بر دقیقه بوده است.</a:t>
            </a:r>
          </a:p>
          <a:p>
            <a:pPr algn="just" rtl="1"/>
            <a:r>
              <a:rPr lang="fa-IR" sz="2000" dirty="0">
                <a:solidFill>
                  <a:schemeClr val="tx1"/>
                </a:solidFill>
                <a:cs typeface="B Nazanin" panose="00000400000000000000" pitchFamily="2" charset="-78"/>
              </a:rPr>
              <a:t>در پیک سوم بر اساس بیماران بستری بیشترین میزان مصرف اکسیژن در بیمارستان ها حدود</a:t>
            </a:r>
            <a:r>
              <a:rPr lang="en-US" sz="2000" b="1" i="0" u="none" strike="noStrike" dirty="0">
                <a:solidFill>
                  <a:srgbClr val="FF0000"/>
                </a:solidFill>
                <a:effectLst/>
                <a:latin typeface="B Roya" panose="00000400000000000000" pitchFamily="2" charset="-78"/>
                <a:cs typeface="B Roya" panose="00000400000000000000" pitchFamily="2" charset="-78"/>
              </a:rPr>
              <a:t>445,620</a:t>
            </a:r>
            <a:r>
              <a:rPr lang="fa-IR" sz="2000" dirty="0">
                <a:solidFill>
                  <a:schemeClr val="tx1"/>
                </a:solidFill>
                <a:cs typeface="B Nazanin" panose="00000400000000000000" pitchFamily="2" charset="-78"/>
              </a:rPr>
              <a:t> لیتر بر دقیقه مصرف شد</a:t>
            </a:r>
          </a:p>
          <a:p>
            <a:pPr algn="just" rtl="1"/>
            <a:r>
              <a:rPr lang="fa-IR" sz="2000" dirty="0">
                <a:solidFill>
                  <a:schemeClr val="tx1"/>
                </a:solidFill>
                <a:cs typeface="B Nazanin" panose="00000400000000000000" pitchFamily="2" charset="-78"/>
              </a:rPr>
              <a:t>در پیک چهارم در حداکثر زمان بستری مصرف اکسیژن به</a:t>
            </a:r>
            <a:r>
              <a:rPr lang="en-US" sz="2000" b="1" i="0" u="none" strike="noStrike" dirty="0">
                <a:solidFill>
                  <a:srgbClr val="000000"/>
                </a:solidFill>
                <a:effectLst/>
                <a:latin typeface="B Roya" panose="00000400000000000000" pitchFamily="2" charset="-78"/>
                <a:cs typeface="B Roya" panose="00000400000000000000" pitchFamily="2" charset="-78"/>
              </a:rPr>
              <a:t> </a:t>
            </a:r>
            <a:r>
              <a:rPr lang="en-US" sz="2000" b="1" i="0" u="none" strike="noStrike" dirty="0">
                <a:solidFill>
                  <a:srgbClr val="FF0000"/>
                </a:solidFill>
                <a:effectLst/>
                <a:latin typeface="B Roya" panose="00000400000000000000" pitchFamily="2" charset="-78"/>
                <a:cs typeface="B Roya" panose="00000400000000000000" pitchFamily="2" charset="-78"/>
              </a:rPr>
              <a:t>501,92</a:t>
            </a:r>
            <a:r>
              <a:rPr lang="en-US" sz="2000" b="1" i="0" u="none" strike="noStrike" dirty="0">
                <a:solidFill>
                  <a:srgbClr val="000000"/>
                </a:solidFill>
                <a:effectLst/>
                <a:latin typeface="B Roya" panose="00000400000000000000" pitchFamily="2" charset="-78"/>
                <a:cs typeface="B Roya" panose="00000400000000000000" pitchFamily="2" charset="-78"/>
              </a:rPr>
              <a:t>0</a:t>
            </a:r>
            <a:r>
              <a:rPr lang="fa-IR" sz="2000" dirty="0">
                <a:solidFill>
                  <a:schemeClr val="tx1"/>
                </a:solidFill>
                <a:cs typeface="B Nazanin" panose="00000400000000000000" pitchFamily="2" charset="-78"/>
              </a:rPr>
              <a:t>لیتر بر دقیقه رسید.</a:t>
            </a:r>
          </a:p>
          <a:p>
            <a:pPr algn="just" rtl="1"/>
            <a:r>
              <a:rPr lang="fa-IR" sz="2000" b="1" dirty="0">
                <a:solidFill>
                  <a:srgbClr val="FF0000"/>
                </a:solidFill>
                <a:cs typeface="B Nazanin" panose="00000400000000000000" pitchFamily="2" charset="-78"/>
              </a:rPr>
              <a:t>در پیک پنجم . . . . .</a:t>
            </a:r>
          </a:p>
          <a:p>
            <a:pPr algn="just" rtl="1"/>
            <a:endParaRPr lang="en-US" sz="2000" dirty="0">
              <a:solidFill>
                <a:schemeClr val="tx1"/>
              </a:solidFill>
              <a:cs typeface="B Nazanin" panose="00000400000000000000" pitchFamily="2" charset="-78"/>
            </a:endParaRPr>
          </a:p>
        </p:txBody>
      </p:sp>
      <p:pic>
        <p:nvPicPr>
          <p:cNvPr id="6" name="Picture 5">
            <a:extLst>
              <a:ext uri="{FF2B5EF4-FFF2-40B4-BE49-F238E27FC236}">
                <a16:creationId xmlns:a16="http://schemas.microsoft.com/office/drawing/2014/main" id="{DE79E8BF-5939-4A3A-9920-1B876CCAA179}"/>
              </a:ext>
            </a:extLst>
          </p:cNvPr>
          <p:cNvPicPr>
            <a:picLocks noChangeAspect="1"/>
          </p:cNvPicPr>
          <p:nvPr/>
        </p:nvPicPr>
        <p:blipFill>
          <a:blip r:embed="rId2"/>
          <a:stretch>
            <a:fillRect/>
          </a:stretch>
        </p:blipFill>
        <p:spPr>
          <a:xfrm>
            <a:off x="98425" y="110913"/>
            <a:ext cx="1477040" cy="797560"/>
          </a:xfrm>
          <a:prstGeom prst="rect">
            <a:avLst/>
          </a:prstGeom>
        </p:spPr>
      </p:pic>
    </p:spTree>
    <p:extLst>
      <p:ext uri="{BB962C8B-B14F-4D97-AF65-F5344CB8AC3E}">
        <p14:creationId xmlns:p14="http://schemas.microsoft.com/office/powerpoint/2010/main" val="13946803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8425" y="110913"/>
            <a:ext cx="1477040" cy="797560"/>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21EEB8-A6AB-443C-91AE-72849564C69E}"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descr="Image result for â«Ø¢Ø±Ù ÙØ¹Ø§ÙÙØª Ø¯Ø±ÙØ§Ù ÙØ²Ø§Ø±Øª Ø¨ÙØ¯Ø§Ø´Øªâ¬â">
            <a:extLst>
              <a:ext uri="{FF2B5EF4-FFF2-40B4-BE49-F238E27FC236}">
                <a16:creationId xmlns:a16="http://schemas.microsoft.com/office/drawing/2014/main" id="{AA5ECD37-6852-4B17-AFA9-0160B37BE58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93145" y="110913"/>
            <a:ext cx="998855" cy="797560"/>
          </a:xfrm>
          <a:prstGeom prst="rect">
            <a:avLst/>
          </a:prstGeom>
          <a:noFill/>
          <a:ln>
            <a:noFill/>
          </a:ln>
        </p:spPr>
      </p:pic>
      <p:sp>
        <p:nvSpPr>
          <p:cNvPr id="8" name="TextBox 7">
            <a:extLst>
              <a:ext uri="{FF2B5EF4-FFF2-40B4-BE49-F238E27FC236}">
                <a16:creationId xmlns:a16="http://schemas.microsoft.com/office/drawing/2014/main" id="{38091C0A-947A-4D9B-9FF2-9B48877CE4CD}"/>
              </a:ext>
            </a:extLst>
          </p:cNvPr>
          <p:cNvSpPr txBox="1"/>
          <p:nvPr/>
        </p:nvSpPr>
        <p:spPr>
          <a:xfrm>
            <a:off x="1784227" y="323910"/>
            <a:ext cx="9183374" cy="750975"/>
          </a:xfrm>
          <a:prstGeom prst="rect">
            <a:avLst/>
          </a:prstGeom>
          <a:solidFill>
            <a:schemeClr val="bg1"/>
          </a:solidFill>
        </p:spPr>
        <p:txBody>
          <a:bodyPr wrap="square">
            <a:spAutoFit/>
          </a:bodyPr>
          <a:lstStyle/>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ar-S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 بررسی وضعیت بیماران مشکوک/محتمل/قطعی کووید-19 </a:t>
            </a:r>
            <a:r>
              <a:rPr kumimoji="0" lang="fa-I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در طول پیک پنجم و مقایسه با پیکهای قبلی کشوری</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608840910"/>
              </p:ext>
            </p:extLst>
          </p:nvPr>
        </p:nvGraphicFramePr>
        <p:xfrm>
          <a:off x="1061544" y="1513367"/>
          <a:ext cx="9906057" cy="2690771"/>
        </p:xfrm>
        <a:graphic>
          <a:graphicData uri="http://schemas.openxmlformats.org/drawingml/2006/table">
            <a:tbl>
              <a:tblPr rtl="1" firstRow="1" firstCol="1" bandRow="1"/>
              <a:tblGrid>
                <a:gridCol w="2967901">
                  <a:extLst>
                    <a:ext uri="{9D8B030D-6E8A-4147-A177-3AD203B41FA5}">
                      <a16:colId xmlns:a16="http://schemas.microsoft.com/office/drawing/2014/main" val="316025419"/>
                    </a:ext>
                  </a:extLst>
                </a:gridCol>
                <a:gridCol w="1733765">
                  <a:extLst>
                    <a:ext uri="{9D8B030D-6E8A-4147-A177-3AD203B41FA5}">
                      <a16:colId xmlns:a16="http://schemas.microsoft.com/office/drawing/2014/main" val="1359106575"/>
                    </a:ext>
                  </a:extLst>
                </a:gridCol>
                <a:gridCol w="1734797">
                  <a:extLst>
                    <a:ext uri="{9D8B030D-6E8A-4147-A177-3AD203B41FA5}">
                      <a16:colId xmlns:a16="http://schemas.microsoft.com/office/drawing/2014/main" val="3508127646"/>
                    </a:ext>
                  </a:extLst>
                </a:gridCol>
                <a:gridCol w="1734797">
                  <a:extLst>
                    <a:ext uri="{9D8B030D-6E8A-4147-A177-3AD203B41FA5}">
                      <a16:colId xmlns:a16="http://schemas.microsoft.com/office/drawing/2014/main" val="1538092004"/>
                    </a:ext>
                  </a:extLst>
                </a:gridCol>
                <a:gridCol w="1734797">
                  <a:extLst>
                    <a:ext uri="{9D8B030D-6E8A-4147-A177-3AD203B41FA5}">
                      <a16:colId xmlns:a16="http://schemas.microsoft.com/office/drawing/2014/main" val="3483590675"/>
                    </a:ext>
                  </a:extLst>
                </a:gridCol>
              </a:tblGrid>
              <a:tr h="617846">
                <a:tc>
                  <a:txBody>
                    <a:bodyPr/>
                    <a:lstStyle/>
                    <a:p>
                      <a:pPr marL="0" marR="0" algn="ctr" rtl="1">
                        <a:lnSpc>
                          <a:spcPct val="80000"/>
                        </a:lnSpc>
                        <a:spcBef>
                          <a:spcPts val="0"/>
                        </a:spcBef>
                        <a:spcAft>
                          <a:spcPts val="0"/>
                        </a:spcAft>
                      </a:pPr>
                      <a:r>
                        <a:rPr lang="ar-SA" sz="2000">
                          <a:solidFill>
                            <a:srgbClr val="000000"/>
                          </a:solidFill>
                          <a:effectLst/>
                          <a:latin typeface="Calibri" panose="020F0502020204030204" pitchFamily="34" charset="0"/>
                          <a:ea typeface="Calibri" panose="020F0502020204030204" pitchFamily="34" charset="0"/>
                          <a:cs typeface="B Titr" panose="00000700000000000000" pitchFamily="2" charset="-78"/>
                        </a:rPr>
                        <a:t>شاخص ها</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rtl="1">
                        <a:lnSpc>
                          <a:spcPct val="80000"/>
                        </a:lnSpc>
                        <a:spcBef>
                          <a:spcPts val="0"/>
                        </a:spcBef>
                        <a:spcAft>
                          <a:spcPts val="0"/>
                        </a:spcAft>
                      </a:pPr>
                      <a:r>
                        <a:rPr lang="ar-SA" sz="2000">
                          <a:solidFill>
                            <a:srgbClr val="000000"/>
                          </a:solidFill>
                          <a:effectLst/>
                          <a:latin typeface="Calibri" panose="020F0502020204030204" pitchFamily="34" charset="0"/>
                          <a:ea typeface="Calibri" panose="020F0502020204030204" pitchFamily="34" charset="0"/>
                          <a:cs typeface="B Titr" panose="00000700000000000000" pitchFamily="2" charset="-78"/>
                        </a:rPr>
                        <a:t>پیک دوم</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rtl="1">
                        <a:lnSpc>
                          <a:spcPct val="80000"/>
                        </a:lnSpc>
                        <a:spcBef>
                          <a:spcPts val="0"/>
                        </a:spcBef>
                        <a:spcAft>
                          <a:spcPts val="0"/>
                        </a:spcAft>
                      </a:pPr>
                      <a:r>
                        <a:rPr lang="ar-SA" sz="2000">
                          <a:solidFill>
                            <a:srgbClr val="000000"/>
                          </a:solidFill>
                          <a:effectLst/>
                          <a:latin typeface="Calibri" panose="020F0502020204030204" pitchFamily="34" charset="0"/>
                          <a:ea typeface="Calibri" panose="020F0502020204030204" pitchFamily="34" charset="0"/>
                          <a:cs typeface="B Titr" panose="00000700000000000000" pitchFamily="2" charset="-78"/>
                        </a:rPr>
                        <a:t>پیک سوم</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rtl="1">
                        <a:lnSpc>
                          <a:spcPct val="80000"/>
                        </a:lnSpc>
                        <a:spcBef>
                          <a:spcPts val="0"/>
                        </a:spcBef>
                        <a:spcAft>
                          <a:spcPts val="0"/>
                        </a:spcAft>
                      </a:pPr>
                      <a:r>
                        <a:rPr lang="ar-SA" sz="2000" dirty="0">
                          <a:solidFill>
                            <a:srgbClr val="000000"/>
                          </a:solidFill>
                          <a:effectLst/>
                          <a:latin typeface="Calibri" panose="020F0502020204030204" pitchFamily="34" charset="0"/>
                          <a:ea typeface="Calibri" panose="020F0502020204030204" pitchFamily="34" charset="0"/>
                          <a:cs typeface="B Titr" panose="00000700000000000000" pitchFamily="2" charset="-78"/>
                        </a:rPr>
                        <a:t>پیک چهارم</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rtl="1">
                        <a:lnSpc>
                          <a:spcPct val="80000"/>
                        </a:lnSpc>
                        <a:spcBef>
                          <a:spcPts val="0"/>
                        </a:spcBef>
                        <a:spcAft>
                          <a:spcPts val="0"/>
                        </a:spcAft>
                      </a:pPr>
                      <a:r>
                        <a:rPr lang="fa-IR" sz="2000" kern="1200" dirty="0">
                          <a:solidFill>
                            <a:srgbClr val="000000"/>
                          </a:solidFill>
                          <a:effectLst/>
                          <a:latin typeface="Calibri" panose="020F0502020204030204" pitchFamily="34" charset="0"/>
                          <a:ea typeface="Calibri" panose="020F0502020204030204" pitchFamily="34" charset="0"/>
                          <a:cs typeface="B Titr" panose="00000700000000000000" pitchFamily="2" charset="-78"/>
                        </a:rPr>
                        <a:t>پیک پنجم</a:t>
                      </a:r>
                    </a:p>
                    <a:p>
                      <a:pPr marL="0" marR="0" algn="ctr" rtl="1">
                        <a:lnSpc>
                          <a:spcPct val="80000"/>
                        </a:lnSpc>
                        <a:spcBef>
                          <a:spcPts val="0"/>
                        </a:spcBef>
                        <a:spcAft>
                          <a:spcPts val="0"/>
                        </a:spcAft>
                      </a:pPr>
                      <a:r>
                        <a:rPr lang="fa-IR" sz="1600" kern="1200" dirty="0">
                          <a:solidFill>
                            <a:srgbClr val="000000"/>
                          </a:solidFill>
                          <a:effectLst/>
                          <a:latin typeface="Calibri" panose="020F0502020204030204" pitchFamily="34" charset="0"/>
                          <a:ea typeface="Calibri" panose="020F0502020204030204" pitchFamily="34" charset="0"/>
                          <a:cs typeface="B Titr" panose="00000700000000000000" pitchFamily="2" charset="-78"/>
                        </a:rPr>
                        <a:t> </a:t>
                      </a:r>
                      <a:r>
                        <a:rPr lang="fa-IR" sz="1100" kern="1200" dirty="0">
                          <a:solidFill>
                            <a:srgbClr val="000000"/>
                          </a:solidFill>
                          <a:effectLst/>
                          <a:latin typeface="Calibri" panose="020F0502020204030204" pitchFamily="34" charset="0"/>
                          <a:ea typeface="Calibri" panose="020F0502020204030204" pitchFamily="34" charset="0"/>
                          <a:cs typeface="B Titr" panose="00000700000000000000" pitchFamily="2" charset="-78"/>
                        </a:rPr>
                        <a:t>تا 15 مرداد</a:t>
                      </a:r>
                      <a:endParaRPr lang="en-US" sz="1600" kern="1200" dirty="0">
                        <a:solidFill>
                          <a:srgbClr val="000000"/>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859959209"/>
                  </a:ext>
                </a:extLst>
              </a:tr>
              <a:tr h="418617">
                <a:tc>
                  <a:txBody>
                    <a:bodyPr/>
                    <a:lstStyle/>
                    <a:p>
                      <a:pPr marL="0" marR="0" algn="r" rtl="1">
                        <a:lnSpc>
                          <a:spcPct val="80000"/>
                        </a:lnSpc>
                        <a:spcBef>
                          <a:spcPts val="0"/>
                        </a:spcBef>
                        <a:spcAft>
                          <a:spcPts val="0"/>
                        </a:spcAft>
                      </a:pPr>
                      <a:r>
                        <a:rPr lang="ar-SA" sz="1800">
                          <a:solidFill>
                            <a:srgbClr val="000000"/>
                          </a:solidFill>
                          <a:effectLst/>
                          <a:latin typeface="Calibri" panose="020F0502020204030204" pitchFamily="34" charset="0"/>
                          <a:ea typeface="Calibri" panose="020F0502020204030204" pitchFamily="34" charset="0"/>
                          <a:cs typeface="B Titr" panose="00000700000000000000" pitchFamily="2" charset="-78"/>
                        </a:rPr>
                        <a:t>طول دوره پیک (روز)</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rtl="1">
                        <a:lnSpc>
                          <a:spcPct val="80000"/>
                        </a:lnSpc>
                        <a:spcBef>
                          <a:spcPts val="0"/>
                        </a:spcBef>
                        <a:spcAft>
                          <a:spcPts val="0"/>
                        </a:spcAft>
                      </a:pPr>
                      <a:r>
                        <a:rPr lang="fa-IR" sz="1600" dirty="0">
                          <a:solidFill>
                            <a:srgbClr val="000000"/>
                          </a:solidFill>
                          <a:effectLst/>
                          <a:latin typeface="Calibri" panose="020F0502020204030204" pitchFamily="34" charset="0"/>
                          <a:ea typeface="Calibri" panose="020F0502020204030204" pitchFamily="34" charset="0"/>
                          <a:cs typeface="B Titr" panose="00000700000000000000" pitchFamily="2" charset="-78"/>
                        </a:rPr>
                        <a:t>85</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rtl="0">
                        <a:lnSpc>
                          <a:spcPct val="80000"/>
                        </a:lnSpc>
                        <a:spcBef>
                          <a:spcPts val="0"/>
                        </a:spcBef>
                        <a:spcAft>
                          <a:spcPts val="0"/>
                        </a:spcAft>
                      </a:pPr>
                      <a:r>
                        <a:rPr lang="ar-SA" sz="1600">
                          <a:solidFill>
                            <a:srgbClr val="000000"/>
                          </a:solidFill>
                          <a:effectLst/>
                          <a:latin typeface="Calibri" panose="020F0502020204030204" pitchFamily="34" charset="0"/>
                          <a:ea typeface="Calibri" panose="020F0502020204030204" pitchFamily="34" charset="0"/>
                          <a:cs typeface="B Titr" panose="00000700000000000000" pitchFamily="2" charset="-78"/>
                        </a:rPr>
                        <a:t>113</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rtl="0">
                        <a:lnSpc>
                          <a:spcPct val="80000"/>
                        </a:lnSpc>
                        <a:spcBef>
                          <a:spcPts val="0"/>
                        </a:spcBef>
                        <a:spcAft>
                          <a:spcPts val="0"/>
                        </a:spcAft>
                      </a:pPr>
                      <a:r>
                        <a:rPr lang="ar-SA" sz="1600" dirty="0">
                          <a:solidFill>
                            <a:srgbClr val="000000"/>
                          </a:solidFill>
                          <a:effectLst/>
                          <a:latin typeface="Calibri" panose="020F0502020204030204" pitchFamily="34" charset="0"/>
                          <a:ea typeface="Calibri" panose="020F0502020204030204" pitchFamily="34" charset="0"/>
                          <a:cs typeface="B Titr" panose="00000700000000000000" pitchFamily="2" charset="-78"/>
                        </a:rPr>
                        <a:t>64</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rtl="0">
                        <a:lnSpc>
                          <a:spcPct val="80000"/>
                        </a:lnSpc>
                        <a:spcBef>
                          <a:spcPts val="0"/>
                        </a:spcBef>
                        <a:spcAft>
                          <a:spcPts val="0"/>
                        </a:spcAft>
                      </a:pPr>
                      <a:r>
                        <a:rPr lang="fa-IR" sz="1600" kern="1200" dirty="0">
                          <a:solidFill>
                            <a:srgbClr val="000000"/>
                          </a:solidFill>
                          <a:effectLst/>
                          <a:latin typeface="Calibri" panose="020F0502020204030204" pitchFamily="34" charset="0"/>
                          <a:ea typeface="Calibri" panose="020F0502020204030204" pitchFamily="34" charset="0"/>
                          <a:cs typeface="B Titr" panose="00000700000000000000" pitchFamily="2" charset="-78"/>
                        </a:rPr>
                        <a:t>43</a:t>
                      </a:r>
                      <a:endParaRPr lang="en-US" sz="1600" kern="1200" dirty="0">
                        <a:solidFill>
                          <a:srgbClr val="000000"/>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352844342"/>
                  </a:ext>
                </a:extLst>
              </a:tr>
              <a:tr h="418617">
                <a:tc>
                  <a:txBody>
                    <a:bodyPr/>
                    <a:lstStyle/>
                    <a:p>
                      <a:pPr marL="0" marR="0" algn="r" rtl="1">
                        <a:lnSpc>
                          <a:spcPct val="80000"/>
                        </a:lnSpc>
                        <a:spcBef>
                          <a:spcPts val="0"/>
                        </a:spcBef>
                        <a:spcAft>
                          <a:spcPts val="0"/>
                        </a:spcAft>
                      </a:pPr>
                      <a:r>
                        <a:rPr lang="ar-SA" sz="1800" dirty="0">
                          <a:solidFill>
                            <a:srgbClr val="000000"/>
                          </a:solidFill>
                          <a:effectLst/>
                          <a:latin typeface="Calibri" panose="020F0502020204030204" pitchFamily="34" charset="0"/>
                          <a:ea typeface="Calibri" panose="020F0502020204030204" pitchFamily="34" charset="0"/>
                          <a:cs typeface="B Titr" panose="00000700000000000000" pitchFamily="2" charset="-78"/>
                        </a:rPr>
                        <a:t>کل بستری جدید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rtl="1">
                        <a:lnSpc>
                          <a:spcPct val="80000"/>
                        </a:lnSpc>
                        <a:spcBef>
                          <a:spcPts val="0"/>
                        </a:spcBef>
                        <a:spcAft>
                          <a:spcPts val="0"/>
                        </a:spcAft>
                      </a:pPr>
                      <a:r>
                        <a:rPr lang="ar-SA" sz="1600">
                          <a:solidFill>
                            <a:srgbClr val="000000"/>
                          </a:solidFill>
                          <a:effectLst/>
                          <a:latin typeface="Calibri" panose="020F0502020204030204" pitchFamily="34" charset="0"/>
                          <a:ea typeface="Calibri" panose="020F0502020204030204" pitchFamily="34" charset="0"/>
                          <a:cs typeface="B Titr" panose="00000700000000000000" pitchFamily="2" charset="-78"/>
                        </a:rPr>
                        <a:t>236111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rtl="1">
                        <a:lnSpc>
                          <a:spcPct val="80000"/>
                        </a:lnSpc>
                        <a:spcBef>
                          <a:spcPts val="0"/>
                        </a:spcBef>
                        <a:spcAft>
                          <a:spcPts val="0"/>
                        </a:spcAft>
                      </a:pPr>
                      <a:r>
                        <a:rPr lang="ar-SA" sz="1600">
                          <a:solidFill>
                            <a:srgbClr val="000000"/>
                          </a:solidFill>
                          <a:effectLst/>
                          <a:latin typeface="Calibri" panose="020F0502020204030204" pitchFamily="34" charset="0"/>
                          <a:ea typeface="Calibri" panose="020F0502020204030204" pitchFamily="34" charset="0"/>
                          <a:cs typeface="B Titr" panose="00000700000000000000" pitchFamily="2" charset="-78"/>
                        </a:rPr>
                        <a:t>420812</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rtl="0">
                        <a:lnSpc>
                          <a:spcPct val="80000"/>
                        </a:lnSpc>
                        <a:spcBef>
                          <a:spcPts val="0"/>
                        </a:spcBef>
                        <a:spcAft>
                          <a:spcPts val="0"/>
                        </a:spcAft>
                      </a:pPr>
                      <a:r>
                        <a:rPr lang="ar-SA" sz="1600" dirty="0">
                          <a:solidFill>
                            <a:srgbClr val="000000"/>
                          </a:solidFill>
                          <a:effectLst/>
                          <a:latin typeface="Calibri" panose="020F0502020204030204" pitchFamily="34" charset="0"/>
                          <a:ea typeface="Calibri" panose="020F0502020204030204" pitchFamily="34" charset="0"/>
                          <a:cs typeface="B Titr" panose="00000700000000000000" pitchFamily="2" charset="-78"/>
                        </a:rPr>
                        <a:t>346002</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rtl="0">
                        <a:lnSpc>
                          <a:spcPct val="80000"/>
                        </a:lnSpc>
                        <a:spcBef>
                          <a:spcPts val="0"/>
                        </a:spcBef>
                        <a:spcAft>
                          <a:spcPts val="0"/>
                        </a:spcAft>
                      </a:pPr>
                      <a:r>
                        <a:rPr lang="fa-IR" sz="1600" kern="1200" dirty="0">
                          <a:solidFill>
                            <a:schemeClr val="tx1"/>
                          </a:solidFill>
                          <a:effectLst/>
                          <a:latin typeface="Calibri" panose="020F0502020204030204" pitchFamily="34" charset="0"/>
                          <a:ea typeface="Calibri" panose="020F0502020204030204" pitchFamily="34" charset="0"/>
                          <a:cs typeface="B Titr" panose="00000700000000000000" pitchFamily="2" charset="-78"/>
                        </a:rPr>
                        <a:t>260422</a:t>
                      </a:r>
                      <a:endParaRPr lang="en-US" sz="1600" kern="1200" dirty="0">
                        <a:solidFill>
                          <a:schemeClr val="tx1"/>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4227904031"/>
                  </a:ext>
                </a:extLst>
              </a:tr>
              <a:tr h="418617">
                <a:tc>
                  <a:txBody>
                    <a:bodyPr/>
                    <a:lstStyle/>
                    <a:p>
                      <a:pPr marL="0" marR="0" algn="r" rtl="1">
                        <a:lnSpc>
                          <a:spcPct val="80000"/>
                        </a:lnSpc>
                        <a:spcBef>
                          <a:spcPts val="0"/>
                        </a:spcBef>
                        <a:spcAft>
                          <a:spcPts val="0"/>
                        </a:spcAft>
                      </a:pPr>
                      <a:r>
                        <a:rPr lang="ar-SA" sz="1800">
                          <a:solidFill>
                            <a:srgbClr val="000000"/>
                          </a:solidFill>
                          <a:effectLst/>
                          <a:latin typeface="Calibri" panose="020F0502020204030204" pitchFamily="34" charset="0"/>
                          <a:ea typeface="Calibri" panose="020F0502020204030204" pitchFamily="34" charset="0"/>
                          <a:cs typeface="B Titr" panose="00000700000000000000" pitchFamily="2" charset="-78"/>
                        </a:rPr>
                        <a:t>کل مراجعین سرپایی بیمارستان</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rtl="1">
                        <a:lnSpc>
                          <a:spcPct val="80000"/>
                        </a:lnSpc>
                        <a:spcBef>
                          <a:spcPts val="0"/>
                        </a:spcBef>
                        <a:spcAft>
                          <a:spcPts val="0"/>
                        </a:spcAft>
                      </a:pPr>
                      <a:r>
                        <a:rPr lang="ar-SA" sz="1600">
                          <a:solidFill>
                            <a:srgbClr val="000000"/>
                          </a:solidFill>
                          <a:effectLst/>
                          <a:latin typeface="Calibri" panose="020F0502020204030204" pitchFamily="34" charset="0"/>
                          <a:ea typeface="Calibri" panose="020F0502020204030204" pitchFamily="34" charset="0"/>
                          <a:cs typeface="B Titr" panose="00000700000000000000" pitchFamily="2" charset="-78"/>
                        </a:rPr>
                        <a:t>1056944</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rtl="1">
                        <a:lnSpc>
                          <a:spcPct val="80000"/>
                        </a:lnSpc>
                        <a:spcBef>
                          <a:spcPts val="0"/>
                        </a:spcBef>
                        <a:spcAft>
                          <a:spcPts val="0"/>
                        </a:spcAft>
                      </a:pPr>
                      <a:r>
                        <a:rPr lang="ar-SA" sz="1600">
                          <a:solidFill>
                            <a:srgbClr val="000000"/>
                          </a:solidFill>
                          <a:effectLst/>
                          <a:latin typeface="Calibri" panose="020F0502020204030204" pitchFamily="34" charset="0"/>
                          <a:ea typeface="Calibri" panose="020F0502020204030204" pitchFamily="34" charset="0"/>
                          <a:cs typeface="B Titr" panose="00000700000000000000" pitchFamily="2" charset="-78"/>
                        </a:rPr>
                        <a:t>1668372</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rtl="0">
                        <a:lnSpc>
                          <a:spcPct val="80000"/>
                        </a:lnSpc>
                        <a:spcBef>
                          <a:spcPts val="0"/>
                        </a:spcBef>
                        <a:spcAft>
                          <a:spcPts val="0"/>
                        </a:spcAft>
                      </a:pPr>
                      <a:r>
                        <a:rPr lang="ar-SA" sz="1600" dirty="0">
                          <a:solidFill>
                            <a:srgbClr val="000000"/>
                          </a:solidFill>
                          <a:effectLst/>
                          <a:latin typeface="Calibri" panose="020F0502020204030204" pitchFamily="34" charset="0"/>
                          <a:ea typeface="Calibri" panose="020F0502020204030204" pitchFamily="34" charset="0"/>
                          <a:cs typeface="B Titr" panose="00000700000000000000" pitchFamily="2" charset="-78"/>
                        </a:rPr>
                        <a:t>1578910</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rtl="0">
                        <a:lnSpc>
                          <a:spcPct val="80000"/>
                        </a:lnSpc>
                        <a:spcBef>
                          <a:spcPts val="0"/>
                        </a:spcBef>
                        <a:spcAft>
                          <a:spcPts val="0"/>
                        </a:spcAft>
                      </a:pPr>
                      <a:r>
                        <a:rPr lang="fa-IR" sz="1600" kern="1200" dirty="0">
                          <a:solidFill>
                            <a:schemeClr val="tx1"/>
                          </a:solidFill>
                          <a:effectLst/>
                          <a:latin typeface="Calibri" panose="020F0502020204030204" pitchFamily="34" charset="0"/>
                          <a:ea typeface="Calibri" panose="020F0502020204030204" pitchFamily="34" charset="0"/>
                          <a:cs typeface="B Titr" panose="00000700000000000000" pitchFamily="2" charset="-78"/>
                        </a:rPr>
                        <a:t>1466233</a:t>
                      </a:r>
                      <a:endParaRPr lang="en-US" sz="1600" kern="1200" dirty="0">
                        <a:solidFill>
                          <a:schemeClr val="tx1"/>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311009762"/>
                  </a:ext>
                </a:extLst>
              </a:tr>
              <a:tr h="418617">
                <a:tc>
                  <a:txBody>
                    <a:bodyPr/>
                    <a:lstStyle/>
                    <a:p>
                      <a:pPr marL="0" marR="0" algn="r" rtl="1">
                        <a:lnSpc>
                          <a:spcPct val="80000"/>
                        </a:lnSpc>
                        <a:spcBef>
                          <a:spcPts val="0"/>
                        </a:spcBef>
                        <a:spcAft>
                          <a:spcPts val="0"/>
                        </a:spcAft>
                      </a:pPr>
                      <a:r>
                        <a:rPr lang="ar-SA" sz="1800" dirty="0">
                          <a:solidFill>
                            <a:srgbClr val="000000"/>
                          </a:solidFill>
                          <a:effectLst/>
                          <a:latin typeface="Calibri" panose="020F0502020204030204" pitchFamily="34" charset="0"/>
                          <a:ea typeface="Calibri" panose="020F0502020204030204" pitchFamily="34" charset="0"/>
                          <a:cs typeface="B Titr" panose="00000700000000000000" pitchFamily="2" charset="-78"/>
                        </a:rPr>
                        <a:t>کل مراجعین بیمارستان</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rtl="1">
                        <a:lnSpc>
                          <a:spcPct val="80000"/>
                        </a:lnSpc>
                        <a:spcBef>
                          <a:spcPts val="0"/>
                        </a:spcBef>
                        <a:spcAft>
                          <a:spcPts val="0"/>
                        </a:spcAft>
                      </a:pPr>
                      <a:r>
                        <a:rPr lang="ar-SA" sz="1600">
                          <a:solidFill>
                            <a:srgbClr val="000000"/>
                          </a:solidFill>
                          <a:effectLst/>
                          <a:latin typeface="Calibri" panose="020F0502020204030204" pitchFamily="34" charset="0"/>
                          <a:ea typeface="Calibri" panose="020F0502020204030204" pitchFamily="34" charset="0"/>
                          <a:cs typeface="B Titr" panose="00000700000000000000" pitchFamily="2" charset="-78"/>
                        </a:rPr>
                        <a:t>1293055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rtl="1">
                        <a:lnSpc>
                          <a:spcPct val="80000"/>
                        </a:lnSpc>
                        <a:spcBef>
                          <a:spcPts val="0"/>
                        </a:spcBef>
                        <a:spcAft>
                          <a:spcPts val="0"/>
                        </a:spcAft>
                      </a:pPr>
                      <a:r>
                        <a:rPr lang="ar-SA" sz="1600">
                          <a:solidFill>
                            <a:srgbClr val="000000"/>
                          </a:solidFill>
                          <a:effectLst/>
                          <a:latin typeface="Calibri" panose="020F0502020204030204" pitchFamily="34" charset="0"/>
                          <a:ea typeface="Calibri" panose="020F0502020204030204" pitchFamily="34" charset="0"/>
                          <a:cs typeface="B Titr" panose="00000700000000000000" pitchFamily="2" charset="-78"/>
                        </a:rPr>
                        <a:t>2089184</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rtl="0">
                        <a:lnSpc>
                          <a:spcPct val="80000"/>
                        </a:lnSpc>
                        <a:spcBef>
                          <a:spcPts val="0"/>
                        </a:spcBef>
                        <a:spcAft>
                          <a:spcPts val="0"/>
                        </a:spcAft>
                      </a:pPr>
                      <a:r>
                        <a:rPr lang="ar-SA" sz="1600" dirty="0">
                          <a:solidFill>
                            <a:srgbClr val="000000"/>
                          </a:solidFill>
                          <a:effectLst/>
                          <a:latin typeface="Calibri" panose="020F0502020204030204" pitchFamily="34" charset="0"/>
                          <a:ea typeface="Calibri" panose="020F0502020204030204" pitchFamily="34" charset="0"/>
                          <a:cs typeface="B Titr" panose="00000700000000000000" pitchFamily="2" charset="-78"/>
                        </a:rPr>
                        <a:t>1924912</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rtl="0">
                        <a:lnSpc>
                          <a:spcPct val="80000"/>
                        </a:lnSpc>
                        <a:spcBef>
                          <a:spcPts val="0"/>
                        </a:spcBef>
                        <a:spcAft>
                          <a:spcPts val="0"/>
                        </a:spcAft>
                      </a:pPr>
                      <a:r>
                        <a:rPr lang="fa-IR" sz="1600" kern="1200" dirty="0">
                          <a:solidFill>
                            <a:schemeClr val="tx1"/>
                          </a:solidFill>
                          <a:effectLst/>
                          <a:latin typeface="Calibri" panose="020F0502020204030204" pitchFamily="34" charset="0"/>
                          <a:ea typeface="Calibri" panose="020F0502020204030204" pitchFamily="34" charset="0"/>
                          <a:cs typeface="B Titr" panose="00000700000000000000" pitchFamily="2" charset="-78"/>
                        </a:rPr>
                        <a:t>1726654</a:t>
                      </a:r>
                      <a:endParaRPr lang="en-US" sz="1600" kern="1200" dirty="0">
                        <a:solidFill>
                          <a:schemeClr val="tx1"/>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497015404"/>
                  </a:ext>
                </a:extLst>
              </a:tr>
              <a:tr h="398457">
                <a:tc>
                  <a:txBody>
                    <a:bodyPr/>
                    <a:lstStyle/>
                    <a:p>
                      <a:pPr marL="0" marR="0" algn="r" rtl="1">
                        <a:lnSpc>
                          <a:spcPct val="80000"/>
                        </a:lnSpc>
                        <a:spcBef>
                          <a:spcPts val="0"/>
                        </a:spcBef>
                        <a:spcAft>
                          <a:spcPts val="0"/>
                        </a:spcAft>
                      </a:pPr>
                      <a:r>
                        <a:rPr lang="ar-SA" sz="1800" dirty="0">
                          <a:solidFill>
                            <a:srgbClr val="000000"/>
                          </a:solidFill>
                          <a:effectLst/>
                          <a:latin typeface="Calibri" panose="020F0502020204030204" pitchFamily="34" charset="0"/>
                          <a:ea typeface="Calibri" panose="020F0502020204030204" pitchFamily="34" charset="0"/>
                          <a:cs typeface="B Titr" panose="00000700000000000000" pitchFamily="2" charset="-78"/>
                        </a:rPr>
                        <a:t>کل ترخیص</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rtl="0">
                        <a:lnSpc>
                          <a:spcPct val="80000"/>
                        </a:lnSpc>
                        <a:spcBef>
                          <a:spcPts val="0"/>
                        </a:spcBef>
                        <a:spcAft>
                          <a:spcPts val="0"/>
                        </a:spcAft>
                      </a:pPr>
                      <a:r>
                        <a:rPr lang="fa-IR" sz="1600">
                          <a:solidFill>
                            <a:srgbClr val="000000"/>
                          </a:solidFill>
                          <a:effectLst/>
                          <a:latin typeface="Calibri" panose="020F0502020204030204" pitchFamily="34" charset="0"/>
                          <a:ea typeface="Calibri" panose="020F0502020204030204" pitchFamily="34" charset="0"/>
                          <a:cs typeface="B Titr" panose="00000700000000000000" pitchFamily="2" charset="-78"/>
                        </a:rPr>
                        <a:t>204699</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rtl="0">
                        <a:lnSpc>
                          <a:spcPct val="80000"/>
                        </a:lnSpc>
                        <a:spcBef>
                          <a:spcPts val="0"/>
                        </a:spcBef>
                        <a:spcAft>
                          <a:spcPts val="0"/>
                        </a:spcAft>
                      </a:pPr>
                      <a:r>
                        <a:rPr lang="fa-IR" sz="1600">
                          <a:solidFill>
                            <a:srgbClr val="000000"/>
                          </a:solidFill>
                          <a:effectLst/>
                          <a:latin typeface="Calibri" panose="020F0502020204030204" pitchFamily="34" charset="0"/>
                          <a:ea typeface="Calibri" panose="020F0502020204030204" pitchFamily="34" charset="0"/>
                          <a:cs typeface="B Titr" panose="00000700000000000000" pitchFamily="2" charset="-78"/>
                        </a:rPr>
                        <a:t>361437</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rtl="0">
                        <a:lnSpc>
                          <a:spcPct val="80000"/>
                        </a:lnSpc>
                        <a:spcBef>
                          <a:spcPts val="0"/>
                        </a:spcBef>
                        <a:spcAft>
                          <a:spcPts val="0"/>
                        </a:spcAft>
                      </a:pPr>
                      <a:r>
                        <a:rPr lang="fa-IR" sz="1600" dirty="0">
                          <a:solidFill>
                            <a:srgbClr val="000000"/>
                          </a:solidFill>
                          <a:effectLst/>
                          <a:latin typeface="Calibri" panose="020F0502020204030204" pitchFamily="34" charset="0"/>
                          <a:ea typeface="Calibri" panose="020F0502020204030204" pitchFamily="34" charset="0"/>
                          <a:cs typeface="B Titr" panose="00000700000000000000" pitchFamily="2" charset="-78"/>
                        </a:rPr>
                        <a:t>303228</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rtl="0">
                        <a:lnSpc>
                          <a:spcPct val="80000"/>
                        </a:lnSpc>
                        <a:spcBef>
                          <a:spcPts val="0"/>
                        </a:spcBef>
                        <a:spcAft>
                          <a:spcPts val="0"/>
                        </a:spcAft>
                      </a:pPr>
                      <a:r>
                        <a:rPr lang="fa-IR" sz="1600" kern="1200" dirty="0">
                          <a:solidFill>
                            <a:schemeClr val="tx1"/>
                          </a:solidFill>
                          <a:effectLst/>
                          <a:latin typeface="Calibri" panose="020F0502020204030204" pitchFamily="34" charset="0"/>
                          <a:ea typeface="Calibri" panose="020F0502020204030204" pitchFamily="34" charset="0"/>
                          <a:cs typeface="B Titr" panose="00000700000000000000" pitchFamily="2" charset="-78"/>
                        </a:rPr>
                        <a:t>219360</a:t>
                      </a:r>
                      <a:endParaRPr lang="en-US" sz="1600" kern="1200" dirty="0">
                        <a:solidFill>
                          <a:schemeClr val="tx1"/>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746475248"/>
                  </a:ext>
                </a:extLst>
              </a:tr>
            </a:tbl>
          </a:graphicData>
        </a:graphic>
      </p:graphicFrame>
      <p:sp>
        <p:nvSpPr>
          <p:cNvPr id="3" name="Rectangle 2"/>
          <p:cNvSpPr/>
          <p:nvPr/>
        </p:nvSpPr>
        <p:spPr>
          <a:xfrm>
            <a:off x="1061544" y="4308855"/>
            <a:ext cx="9892550" cy="1984518"/>
          </a:xfrm>
          <a:prstGeom prst="rect">
            <a:avLst/>
          </a:prstGeom>
        </p:spPr>
        <p:txBody>
          <a:bodyPr wrap="square">
            <a:spAutoFit/>
          </a:bodyPr>
          <a:lstStyle/>
          <a:p>
            <a:pPr marL="800100" marR="0" lvl="1" indent="-342900" algn="r" defTabSz="914400" rtl="1" eaLnBrk="1" fontAlgn="auto" latinLnBrk="0" hangingPunct="1">
              <a:lnSpc>
                <a:spcPct val="107000"/>
              </a:lnSpc>
              <a:spcBef>
                <a:spcPts val="0"/>
              </a:spcBef>
              <a:spcAft>
                <a:spcPts val="800"/>
              </a:spcAft>
              <a:buClrTx/>
              <a:buSzTx/>
              <a:buFont typeface="Courier New" panose="02070309020205020404" pitchFamily="49" charset="0"/>
              <a:buChar char="o"/>
              <a:tabLst/>
              <a:defRPr/>
            </a:pPr>
            <a:r>
              <a:rPr kumimoji="0" lang="fa-I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پ</a:t>
            </a:r>
            <a:r>
              <a:rPr kumimoji="0" lang="ar-SA"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یک دوم  در بازه زمانی </a:t>
            </a:r>
            <a:r>
              <a:rPr kumimoji="0" lang="fa-I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1399.03.09 لغایت 1399.05.31 در نظر گرفته شده است.</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742950" marR="0" lvl="1" indent="-285750" algn="r" defTabSz="914400" rtl="1" eaLnBrk="1" fontAlgn="auto" latinLnBrk="0" hangingPunct="1">
              <a:lnSpc>
                <a:spcPct val="107000"/>
              </a:lnSpc>
              <a:spcBef>
                <a:spcPts val="0"/>
              </a:spcBef>
              <a:spcAft>
                <a:spcPts val="800"/>
              </a:spcAft>
              <a:buClrTx/>
              <a:buSzTx/>
              <a:buFont typeface="Courier New" panose="02070309020205020404" pitchFamily="49" charset="0"/>
              <a:buChar char="o"/>
              <a:tabLst/>
              <a:defRPr/>
            </a:pPr>
            <a:r>
              <a:rPr kumimoji="0" lang="fa-I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پیک سوم در بازه زمانی 1399.06.14 لغایت 1399.10.05 در نظر گرفته شده است.</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742950" marR="0" lvl="1" indent="-285750" algn="r" defTabSz="914400" rtl="1" eaLnBrk="1" fontAlgn="auto" latinLnBrk="0" hangingPunct="1">
              <a:lnSpc>
                <a:spcPct val="107000"/>
              </a:lnSpc>
              <a:spcBef>
                <a:spcPts val="0"/>
              </a:spcBef>
              <a:spcAft>
                <a:spcPts val="800"/>
              </a:spcAft>
              <a:buClrTx/>
              <a:buSzTx/>
              <a:buFont typeface="Courier New" panose="02070309020205020404" pitchFamily="49" charset="0"/>
              <a:buChar char="o"/>
              <a:tabLst/>
              <a:defRPr/>
            </a:pPr>
            <a:r>
              <a:rPr kumimoji="0" lang="fa-I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پیک چهارم در بازه زمانی 1400.01.06 لغایت 1400.03.07 در نظر گرفته شده است.</a:t>
            </a:r>
          </a:p>
          <a:p>
            <a:pPr marL="742950" marR="0" lvl="1" indent="-285750" algn="r" defTabSz="914400" rtl="1" eaLnBrk="1" fontAlgn="auto" latinLnBrk="0" hangingPunct="1">
              <a:lnSpc>
                <a:spcPct val="107000"/>
              </a:lnSpc>
              <a:spcBef>
                <a:spcPts val="0"/>
              </a:spcBef>
              <a:spcAft>
                <a:spcPts val="800"/>
              </a:spcAft>
              <a:buClrTx/>
              <a:buSzTx/>
              <a:buFont typeface="Courier New" panose="02070309020205020404" pitchFamily="49" charset="0"/>
              <a:buChar char="o"/>
              <a:tabLst/>
              <a:defRPr/>
            </a:pPr>
            <a:r>
              <a:rPr kumimoji="0" lang="fa-I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شروع پیک پنجم از تاریخ 1400.04.04  در نظر گرفته شده است و کل مراجعین تا تاریخ 1400.05.15 محاسبه شده اند</a:t>
            </a:r>
          </a:p>
          <a:p>
            <a:pPr marL="742950" marR="0" lvl="1" indent="-285750" algn="r" defTabSz="914400" rtl="1" eaLnBrk="1" fontAlgn="auto" latinLnBrk="0" hangingPunct="1">
              <a:lnSpc>
                <a:spcPct val="107000"/>
              </a:lnSpc>
              <a:spcBef>
                <a:spcPts val="0"/>
              </a:spcBef>
              <a:spcAft>
                <a:spcPts val="800"/>
              </a:spcAft>
              <a:buClrTx/>
              <a:buSzTx/>
              <a:buFont typeface="Courier New" panose="02070309020205020404" pitchFamily="49" charset="0"/>
              <a:buChar char="o"/>
              <a:tabLst/>
              <a:defRPr/>
            </a:pPr>
            <a:r>
              <a:rPr lang="fa-IR" b="1" noProof="0" dirty="0">
                <a:solidFill>
                  <a:prstClr val="black"/>
                </a:solidFill>
                <a:latin typeface="Calibri" panose="020F0502020204030204" pitchFamily="34" charset="0"/>
                <a:ea typeface="Calibri" panose="020F0502020204030204" pitchFamily="34" charset="0"/>
                <a:cs typeface="B Nazanin" panose="00000400000000000000" pitchFamily="2" charset="-78"/>
              </a:rPr>
              <a:t>در فاز صعودی پیک پنجم قرار داریم و هنوز به قله نرسیده ایم.</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3444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8425" y="110913"/>
            <a:ext cx="1477040" cy="797560"/>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21EEB8-A6AB-443C-91AE-72849564C69E}"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descr="Image result for â«Ø¢Ø±Ù ÙØ¹Ø§ÙÙØª Ø¯Ø±ÙØ§Ù ÙØ²Ø§Ø±Øª Ø¨ÙØ¯Ø§Ø´Øªâ¬â">
            <a:extLst>
              <a:ext uri="{FF2B5EF4-FFF2-40B4-BE49-F238E27FC236}">
                <a16:creationId xmlns:a16="http://schemas.microsoft.com/office/drawing/2014/main" id="{AA5ECD37-6852-4B17-AFA9-0160B37BE58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93145" y="110913"/>
            <a:ext cx="998855" cy="797560"/>
          </a:xfrm>
          <a:prstGeom prst="rect">
            <a:avLst/>
          </a:prstGeom>
          <a:noFill/>
          <a:ln>
            <a:noFill/>
          </a:ln>
        </p:spPr>
      </p:pic>
      <p:sp>
        <p:nvSpPr>
          <p:cNvPr id="7" name="TextBox 6">
            <a:extLst>
              <a:ext uri="{FF2B5EF4-FFF2-40B4-BE49-F238E27FC236}">
                <a16:creationId xmlns:a16="http://schemas.microsoft.com/office/drawing/2014/main" id="{38091C0A-947A-4D9B-9FF2-9B48877CE4CD}"/>
              </a:ext>
            </a:extLst>
          </p:cNvPr>
          <p:cNvSpPr txBox="1"/>
          <p:nvPr/>
        </p:nvSpPr>
        <p:spPr>
          <a:xfrm>
            <a:off x="1575465" y="355116"/>
            <a:ext cx="9183374" cy="553357"/>
          </a:xfrm>
          <a:prstGeom prst="rect">
            <a:avLst/>
          </a:prstGeom>
          <a:solidFill>
            <a:schemeClr val="bg1"/>
          </a:solidFill>
        </p:spPr>
        <p:txBody>
          <a:bodyPr wrap="square">
            <a:spAutoFit/>
          </a:bodyPr>
          <a:lstStyle/>
          <a:p>
            <a:pPr marL="0" marR="0" lvl="0" indent="0" algn="ctr" defTabSz="457189" rtl="1" eaLnBrk="1" fontAlgn="auto" latinLnBrk="0" hangingPunct="1">
              <a:lnSpc>
                <a:spcPct val="107000"/>
              </a:lnSpc>
              <a:spcBef>
                <a:spcPts val="0"/>
              </a:spcBef>
              <a:spcAft>
                <a:spcPts val="800"/>
              </a:spcAft>
              <a:buClrTx/>
              <a:buSzTx/>
              <a:buFontTx/>
              <a:buNone/>
              <a:tabLst/>
              <a:defRPr/>
            </a:pPr>
            <a:r>
              <a:rPr kumimoji="0" lang="fa-IR" sz="2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B Titr" panose="00000700000000000000" pitchFamily="2" charset="-78"/>
              </a:rPr>
              <a:t>مقایسه موجهای بستری-</a:t>
            </a:r>
            <a:r>
              <a:rPr kumimoji="0" lang="fa-IR" sz="2800" b="0" i="0" u="none" strike="noStrike" kern="1200" cap="none" spc="0" normalizeH="0" baseline="0" noProof="0" dirty="0">
                <a:ln>
                  <a:noFill/>
                </a:ln>
                <a:solidFill>
                  <a:srgbClr val="FF0000"/>
                </a:solidFill>
                <a:effectLst/>
                <a:uLnTx/>
                <a:uFillTx/>
                <a:latin typeface="Calibri" panose="020F0502020204030204"/>
                <a:ea typeface="Calibri" panose="020F0502020204030204" pitchFamily="34" charset="0"/>
                <a:cs typeface="B Titr" panose="00000700000000000000" pitchFamily="2" charset="-78"/>
              </a:rPr>
              <a:t>بیشترین</a:t>
            </a:r>
            <a:r>
              <a:rPr kumimoji="0" lang="fa-IR" sz="2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B Titr" panose="00000700000000000000" pitchFamily="2" charset="-78"/>
              </a:rPr>
              <a:t> بیماران بستری موجود در بخشها</a:t>
            </a:r>
            <a:endParaRPr kumimoji="0" lang="en-GB"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endParaRPr>
          </a:p>
        </p:txBody>
      </p:sp>
      <p:graphicFrame>
        <p:nvGraphicFramePr>
          <p:cNvPr id="8" name="Chart 7"/>
          <p:cNvGraphicFramePr/>
          <p:nvPr>
            <p:extLst>
              <p:ext uri="{D42A27DB-BD31-4B8C-83A1-F6EECF244321}">
                <p14:modId xmlns:p14="http://schemas.microsoft.com/office/powerpoint/2010/main" val="4208541376"/>
              </p:ext>
            </p:extLst>
          </p:nvPr>
        </p:nvGraphicFramePr>
        <p:xfrm>
          <a:off x="326220" y="1043940"/>
          <a:ext cx="11696447" cy="50449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p:nvPr>
            <p:extLst>
              <p:ext uri="{D42A27DB-BD31-4B8C-83A1-F6EECF244321}">
                <p14:modId xmlns:p14="http://schemas.microsoft.com/office/powerpoint/2010/main" val="2071767923"/>
              </p:ext>
            </p:extLst>
          </p:nvPr>
        </p:nvGraphicFramePr>
        <p:xfrm>
          <a:off x="450399" y="4172606"/>
          <a:ext cx="7558484" cy="18259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54261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945259-1530-4944-B4DA-5B61282DBD0E}"/>
              </a:ext>
            </a:extLst>
          </p:cNvPr>
          <p:cNvSpPr>
            <a:spLocks noGrp="1"/>
          </p:cNvSpPr>
          <p:nvPr>
            <p:ph type="sldNum" sz="quarter" idx="12"/>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1621EEB8-A6AB-443C-91AE-72849564C69E}" type="slidenum">
              <a:rPr kumimoji="0" lang="en-US" sz="1051"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3</a:t>
            </a:fld>
            <a:endParaRPr kumimoji="0" lang="en-US" sz="10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0E7E627-D997-442B-A21B-80DC0F204231}"/>
              </a:ext>
            </a:extLst>
          </p:cNvPr>
          <p:cNvSpPr>
            <a:spLocks noGrp="1"/>
          </p:cNvSpPr>
          <p:nvPr>
            <p:ph type="title" idx="4294967295"/>
          </p:nvPr>
        </p:nvSpPr>
        <p:spPr>
          <a:xfrm>
            <a:off x="1678119" y="237227"/>
            <a:ext cx="9291147" cy="611188"/>
          </a:xfrm>
        </p:spPr>
        <p:txBody>
          <a:bodyPr anchor="ctr">
            <a:noAutofit/>
          </a:bodyPr>
          <a:lstStyle/>
          <a:p>
            <a:pPr algn="ctr" rtl="1"/>
            <a:r>
              <a:rPr lang="fa-IR" sz="2000" dirty="0">
                <a:solidFill>
                  <a:schemeClr val="tx1"/>
                </a:solidFill>
                <a:latin typeface=" b titr"/>
                <a:cs typeface="B Titr" panose="00000700000000000000" pitchFamily="2" charset="-78"/>
              </a:rPr>
              <a:t>وضعیت تختهای بیمارستانی و تخصیص تخت به بیماران کووید-19- وضعیت فعلی</a:t>
            </a:r>
            <a:endParaRPr lang="en-GB" sz="2000" dirty="0">
              <a:solidFill>
                <a:schemeClr val="tx1"/>
              </a:solidFill>
              <a:latin typeface=" b titr"/>
              <a:cs typeface="B Titr" panose="00000700000000000000" pitchFamily="2" charset="-78"/>
            </a:endParaRPr>
          </a:p>
        </p:txBody>
      </p:sp>
      <p:pic>
        <p:nvPicPr>
          <p:cNvPr id="8" name="Picture 7"/>
          <p:cNvPicPr>
            <a:picLocks noChangeAspect="1"/>
          </p:cNvPicPr>
          <p:nvPr/>
        </p:nvPicPr>
        <p:blipFill>
          <a:blip r:embed="rId2"/>
          <a:stretch>
            <a:fillRect/>
          </a:stretch>
        </p:blipFill>
        <p:spPr>
          <a:xfrm>
            <a:off x="140467" y="47138"/>
            <a:ext cx="1477040" cy="797560"/>
          </a:xfrm>
          <a:prstGeom prst="rect">
            <a:avLst/>
          </a:prstGeom>
        </p:spPr>
      </p:pic>
      <p:pic>
        <p:nvPicPr>
          <p:cNvPr id="9" name="Picture 8" descr="Image result for â«Ø¢Ø±Ù ÙØ¹Ø§ÙÙØª Ø¯Ø±ÙØ§Ù ÙØ²Ø§Ø±Øª Ø¨ÙØ¯Ø§Ø´Øªâ¬â">
            <a:extLst>
              <a:ext uri="{FF2B5EF4-FFF2-40B4-BE49-F238E27FC236}">
                <a16:creationId xmlns:a16="http://schemas.microsoft.com/office/drawing/2014/main" id="{AA5ECD37-6852-4B17-AFA9-0160B37BE58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29878" y="144041"/>
            <a:ext cx="998855" cy="797560"/>
          </a:xfrm>
          <a:prstGeom prst="rect">
            <a:avLst/>
          </a:prstGeom>
          <a:noFill/>
          <a:ln>
            <a:noFill/>
          </a:ln>
        </p:spPr>
      </p:pic>
      <p:sp>
        <p:nvSpPr>
          <p:cNvPr id="3" name="Rounded Rectangle 2"/>
          <p:cNvSpPr/>
          <p:nvPr/>
        </p:nvSpPr>
        <p:spPr>
          <a:xfrm>
            <a:off x="3230021" y="6373047"/>
            <a:ext cx="5667022" cy="404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white"/>
                </a:solidFill>
                <a:effectLst/>
                <a:uLnTx/>
                <a:uFillTx/>
                <a:latin typeface="Calibri" panose="020F0502020204030204"/>
                <a:ea typeface="+mn-ea"/>
                <a:cs typeface="B Titr" panose="00000700000000000000" pitchFamily="2" charset="-78"/>
              </a:rPr>
              <a:t>اطلاعات مربوط به وضعیت فعلی (نیمه مرداد 1400) است.</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B Titr" panose="00000700000000000000" pitchFamily="2" charset="-78"/>
            </a:endParaRPr>
          </a:p>
        </p:txBody>
      </p:sp>
      <p:graphicFrame>
        <p:nvGraphicFramePr>
          <p:cNvPr id="12" name="Content Placeholder 4">
            <a:extLst>
              <a:ext uri="{FF2B5EF4-FFF2-40B4-BE49-F238E27FC236}">
                <a16:creationId xmlns:a16="http://schemas.microsoft.com/office/drawing/2014/main" id="{A1CFBDC0-0A38-49E4-A86D-2A4139E59A57}"/>
              </a:ext>
            </a:extLst>
          </p:cNvPr>
          <p:cNvGraphicFramePr>
            <a:graphicFrameLocks/>
          </p:cNvGraphicFramePr>
          <p:nvPr>
            <p:extLst>
              <p:ext uri="{D42A27DB-BD31-4B8C-83A1-F6EECF244321}">
                <p14:modId xmlns:p14="http://schemas.microsoft.com/office/powerpoint/2010/main" val="326962184"/>
              </p:ext>
            </p:extLst>
          </p:nvPr>
        </p:nvGraphicFramePr>
        <p:xfrm>
          <a:off x="1499615" y="1498073"/>
          <a:ext cx="9648153" cy="4498426"/>
        </p:xfrm>
        <a:graphic>
          <a:graphicData uri="http://schemas.openxmlformats.org/drawingml/2006/table">
            <a:tbl>
              <a:tblPr rtl="1" firstRow="1" firstCol="1" bandRow="1"/>
              <a:tblGrid>
                <a:gridCol w="1733098">
                  <a:extLst>
                    <a:ext uri="{9D8B030D-6E8A-4147-A177-3AD203B41FA5}">
                      <a16:colId xmlns:a16="http://schemas.microsoft.com/office/drawing/2014/main" val="4201306039"/>
                    </a:ext>
                  </a:extLst>
                </a:gridCol>
                <a:gridCol w="1399854">
                  <a:extLst>
                    <a:ext uri="{9D8B030D-6E8A-4147-A177-3AD203B41FA5}">
                      <a16:colId xmlns:a16="http://schemas.microsoft.com/office/drawing/2014/main" val="1731470096"/>
                    </a:ext>
                  </a:extLst>
                </a:gridCol>
                <a:gridCol w="1418896">
                  <a:extLst>
                    <a:ext uri="{9D8B030D-6E8A-4147-A177-3AD203B41FA5}">
                      <a16:colId xmlns:a16="http://schemas.microsoft.com/office/drawing/2014/main" val="846820768"/>
                    </a:ext>
                  </a:extLst>
                </a:gridCol>
                <a:gridCol w="2543504">
                  <a:extLst>
                    <a:ext uri="{9D8B030D-6E8A-4147-A177-3AD203B41FA5}">
                      <a16:colId xmlns:a16="http://schemas.microsoft.com/office/drawing/2014/main" val="3647146258"/>
                    </a:ext>
                  </a:extLst>
                </a:gridCol>
                <a:gridCol w="2552801">
                  <a:extLst>
                    <a:ext uri="{9D8B030D-6E8A-4147-A177-3AD203B41FA5}">
                      <a16:colId xmlns:a16="http://schemas.microsoft.com/office/drawing/2014/main" val="3904442665"/>
                    </a:ext>
                  </a:extLst>
                </a:gridCol>
              </a:tblGrid>
              <a:tr h="1008182">
                <a:tc>
                  <a:txBody>
                    <a:bodyPr/>
                    <a:lstStyle/>
                    <a:p>
                      <a:pPr algn="ctr" rtl="1">
                        <a:lnSpc>
                          <a:spcPct val="115000"/>
                        </a:lnSpc>
                        <a:spcAft>
                          <a:spcPts val="0"/>
                        </a:spcAft>
                      </a:pPr>
                      <a:r>
                        <a:rPr lang="fa-IR" sz="1400" dirty="0">
                          <a:solidFill>
                            <a:schemeClr val="tx1"/>
                          </a:solidFill>
                          <a:effectLst/>
                          <a:latin typeface="Calibri" panose="020F0502020204030204" pitchFamily="34" charset="0"/>
                          <a:ea typeface="Calibri" panose="020F0502020204030204" pitchFamily="34" charset="0"/>
                          <a:cs typeface="B Titr" panose="00000700000000000000" pitchFamily="2" charset="-78"/>
                        </a:rPr>
                        <a:t> </a:t>
                      </a:r>
                      <a:endParaRPr lang="en-US" sz="1400" dirty="0">
                        <a:solidFill>
                          <a:schemeClr val="tx1"/>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1">
                        <a:lnSpc>
                          <a:spcPct val="115000"/>
                        </a:lnSpc>
                        <a:spcAft>
                          <a:spcPts val="0"/>
                        </a:spcAft>
                      </a:pPr>
                      <a:r>
                        <a:rPr lang="fa-IR" sz="1400" b="1" kern="1200" dirty="0">
                          <a:solidFill>
                            <a:schemeClr val="tx1"/>
                          </a:solidFill>
                          <a:effectLst/>
                          <a:latin typeface="Calibri" panose="020F0502020204030204" pitchFamily="34" charset="0"/>
                          <a:ea typeface="Calibri" panose="020F0502020204030204" pitchFamily="34" charset="0"/>
                          <a:cs typeface="B Titr" panose="00000700000000000000" pitchFamily="2" charset="-78"/>
                        </a:rPr>
                        <a:t>تعداد تخت فعال موجود</a:t>
                      </a:r>
                      <a:endParaRPr lang="en-US" sz="1400" dirty="0">
                        <a:solidFill>
                          <a:schemeClr val="tx1"/>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1">
                        <a:lnSpc>
                          <a:spcPct val="115000"/>
                        </a:lnSpc>
                        <a:spcAft>
                          <a:spcPts val="0"/>
                        </a:spcAft>
                      </a:pPr>
                      <a:r>
                        <a:rPr lang="fa-IR" sz="1400" b="1" kern="1200" dirty="0">
                          <a:solidFill>
                            <a:schemeClr val="tx1"/>
                          </a:solidFill>
                          <a:effectLst/>
                          <a:latin typeface="Calibri" panose="020F0502020204030204" pitchFamily="34" charset="0"/>
                          <a:ea typeface="Calibri" panose="020F0502020204030204" pitchFamily="34" charset="0"/>
                          <a:cs typeface="B Titr" panose="00000700000000000000" pitchFamily="2" charset="-78"/>
                        </a:rPr>
                        <a:t>تعداد تخت </a:t>
                      </a:r>
                      <a:r>
                        <a:rPr lang="en-US" sz="1400" b="1" kern="1200" dirty="0">
                          <a:solidFill>
                            <a:schemeClr val="tx1"/>
                          </a:solidFill>
                          <a:effectLst/>
                          <a:latin typeface="Calibri" panose="020F0502020204030204" pitchFamily="34" charset="0"/>
                          <a:ea typeface="Calibri" panose="020F0502020204030204" pitchFamily="34" charset="0"/>
                          <a:cs typeface="B Titr" panose="00000700000000000000" pitchFamily="2" charset="-78"/>
                        </a:rPr>
                        <a:t>ICU</a:t>
                      </a:r>
                      <a:r>
                        <a:rPr lang="fa-IR" sz="1400" b="1" kern="1200" dirty="0">
                          <a:solidFill>
                            <a:schemeClr val="tx1"/>
                          </a:solidFill>
                          <a:effectLst/>
                          <a:latin typeface="Calibri" panose="020F0502020204030204" pitchFamily="34" charset="0"/>
                          <a:ea typeface="Calibri" panose="020F0502020204030204" pitchFamily="34" charset="0"/>
                          <a:cs typeface="B Titr" panose="00000700000000000000" pitchFamily="2" charset="-78"/>
                        </a:rPr>
                        <a:t> فعال</a:t>
                      </a:r>
                      <a:endParaRPr lang="en-US" sz="1400" dirty="0">
                        <a:solidFill>
                          <a:schemeClr val="tx1"/>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ماکزیمم ظرفیت تخت کل تخصیص داده شده به کووید-19</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(70 درصد کل ظرفیت)</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ماکزیمم ظرفیت تخت ویژه تخصیص داده شده به کووید-19</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(70 درصد کل ظرفیت)</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557020184"/>
                  </a:ext>
                </a:extLst>
              </a:tr>
              <a:tr h="827354">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kumimoji="0" lang="fa-I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وابسته به وزارت بهداشت (دانشگاهی)</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1" eaLnBrk="1" fontAlgn="auto" latinLnBrk="0" hangingPunct="1">
                        <a:lnSpc>
                          <a:spcPct val="8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106895</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8544</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8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74827</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80000"/>
                        </a:lnSpc>
                        <a:spcBef>
                          <a:spcPts val="0"/>
                        </a:spcBef>
                        <a:spcAft>
                          <a:spcPts val="0"/>
                        </a:spcAft>
                      </a:pPr>
                      <a:r>
                        <a:rPr kumimoji="0" lang="fa-IR" sz="18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5981</a:t>
                      </a:r>
                      <a:endParaRPr kumimoji="0" lang="en-GB" sz="18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9487941"/>
                  </a:ext>
                </a:extLst>
              </a:tr>
              <a:tr h="827354">
                <a:tc>
                  <a:txBody>
                    <a:bodyPr/>
                    <a:lstStyle/>
                    <a:p>
                      <a:pPr algn="ctr" rtl="1">
                        <a:lnSpc>
                          <a:spcPct val="115000"/>
                        </a:lnSpc>
                        <a:spcAft>
                          <a:spcPts val="0"/>
                        </a:spcAft>
                      </a:pPr>
                      <a:r>
                        <a:rPr lang="fa-IR" sz="1400" dirty="0">
                          <a:solidFill>
                            <a:schemeClr val="tx1"/>
                          </a:solidFill>
                          <a:effectLst/>
                          <a:latin typeface="Calibri" panose="020F0502020204030204" pitchFamily="34" charset="0"/>
                          <a:ea typeface="Calibri" panose="020F0502020204030204" pitchFamily="34" charset="0"/>
                          <a:cs typeface="B Titr" panose="00000700000000000000" pitchFamily="2" charset="-78"/>
                        </a:rPr>
                        <a:t>خصوصی</a:t>
                      </a:r>
                      <a:endParaRPr lang="en-US" sz="1400" dirty="0">
                        <a:solidFill>
                          <a:schemeClr val="tx1"/>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19148</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1833</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8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13404</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Aft>
                          <a:spcPts val="0"/>
                        </a:spcAft>
                      </a:pPr>
                      <a:r>
                        <a:rPr kumimoji="0" lang="fa-IR" sz="18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1283</a:t>
                      </a:r>
                      <a:endParaRPr kumimoji="0" lang="en-US" sz="18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69101262"/>
                  </a:ext>
                </a:extLst>
              </a:tr>
              <a:tr h="1008182">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kumimoji="0" lang="fa-I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سایر سازمانها (تامین اجتماعی، مسلح، خیریه و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endParaRPr>
                    </a:p>
                    <a:p>
                      <a:pPr algn="ctr" rtl="1">
                        <a:lnSpc>
                          <a:spcPct val="115000"/>
                        </a:lnSpc>
                        <a:spcAft>
                          <a:spcPts val="0"/>
                        </a:spcAft>
                      </a:pPr>
                      <a:endParaRPr lang="en-US" sz="1400" dirty="0">
                        <a:solidFill>
                          <a:schemeClr val="tx1"/>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1" eaLnBrk="1" fontAlgn="auto" latinLnBrk="0" hangingPunct="1">
                        <a:lnSpc>
                          <a:spcPct val="8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27303</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1823</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8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19112</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Aft>
                          <a:spcPts val="0"/>
                        </a:spcAft>
                      </a:pPr>
                      <a:r>
                        <a:rPr kumimoji="0" lang="fa-IR" sz="18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1276</a:t>
                      </a:r>
                      <a:endParaRPr kumimoji="0" lang="en-US" sz="18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51240503"/>
                  </a:ext>
                </a:extLst>
              </a:tr>
              <a:tr h="827354">
                <a:tc>
                  <a:txBody>
                    <a:bodyPr/>
                    <a:lstStyle/>
                    <a:p>
                      <a:pPr algn="ctr" rtl="1">
                        <a:lnSpc>
                          <a:spcPct val="115000"/>
                        </a:lnSpc>
                        <a:spcAft>
                          <a:spcPts val="0"/>
                        </a:spcAft>
                      </a:pPr>
                      <a:r>
                        <a:rPr lang="fa-IR" sz="1400" dirty="0">
                          <a:solidFill>
                            <a:schemeClr val="tx1"/>
                          </a:solidFill>
                          <a:effectLst/>
                          <a:latin typeface="Calibri" panose="020F0502020204030204" pitchFamily="34" charset="0"/>
                          <a:ea typeface="Calibri" panose="020F0502020204030204" pitchFamily="34" charset="0"/>
                          <a:cs typeface="B Titr" panose="00000700000000000000" pitchFamily="2" charset="-78"/>
                        </a:rPr>
                        <a:t>کل</a:t>
                      </a:r>
                      <a:endParaRPr lang="en-US" sz="1400" dirty="0">
                        <a:solidFill>
                          <a:schemeClr val="tx1"/>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1" eaLnBrk="1" fontAlgn="auto" latinLnBrk="0" hangingPunct="1">
                        <a:lnSpc>
                          <a:spcPct val="8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153346</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12200</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600" dirty="0">
                          <a:solidFill>
                            <a:schemeClr val="tx1"/>
                          </a:solidFill>
                          <a:effectLst/>
                          <a:latin typeface="Calibri" panose="020F0502020204030204" pitchFamily="34" charset="0"/>
                          <a:ea typeface="Calibri" panose="020F0502020204030204" pitchFamily="34" charset="0"/>
                          <a:cs typeface="B Titr" panose="00000700000000000000" pitchFamily="2" charset="-78"/>
                        </a:rPr>
                        <a:t>107343</a:t>
                      </a:r>
                      <a:endParaRPr lang="en-US" sz="1600" dirty="0">
                        <a:solidFill>
                          <a:schemeClr val="tx1"/>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Aft>
                          <a:spcPts val="0"/>
                        </a:spcAft>
                      </a:pPr>
                      <a:r>
                        <a:rPr kumimoji="0" lang="fa-IR" sz="18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8540</a:t>
                      </a:r>
                      <a:endParaRPr kumimoji="0" lang="en-US" sz="18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61350455"/>
                  </a:ext>
                </a:extLst>
              </a:tr>
            </a:tbl>
          </a:graphicData>
        </a:graphic>
      </p:graphicFrame>
    </p:spTree>
    <p:extLst>
      <p:ext uri="{BB962C8B-B14F-4D97-AF65-F5344CB8AC3E}">
        <p14:creationId xmlns:p14="http://schemas.microsoft.com/office/powerpoint/2010/main" val="3930551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8425" y="110913"/>
            <a:ext cx="1477040" cy="797560"/>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21EEB8-A6AB-443C-91AE-72849564C69E}"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descr="Image result for â«Ø¢Ø±Ù ÙØ¹Ø§ÙÙØª Ø¯Ø±ÙØ§Ù ÙØ²Ø§Ø±Øª Ø¨ÙØ¯Ø§Ø´Øªâ¬â">
            <a:extLst>
              <a:ext uri="{FF2B5EF4-FFF2-40B4-BE49-F238E27FC236}">
                <a16:creationId xmlns:a16="http://schemas.microsoft.com/office/drawing/2014/main" id="{AA5ECD37-6852-4B17-AFA9-0160B37BE58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93145" y="110913"/>
            <a:ext cx="998855" cy="797560"/>
          </a:xfrm>
          <a:prstGeom prst="rect">
            <a:avLst/>
          </a:prstGeom>
          <a:noFill/>
          <a:ln>
            <a:noFill/>
          </a:ln>
        </p:spPr>
      </p:pic>
      <p:sp>
        <p:nvSpPr>
          <p:cNvPr id="7" name="TextBox 6">
            <a:extLst>
              <a:ext uri="{FF2B5EF4-FFF2-40B4-BE49-F238E27FC236}">
                <a16:creationId xmlns:a16="http://schemas.microsoft.com/office/drawing/2014/main" id="{38091C0A-947A-4D9B-9FF2-9B48877CE4CD}"/>
              </a:ext>
            </a:extLst>
          </p:cNvPr>
          <p:cNvSpPr txBox="1"/>
          <p:nvPr/>
        </p:nvSpPr>
        <p:spPr>
          <a:xfrm>
            <a:off x="1699643" y="247200"/>
            <a:ext cx="9183374" cy="750975"/>
          </a:xfrm>
          <a:prstGeom prst="rect">
            <a:avLst/>
          </a:prstGeom>
          <a:solidFill>
            <a:schemeClr val="bg1"/>
          </a:solidFill>
        </p:spPr>
        <p:txBody>
          <a:bodyPr wrap="square">
            <a:spAutoFit/>
          </a:bodyPr>
          <a:lstStyle/>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ar-S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مقایسه میانگین روزانه بیماران بستری و سرپایی مشکوک/محتمل/قطعی کووید-19  در پیک </a:t>
            </a:r>
            <a:r>
              <a:rPr kumimoji="0" lang="fa-I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5</a:t>
            </a:r>
            <a:r>
              <a:rPr kumimoji="0" lang="ar-S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 و مقایسه با پیک</a:t>
            </a:r>
            <a:r>
              <a:rPr kumimoji="0" lang="fa-I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های</a:t>
            </a:r>
            <a:r>
              <a:rPr kumimoji="0" lang="ar-S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 قبلی</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17223747"/>
              </p:ext>
            </p:extLst>
          </p:nvPr>
        </p:nvGraphicFramePr>
        <p:xfrm>
          <a:off x="996024" y="1408807"/>
          <a:ext cx="10197121" cy="4460941"/>
        </p:xfrm>
        <a:graphic>
          <a:graphicData uri="http://schemas.openxmlformats.org/drawingml/2006/table">
            <a:tbl>
              <a:tblPr rtl="1" firstRow="1" firstCol="1" bandRow="1"/>
              <a:tblGrid>
                <a:gridCol w="3902432">
                  <a:extLst>
                    <a:ext uri="{9D8B030D-6E8A-4147-A177-3AD203B41FA5}">
                      <a16:colId xmlns:a16="http://schemas.microsoft.com/office/drawing/2014/main" val="445133673"/>
                    </a:ext>
                  </a:extLst>
                </a:gridCol>
                <a:gridCol w="1557956">
                  <a:extLst>
                    <a:ext uri="{9D8B030D-6E8A-4147-A177-3AD203B41FA5}">
                      <a16:colId xmlns:a16="http://schemas.microsoft.com/office/drawing/2014/main" val="478224456"/>
                    </a:ext>
                  </a:extLst>
                </a:gridCol>
                <a:gridCol w="1557956">
                  <a:extLst>
                    <a:ext uri="{9D8B030D-6E8A-4147-A177-3AD203B41FA5}">
                      <a16:colId xmlns:a16="http://schemas.microsoft.com/office/drawing/2014/main" val="2364473514"/>
                    </a:ext>
                  </a:extLst>
                </a:gridCol>
                <a:gridCol w="1420157">
                  <a:extLst>
                    <a:ext uri="{9D8B030D-6E8A-4147-A177-3AD203B41FA5}">
                      <a16:colId xmlns:a16="http://schemas.microsoft.com/office/drawing/2014/main" val="2656851053"/>
                    </a:ext>
                  </a:extLst>
                </a:gridCol>
                <a:gridCol w="1758620">
                  <a:extLst>
                    <a:ext uri="{9D8B030D-6E8A-4147-A177-3AD203B41FA5}">
                      <a16:colId xmlns:a16="http://schemas.microsoft.com/office/drawing/2014/main" val="2403337272"/>
                    </a:ext>
                  </a:extLst>
                </a:gridCol>
              </a:tblGrid>
              <a:tr h="1020009">
                <a:tc>
                  <a:txBody>
                    <a:bodyPr/>
                    <a:lstStyle/>
                    <a:p>
                      <a:pPr marL="0" marR="0" algn="ctr" rtl="1">
                        <a:lnSpc>
                          <a:spcPct val="107000"/>
                        </a:lnSpc>
                        <a:spcBef>
                          <a:spcPts val="0"/>
                        </a:spcBef>
                        <a:spcAft>
                          <a:spcPts val="0"/>
                        </a:spcAft>
                      </a:pPr>
                      <a:r>
                        <a:rPr lang="ar-SA" sz="160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ar-SA" sz="1600"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پیک 2</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rtl="0">
                        <a:lnSpc>
                          <a:spcPct val="107000"/>
                        </a:lnSpc>
                        <a:spcBef>
                          <a:spcPts val="0"/>
                        </a:spcBef>
                        <a:spcAft>
                          <a:spcPts val="0"/>
                        </a:spcAft>
                      </a:pPr>
                      <a:r>
                        <a:rPr lang="ar-SA" sz="1600"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پیک 3</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rtl="0">
                        <a:lnSpc>
                          <a:spcPct val="107000"/>
                        </a:lnSpc>
                        <a:spcBef>
                          <a:spcPts val="0"/>
                        </a:spcBef>
                        <a:spcAft>
                          <a:spcPts val="0"/>
                        </a:spcAft>
                      </a:pPr>
                      <a:r>
                        <a:rPr lang="ar-SA" sz="1600"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پیک 4</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rtl="0">
                        <a:lnSpc>
                          <a:spcPct val="107000"/>
                        </a:lnSpc>
                        <a:spcBef>
                          <a:spcPts val="0"/>
                        </a:spcBef>
                        <a:spcAft>
                          <a:spcPts val="0"/>
                        </a:spcAft>
                      </a:pPr>
                      <a:r>
                        <a:rPr lang="fa-IR" sz="1600" kern="1200"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پیک</a:t>
                      </a:r>
                      <a:r>
                        <a:rPr lang="fa-IR" sz="1600" kern="1200" baseline="0"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 5 تا 15 مرداد</a:t>
                      </a:r>
                      <a:endParaRPr lang="en-US" sz="1600" kern="1200"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9821339"/>
                  </a:ext>
                </a:extLst>
              </a:tr>
              <a:tr h="704838">
                <a:tc>
                  <a:txBody>
                    <a:bodyPr/>
                    <a:lstStyle/>
                    <a:p>
                      <a:pPr marL="0" marR="0" algn="r" rtl="1">
                        <a:lnSpc>
                          <a:spcPct val="107000"/>
                        </a:lnSpc>
                        <a:spcBef>
                          <a:spcPts val="0"/>
                        </a:spcBef>
                        <a:spcAft>
                          <a:spcPts val="0"/>
                        </a:spcAft>
                      </a:pPr>
                      <a:r>
                        <a:rPr lang="ar-SA" sz="1600"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میانگین سرپایی بیمارستانی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2400" b="1">
                          <a:solidFill>
                            <a:srgbClr val="000000"/>
                          </a:solidFill>
                          <a:effectLst/>
                          <a:latin typeface="Calibri" panose="020F0502020204030204" pitchFamily="34" charset="0"/>
                          <a:ea typeface="Times New Roman" panose="02020603050405020304" pitchFamily="18" charset="0"/>
                          <a:cs typeface="B Roya" panose="00000400000000000000" pitchFamily="2" charset="-78"/>
                        </a:rPr>
                        <a:t>12435</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rtl="1">
                        <a:lnSpc>
                          <a:spcPct val="107000"/>
                        </a:lnSpc>
                        <a:spcBef>
                          <a:spcPts val="0"/>
                        </a:spcBef>
                        <a:spcAft>
                          <a:spcPts val="0"/>
                        </a:spcAft>
                      </a:pPr>
                      <a:r>
                        <a:rPr lang="ar-SA" sz="2400" b="1" dirty="0">
                          <a:solidFill>
                            <a:srgbClr val="000000"/>
                          </a:solidFill>
                          <a:effectLst/>
                          <a:latin typeface="Calibri" panose="020F0502020204030204" pitchFamily="34" charset="0"/>
                          <a:ea typeface="Times New Roman" panose="02020603050405020304" pitchFamily="18" charset="0"/>
                          <a:cs typeface="B Roya" panose="00000400000000000000" pitchFamily="2" charset="-78"/>
                        </a:rPr>
                        <a:t>1564</a:t>
                      </a:r>
                      <a:r>
                        <a:rPr lang="fa-IR" sz="2400" b="1" dirty="0">
                          <a:solidFill>
                            <a:srgbClr val="000000"/>
                          </a:solidFill>
                          <a:effectLst/>
                          <a:latin typeface="Calibri" panose="020F0502020204030204" pitchFamily="34" charset="0"/>
                          <a:ea typeface="Times New Roman" panose="02020603050405020304" pitchFamily="18" charset="0"/>
                          <a:cs typeface="B Roya" panose="00000400000000000000" pitchFamily="2" charset="-78"/>
                        </a:rPr>
                        <a:t>4</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rtl="0">
                        <a:lnSpc>
                          <a:spcPct val="107000"/>
                        </a:lnSpc>
                        <a:spcBef>
                          <a:spcPts val="0"/>
                        </a:spcBef>
                        <a:spcAft>
                          <a:spcPts val="0"/>
                        </a:spcAft>
                      </a:pPr>
                      <a:r>
                        <a:rPr lang="ar-SA" sz="2400" b="1" dirty="0">
                          <a:solidFill>
                            <a:srgbClr val="000000"/>
                          </a:solidFill>
                          <a:effectLst/>
                          <a:latin typeface="Calibri" panose="020F0502020204030204" pitchFamily="34" charset="0"/>
                          <a:ea typeface="Times New Roman" panose="02020603050405020304" pitchFamily="18" charset="0"/>
                          <a:cs typeface="B Roya" panose="00000400000000000000" pitchFamily="2" charset="-78"/>
                        </a:rPr>
                        <a:t>23221</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rtl="0">
                        <a:lnSpc>
                          <a:spcPct val="107000"/>
                        </a:lnSpc>
                        <a:spcBef>
                          <a:spcPts val="0"/>
                        </a:spcBef>
                        <a:spcAft>
                          <a:spcPts val="0"/>
                        </a:spcAft>
                      </a:pPr>
                      <a:r>
                        <a:rPr lang="fa-IR" sz="2400" b="1" kern="1200" dirty="0">
                          <a:solidFill>
                            <a:srgbClr val="000000"/>
                          </a:solidFill>
                          <a:effectLst/>
                          <a:latin typeface="Calibri" panose="020F0502020204030204" pitchFamily="34" charset="0"/>
                          <a:ea typeface="Times New Roman" panose="02020603050405020304" pitchFamily="18" charset="0"/>
                          <a:cs typeface="B Roya" panose="00000400000000000000" pitchFamily="2" charset="-78"/>
                        </a:rPr>
                        <a:t>33947</a:t>
                      </a:r>
                      <a:endParaRPr lang="en-US" sz="2400" b="1" kern="1200" dirty="0">
                        <a:solidFill>
                          <a:srgbClr val="000000"/>
                        </a:solidFill>
                        <a:effectLst/>
                        <a:latin typeface="Calibri" panose="020F0502020204030204" pitchFamily="34" charset="0"/>
                        <a:ea typeface="Times New Roman" panose="02020603050405020304" pitchFamily="18" charset="0"/>
                        <a:cs typeface="B Roya"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904155475"/>
                  </a:ext>
                </a:extLst>
              </a:tr>
              <a:tr h="638786">
                <a:tc>
                  <a:txBody>
                    <a:bodyPr/>
                    <a:lstStyle/>
                    <a:p>
                      <a:pPr marL="0" marR="0" algn="r" rtl="1">
                        <a:lnSpc>
                          <a:spcPct val="107000"/>
                        </a:lnSpc>
                        <a:spcBef>
                          <a:spcPts val="0"/>
                        </a:spcBef>
                        <a:spcAft>
                          <a:spcPts val="0"/>
                        </a:spcAft>
                      </a:pPr>
                      <a:r>
                        <a:rPr lang="ar-SA" sz="1600"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میانگین بستری جدید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ar-SA" sz="2400" b="1">
                          <a:solidFill>
                            <a:srgbClr val="000000"/>
                          </a:solidFill>
                          <a:effectLst/>
                          <a:latin typeface="Calibri" panose="020F0502020204030204" pitchFamily="34" charset="0"/>
                          <a:ea typeface="Times New Roman" panose="02020603050405020304" pitchFamily="18" charset="0"/>
                          <a:cs typeface="B Roya" panose="00000400000000000000" pitchFamily="2" charset="-78"/>
                        </a:rPr>
                        <a:t>2778</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rtl="1">
                        <a:lnSpc>
                          <a:spcPct val="107000"/>
                        </a:lnSpc>
                        <a:spcBef>
                          <a:spcPts val="0"/>
                        </a:spcBef>
                        <a:spcAft>
                          <a:spcPts val="0"/>
                        </a:spcAft>
                      </a:pPr>
                      <a:r>
                        <a:rPr lang="ar-SA" sz="2400" b="1" dirty="0">
                          <a:solidFill>
                            <a:srgbClr val="000000"/>
                          </a:solidFill>
                          <a:effectLst/>
                          <a:latin typeface="Calibri" panose="020F0502020204030204" pitchFamily="34" charset="0"/>
                          <a:ea typeface="Times New Roman" panose="02020603050405020304" pitchFamily="18" charset="0"/>
                          <a:cs typeface="B Roya" panose="00000400000000000000" pitchFamily="2" charset="-78"/>
                        </a:rPr>
                        <a:t>3724</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rtl="0">
                        <a:lnSpc>
                          <a:spcPct val="107000"/>
                        </a:lnSpc>
                        <a:spcBef>
                          <a:spcPts val="0"/>
                        </a:spcBef>
                        <a:spcAft>
                          <a:spcPts val="0"/>
                        </a:spcAft>
                      </a:pPr>
                      <a:r>
                        <a:rPr lang="ar-SA" sz="2400" b="1" dirty="0">
                          <a:solidFill>
                            <a:srgbClr val="000000"/>
                          </a:solidFill>
                          <a:effectLst/>
                          <a:latin typeface="Calibri" panose="020F0502020204030204" pitchFamily="34" charset="0"/>
                          <a:ea typeface="Times New Roman" panose="02020603050405020304" pitchFamily="18" charset="0"/>
                          <a:cs typeface="B Roya" panose="00000400000000000000" pitchFamily="2" charset="-78"/>
                        </a:rPr>
                        <a:t>5108</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rtl="0">
                        <a:lnSpc>
                          <a:spcPct val="107000"/>
                        </a:lnSpc>
                        <a:spcBef>
                          <a:spcPts val="0"/>
                        </a:spcBef>
                        <a:spcAft>
                          <a:spcPts val="0"/>
                        </a:spcAft>
                      </a:pPr>
                      <a:r>
                        <a:rPr lang="fa-IR" sz="2400" b="1" kern="1200" dirty="0">
                          <a:solidFill>
                            <a:srgbClr val="000000"/>
                          </a:solidFill>
                          <a:effectLst/>
                          <a:latin typeface="Calibri" panose="020F0502020204030204" pitchFamily="34" charset="0"/>
                          <a:ea typeface="Times New Roman" panose="02020603050405020304" pitchFamily="18" charset="0"/>
                          <a:cs typeface="B Roya" panose="00000400000000000000" pitchFamily="2" charset="-78"/>
                        </a:rPr>
                        <a:t>6035</a:t>
                      </a:r>
                      <a:endParaRPr lang="en-US" sz="2400" b="1" kern="1200" dirty="0">
                        <a:solidFill>
                          <a:srgbClr val="000000"/>
                        </a:solidFill>
                        <a:effectLst/>
                        <a:latin typeface="Calibri" panose="020F0502020204030204" pitchFamily="34" charset="0"/>
                        <a:ea typeface="Times New Roman" panose="02020603050405020304" pitchFamily="18" charset="0"/>
                        <a:cs typeface="B Roya"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648212187"/>
                  </a:ext>
                </a:extLst>
              </a:tr>
              <a:tr h="704838">
                <a:tc>
                  <a:txBody>
                    <a:bodyPr/>
                    <a:lstStyle/>
                    <a:p>
                      <a:pPr marL="0" marR="0" algn="r" rtl="1">
                        <a:lnSpc>
                          <a:spcPct val="107000"/>
                        </a:lnSpc>
                        <a:spcBef>
                          <a:spcPts val="0"/>
                        </a:spcBef>
                        <a:spcAft>
                          <a:spcPts val="0"/>
                        </a:spcAft>
                      </a:pPr>
                      <a:r>
                        <a:rPr lang="ar-SA" sz="1600"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میانگین بستری موجود کل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ar-SA" sz="2400" b="1" dirty="0">
                          <a:solidFill>
                            <a:srgbClr val="000000"/>
                          </a:solidFill>
                          <a:effectLst/>
                          <a:latin typeface="Calibri" panose="020F0502020204030204" pitchFamily="34" charset="0"/>
                          <a:ea typeface="Times New Roman" panose="02020603050405020304" pitchFamily="18" charset="0"/>
                          <a:cs typeface="B Roya" panose="00000400000000000000" pitchFamily="2" charset="-78"/>
                        </a:rPr>
                        <a:t>15014</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rtl="1">
                        <a:lnSpc>
                          <a:spcPct val="107000"/>
                        </a:lnSpc>
                        <a:spcBef>
                          <a:spcPts val="0"/>
                        </a:spcBef>
                        <a:spcAft>
                          <a:spcPts val="0"/>
                        </a:spcAft>
                      </a:pPr>
                      <a:r>
                        <a:rPr lang="ar-SA" sz="2400" b="1" dirty="0">
                          <a:solidFill>
                            <a:srgbClr val="000000"/>
                          </a:solidFill>
                          <a:effectLst/>
                          <a:latin typeface="Calibri" panose="020F0502020204030204" pitchFamily="34" charset="0"/>
                          <a:ea typeface="Times New Roman" panose="02020603050405020304" pitchFamily="18" charset="0"/>
                          <a:cs typeface="B Roya" panose="00000400000000000000" pitchFamily="2" charset="-78"/>
                        </a:rPr>
                        <a:t>21612</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rtl="0">
                        <a:lnSpc>
                          <a:spcPct val="107000"/>
                        </a:lnSpc>
                        <a:spcBef>
                          <a:spcPts val="0"/>
                        </a:spcBef>
                        <a:spcAft>
                          <a:spcPts val="0"/>
                        </a:spcAft>
                      </a:pPr>
                      <a:r>
                        <a:rPr lang="ar-SA" sz="2400" b="1" dirty="0">
                          <a:solidFill>
                            <a:srgbClr val="000000"/>
                          </a:solidFill>
                          <a:effectLst/>
                          <a:latin typeface="Calibri" panose="020F0502020204030204" pitchFamily="34" charset="0"/>
                          <a:ea typeface="Times New Roman" panose="02020603050405020304" pitchFamily="18" charset="0"/>
                          <a:cs typeface="B Roya" panose="00000400000000000000" pitchFamily="2" charset="-78"/>
                        </a:rPr>
                        <a:t>26435</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rtl="0">
                        <a:lnSpc>
                          <a:spcPct val="107000"/>
                        </a:lnSpc>
                        <a:spcBef>
                          <a:spcPts val="0"/>
                        </a:spcBef>
                        <a:spcAft>
                          <a:spcPts val="0"/>
                        </a:spcAft>
                      </a:pPr>
                      <a:r>
                        <a:rPr lang="fa-IR" sz="2400" b="1" kern="1200" dirty="0">
                          <a:solidFill>
                            <a:srgbClr val="000000"/>
                          </a:solidFill>
                          <a:effectLst/>
                          <a:latin typeface="Calibri" panose="020F0502020204030204" pitchFamily="34" charset="0"/>
                          <a:ea typeface="Times New Roman" panose="02020603050405020304" pitchFamily="18" charset="0"/>
                          <a:cs typeface="B Roya" panose="00000400000000000000" pitchFamily="2" charset="-78"/>
                        </a:rPr>
                        <a:t>28090</a:t>
                      </a:r>
                      <a:endParaRPr lang="en-US" sz="2400" b="1" kern="1200" dirty="0">
                        <a:solidFill>
                          <a:srgbClr val="000000"/>
                        </a:solidFill>
                        <a:effectLst/>
                        <a:latin typeface="Calibri" panose="020F0502020204030204" pitchFamily="34" charset="0"/>
                        <a:ea typeface="Times New Roman" panose="02020603050405020304" pitchFamily="18" charset="0"/>
                        <a:cs typeface="B Roya"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056775073"/>
                  </a:ext>
                </a:extLst>
              </a:tr>
              <a:tr h="704838">
                <a:tc>
                  <a:txBody>
                    <a:bodyPr/>
                    <a:lstStyle/>
                    <a:p>
                      <a:pPr marL="0" marR="0" algn="r" rtl="1">
                        <a:lnSpc>
                          <a:spcPct val="107000"/>
                        </a:lnSpc>
                        <a:spcBef>
                          <a:spcPts val="0"/>
                        </a:spcBef>
                        <a:spcAft>
                          <a:spcPts val="0"/>
                        </a:spcAft>
                      </a:pPr>
                      <a:r>
                        <a:rPr lang="ar-SA" sz="1600"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میانگین بستری موجود عادی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ar-SA" sz="2400" b="1">
                          <a:solidFill>
                            <a:srgbClr val="000000"/>
                          </a:solidFill>
                          <a:effectLst/>
                          <a:latin typeface="Calibri" panose="020F0502020204030204" pitchFamily="34" charset="0"/>
                          <a:ea typeface="Times New Roman" panose="02020603050405020304" pitchFamily="18" charset="0"/>
                          <a:cs typeface="B Roya" panose="00000400000000000000" pitchFamily="2" charset="-78"/>
                        </a:rPr>
                        <a:t>11554</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rtl="1">
                        <a:lnSpc>
                          <a:spcPct val="107000"/>
                        </a:lnSpc>
                        <a:spcBef>
                          <a:spcPts val="0"/>
                        </a:spcBef>
                        <a:spcAft>
                          <a:spcPts val="0"/>
                        </a:spcAft>
                      </a:pPr>
                      <a:r>
                        <a:rPr lang="ar-SA" sz="2400" b="1" dirty="0">
                          <a:solidFill>
                            <a:srgbClr val="000000"/>
                          </a:solidFill>
                          <a:effectLst/>
                          <a:latin typeface="Calibri" panose="020F0502020204030204" pitchFamily="34" charset="0"/>
                          <a:ea typeface="Times New Roman" panose="02020603050405020304" pitchFamily="18" charset="0"/>
                          <a:cs typeface="B Roya" panose="00000400000000000000" pitchFamily="2" charset="-78"/>
                        </a:rPr>
                        <a:t>16514</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rtl="0">
                        <a:lnSpc>
                          <a:spcPct val="107000"/>
                        </a:lnSpc>
                        <a:spcBef>
                          <a:spcPts val="0"/>
                        </a:spcBef>
                        <a:spcAft>
                          <a:spcPts val="0"/>
                        </a:spcAft>
                      </a:pPr>
                      <a:r>
                        <a:rPr lang="ar-SA" sz="2400" b="1" kern="1200" dirty="0">
                          <a:solidFill>
                            <a:srgbClr val="000000"/>
                          </a:solidFill>
                          <a:effectLst/>
                          <a:latin typeface="Calibri" panose="020F0502020204030204" pitchFamily="34" charset="0"/>
                          <a:ea typeface="Times New Roman" panose="02020603050405020304" pitchFamily="18" charset="0"/>
                          <a:cs typeface="B Roya" panose="00000400000000000000" pitchFamily="2" charset="-78"/>
                        </a:rPr>
                        <a:t>21005</a:t>
                      </a:r>
                      <a:endParaRPr lang="en-US" sz="2400" b="1" kern="1200" dirty="0">
                        <a:solidFill>
                          <a:srgbClr val="000000"/>
                        </a:solidFill>
                        <a:effectLst/>
                        <a:latin typeface="Calibri" panose="020F0502020204030204" pitchFamily="34" charset="0"/>
                        <a:ea typeface="Times New Roman" panose="02020603050405020304" pitchFamily="18" charset="0"/>
                        <a:cs typeface="B Roya"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rtl="0">
                        <a:lnSpc>
                          <a:spcPct val="107000"/>
                        </a:lnSpc>
                        <a:spcBef>
                          <a:spcPts val="0"/>
                        </a:spcBef>
                        <a:spcAft>
                          <a:spcPts val="0"/>
                        </a:spcAft>
                      </a:pPr>
                      <a:r>
                        <a:rPr lang="fa-IR" sz="2400" b="1" kern="1200" dirty="0">
                          <a:solidFill>
                            <a:srgbClr val="000000"/>
                          </a:solidFill>
                          <a:effectLst/>
                          <a:latin typeface="Calibri" panose="020F0502020204030204" pitchFamily="34" charset="0"/>
                          <a:ea typeface="Times New Roman" panose="02020603050405020304" pitchFamily="18" charset="0"/>
                          <a:cs typeface="B Roya" panose="00000400000000000000" pitchFamily="2" charset="-78"/>
                        </a:rPr>
                        <a:t>22734</a:t>
                      </a:r>
                      <a:endParaRPr lang="en-US" sz="2400" b="1" kern="1200" dirty="0">
                        <a:solidFill>
                          <a:srgbClr val="000000"/>
                        </a:solidFill>
                        <a:effectLst/>
                        <a:latin typeface="Calibri" panose="020F0502020204030204" pitchFamily="34" charset="0"/>
                        <a:ea typeface="Times New Roman" panose="02020603050405020304" pitchFamily="18" charset="0"/>
                        <a:cs typeface="B Roya"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734506203"/>
                  </a:ext>
                </a:extLst>
              </a:tr>
              <a:tr h="687632">
                <a:tc>
                  <a:txBody>
                    <a:bodyPr/>
                    <a:lstStyle/>
                    <a:p>
                      <a:pPr marL="0" marR="0" algn="r" rtl="1">
                        <a:lnSpc>
                          <a:spcPct val="107000"/>
                        </a:lnSpc>
                        <a:spcBef>
                          <a:spcPts val="0"/>
                        </a:spcBef>
                        <a:spcAft>
                          <a:spcPts val="0"/>
                        </a:spcAft>
                      </a:pPr>
                      <a:r>
                        <a:rPr lang="ar-SA" sz="1600"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میانگین بستری </a:t>
                      </a:r>
                      <a:r>
                        <a:rPr lang="ar-SA" sz="1600" b="1"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موجود</a:t>
                      </a:r>
                      <a:r>
                        <a:rPr lang="ar-SA" sz="1600"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 ویژه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ar-SA" sz="2400" b="1">
                          <a:solidFill>
                            <a:srgbClr val="000000"/>
                          </a:solidFill>
                          <a:effectLst/>
                          <a:latin typeface="Calibri" panose="020F0502020204030204" pitchFamily="34" charset="0"/>
                          <a:ea typeface="Times New Roman" panose="02020603050405020304" pitchFamily="18" charset="0"/>
                          <a:cs typeface="B Roya" panose="00000400000000000000" pitchFamily="2" charset="-78"/>
                        </a:rPr>
                        <a:t>3460</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rtl="1">
                        <a:lnSpc>
                          <a:spcPct val="107000"/>
                        </a:lnSpc>
                        <a:spcBef>
                          <a:spcPts val="0"/>
                        </a:spcBef>
                        <a:spcAft>
                          <a:spcPts val="0"/>
                        </a:spcAft>
                      </a:pPr>
                      <a:r>
                        <a:rPr lang="ar-SA" sz="2400" b="1" dirty="0">
                          <a:solidFill>
                            <a:srgbClr val="000000"/>
                          </a:solidFill>
                          <a:effectLst/>
                          <a:latin typeface="Calibri" panose="020F0502020204030204" pitchFamily="34" charset="0"/>
                          <a:ea typeface="Times New Roman" panose="02020603050405020304" pitchFamily="18" charset="0"/>
                          <a:cs typeface="B Roya" panose="00000400000000000000" pitchFamily="2" charset="-78"/>
                        </a:rPr>
                        <a:t>5098</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rtl="0">
                        <a:lnSpc>
                          <a:spcPct val="107000"/>
                        </a:lnSpc>
                        <a:spcBef>
                          <a:spcPts val="0"/>
                        </a:spcBef>
                        <a:spcAft>
                          <a:spcPts val="0"/>
                        </a:spcAft>
                      </a:pPr>
                      <a:r>
                        <a:rPr lang="ar-SA" sz="2400" b="1" dirty="0">
                          <a:solidFill>
                            <a:srgbClr val="000000"/>
                          </a:solidFill>
                          <a:effectLst/>
                          <a:latin typeface="Calibri" panose="020F0502020204030204" pitchFamily="34" charset="0"/>
                          <a:ea typeface="Times New Roman" panose="02020603050405020304" pitchFamily="18" charset="0"/>
                          <a:cs typeface="B Roya" panose="00000400000000000000" pitchFamily="2" charset="-78"/>
                        </a:rPr>
                        <a:t>5430</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rtl="0">
                        <a:lnSpc>
                          <a:spcPct val="107000"/>
                        </a:lnSpc>
                        <a:spcBef>
                          <a:spcPts val="0"/>
                        </a:spcBef>
                        <a:spcAft>
                          <a:spcPts val="0"/>
                        </a:spcAft>
                      </a:pPr>
                      <a:r>
                        <a:rPr lang="fa-IR" sz="2400" b="1" kern="1200" dirty="0">
                          <a:solidFill>
                            <a:srgbClr val="000000"/>
                          </a:solidFill>
                          <a:effectLst/>
                          <a:latin typeface="Calibri" panose="020F0502020204030204" pitchFamily="34" charset="0"/>
                          <a:ea typeface="Times New Roman" panose="02020603050405020304" pitchFamily="18" charset="0"/>
                          <a:cs typeface="B Roya" panose="00000400000000000000" pitchFamily="2" charset="-78"/>
                        </a:rPr>
                        <a:t>5356</a:t>
                      </a:r>
                      <a:endParaRPr lang="en-US" sz="2400" b="1" kern="1200" dirty="0">
                        <a:solidFill>
                          <a:srgbClr val="000000"/>
                        </a:solidFill>
                        <a:effectLst/>
                        <a:latin typeface="Calibri" panose="020F0502020204030204" pitchFamily="34" charset="0"/>
                        <a:ea typeface="Times New Roman" panose="02020603050405020304" pitchFamily="18" charset="0"/>
                        <a:cs typeface="B Roya"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246700842"/>
                  </a:ext>
                </a:extLst>
              </a:tr>
            </a:tbl>
          </a:graphicData>
        </a:graphic>
      </p:graphicFrame>
    </p:spTree>
    <p:extLst>
      <p:ext uri="{BB962C8B-B14F-4D97-AF65-F5344CB8AC3E}">
        <p14:creationId xmlns:p14="http://schemas.microsoft.com/office/powerpoint/2010/main" val="5751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8425" y="110913"/>
            <a:ext cx="1477040" cy="797560"/>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21EEB8-A6AB-443C-91AE-72849564C69E}"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descr="Image result for â«Ø¢Ø±Ù ÙØ¹Ø§ÙÙØª Ø¯Ø±ÙØ§Ù ÙØ²Ø§Ø±Øª Ø¨ÙØ¯Ø§Ø´Øªâ¬â">
            <a:extLst>
              <a:ext uri="{FF2B5EF4-FFF2-40B4-BE49-F238E27FC236}">
                <a16:creationId xmlns:a16="http://schemas.microsoft.com/office/drawing/2014/main" id="{AA5ECD37-6852-4B17-AFA9-0160B37BE58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93145" y="110913"/>
            <a:ext cx="998855" cy="797560"/>
          </a:xfrm>
          <a:prstGeom prst="rect">
            <a:avLst/>
          </a:prstGeom>
          <a:noFill/>
          <a:ln>
            <a:noFill/>
          </a:ln>
        </p:spPr>
      </p:pic>
      <p:sp>
        <p:nvSpPr>
          <p:cNvPr id="7" name="TextBox 6">
            <a:extLst>
              <a:ext uri="{FF2B5EF4-FFF2-40B4-BE49-F238E27FC236}">
                <a16:creationId xmlns:a16="http://schemas.microsoft.com/office/drawing/2014/main" id="{38091C0A-947A-4D9B-9FF2-9B48877CE4CD}"/>
              </a:ext>
            </a:extLst>
          </p:cNvPr>
          <p:cNvSpPr txBox="1"/>
          <p:nvPr/>
        </p:nvSpPr>
        <p:spPr>
          <a:xfrm>
            <a:off x="1665776" y="332283"/>
            <a:ext cx="9183374" cy="750975"/>
          </a:xfrm>
          <a:prstGeom prst="rect">
            <a:avLst/>
          </a:prstGeom>
          <a:solidFill>
            <a:schemeClr val="bg1"/>
          </a:solidFill>
        </p:spPr>
        <p:txBody>
          <a:bodyPr wrap="square">
            <a:spAutoFit/>
          </a:bodyPr>
          <a:lstStyle/>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ar-S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میانگین روزانه درصد اشغال ماکزیمم ظرفیت تخت ویژه و تخت کل با بیماران کووید-19 در پیکهای مختلف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10" name="Chart 9"/>
          <p:cNvGraphicFramePr/>
          <p:nvPr>
            <p:extLst>
              <p:ext uri="{D42A27DB-BD31-4B8C-83A1-F6EECF244321}">
                <p14:modId xmlns:p14="http://schemas.microsoft.com/office/powerpoint/2010/main" val="3011844733"/>
              </p:ext>
            </p:extLst>
          </p:nvPr>
        </p:nvGraphicFramePr>
        <p:xfrm>
          <a:off x="338666" y="1420707"/>
          <a:ext cx="11435640" cy="4526844"/>
        </p:xfrm>
        <a:graphic>
          <a:graphicData uri="http://schemas.openxmlformats.org/drawingml/2006/chart">
            <c:chart xmlns:c="http://schemas.openxmlformats.org/drawingml/2006/chart" xmlns:r="http://schemas.openxmlformats.org/officeDocument/2006/relationships" r:id="rId4"/>
          </a:graphicData>
        </a:graphic>
      </p:graphicFrame>
      <p:sp>
        <p:nvSpPr>
          <p:cNvPr id="8" name="Rounded Rectangle 7"/>
          <p:cNvSpPr/>
          <p:nvPr/>
        </p:nvSpPr>
        <p:spPr>
          <a:xfrm>
            <a:off x="1490661" y="6374373"/>
            <a:ext cx="9211734" cy="41514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50000"/>
              </a:lnSpc>
              <a:spcBef>
                <a:spcPts val="0"/>
              </a:spcBef>
              <a:spcAft>
                <a:spcPts val="800"/>
              </a:spcAft>
              <a:buClrTx/>
              <a:buSzTx/>
              <a:buFontTx/>
              <a:buNone/>
              <a:tabLst/>
              <a:defRPr/>
            </a:pPr>
            <a:r>
              <a:rPr kumimoji="0" lang="fa-I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 آمار بیماران مشکوک/محتمل/قطعی لحاظ شده است.</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99017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8425" y="110913"/>
            <a:ext cx="1477040" cy="797560"/>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21EEB8-A6AB-443C-91AE-72849564C69E}"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descr="Image result for â«Ø¢Ø±Ù ÙØ¹Ø§ÙÙØª Ø¯Ø±ÙØ§Ù ÙØ²Ø§Ø±Øª Ø¨ÙØ¯Ø§Ø´Øªâ¬â">
            <a:extLst>
              <a:ext uri="{FF2B5EF4-FFF2-40B4-BE49-F238E27FC236}">
                <a16:creationId xmlns:a16="http://schemas.microsoft.com/office/drawing/2014/main" id="{AA5ECD37-6852-4B17-AFA9-0160B37BE58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93145" y="110913"/>
            <a:ext cx="998855" cy="797560"/>
          </a:xfrm>
          <a:prstGeom prst="rect">
            <a:avLst/>
          </a:prstGeom>
          <a:noFill/>
          <a:ln>
            <a:noFill/>
          </a:ln>
        </p:spPr>
      </p:pic>
      <p:sp>
        <p:nvSpPr>
          <p:cNvPr id="7" name="TextBox 6">
            <a:extLst>
              <a:ext uri="{FF2B5EF4-FFF2-40B4-BE49-F238E27FC236}">
                <a16:creationId xmlns:a16="http://schemas.microsoft.com/office/drawing/2014/main" id="{38091C0A-947A-4D9B-9FF2-9B48877CE4CD}"/>
              </a:ext>
            </a:extLst>
          </p:cNvPr>
          <p:cNvSpPr txBox="1"/>
          <p:nvPr/>
        </p:nvSpPr>
        <p:spPr>
          <a:xfrm>
            <a:off x="1747457" y="223765"/>
            <a:ext cx="9183374" cy="1252522"/>
          </a:xfrm>
          <a:prstGeom prst="rect">
            <a:avLst/>
          </a:prstGeom>
          <a:solidFill>
            <a:schemeClr val="bg1"/>
          </a:solidFill>
        </p:spPr>
        <p:txBody>
          <a:bodyPr wrap="square">
            <a:spAutoFit/>
          </a:bodyPr>
          <a:lstStyle/>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ar-S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درصد </a:t>
            </a:r>
            <a:r>
              <a:rPr kumimoji="0" lang="fa-I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کشندگی در بیماران بستری</a:t>
            </a:r>
            <a:r>
              <a:rPr kumimoji="0" lang="ar-S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 مشکوک/محتمل/قطعی کووید-19 در پیکهای مختلف</a:t>
            </a:r>
            <a:endParaRPr kumimoji="0" lang="fa-I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endParaRPr>
          </a:p>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fa-I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 موارد فوتی مشکوک/محتمل/قطعی کووید-19 لحاظ شده است)</a:t>
            </a:r>
          </a:p>
          <a:p>
            <a:pPr marL="0" marR="0" lvl="0" indent="0" algn="ctr" defTabSz="914400" rtl="1"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11" name="Chart 10"/>
          <p:cNvGraphicFramePr/>
          <p:nvPr>
            <p:extLst>
              <p:ext uri="{D42A27DB-BD31-4B8C-83A1-F6EECF244321}">
                <p14:modId xmlns:p14="http://schemas.microsoft.com/office/powerpoint/2010/main" val="2248862554"/>
              </p:ext>
            </p:extLst>
          </p:nvPr>
        </p:nvGraphicFramePr>
        <p:xfrm>
          <a:off x="1634587" y="1245089"/>
          <a:ext cx="8945390" cy="4778045"/>
        </p:xfrm>
        <a:graphic>
          <a:graphicData uri="http://schemas.openxmlformats.org/drawingml/2006/chart">
            <c:chart xmlns:c="http://schemas.openxmlformats.org/drawingml/2006/chart" xmlns:r="http://schemas.openxmlformats.org/officeDocument/2006/relationships" r:id="rId4"/>
          </a:graphicData>
        </a:graphic>
      </p:graphicFrame>
      <p:sp>
        <p:nvSpPr>
          <p:cNvPr id="10" name="Rounded Rectangle 9"/>
          <p:cNvSpPr/>
          <p:nvPr/>
        </p:nvSpPr>
        <p:spPr>
          <a:xfrm>
            <a:off x="1501415" y="6409767"/>
            <a:ext cx="9211734" cy="41514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50000"/>
              </a:lnSpc>
              <a:spcBef>
                <a:spcPts val="0"/>
              </a:spcBef>
              <a:spcAft>
                <a:spcPts val="800"/>
              </a:spcAft>
              <a:buClrTx/>
              <a:buSzTx/>
              <a:buFontTx/>
              <a:buNone/>
              <a:tabLst/>
              <a:defRPr/>
            </a:pPr>
            <a:r>
              <a:rPr kumimoji="0" lang="fa-I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 آمار بیماران مشکوک/محتمل/قطعی لحاظ شده است.</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38115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8425" y="110913"/>
            <a:ext cx="1477040" cy="797560"/>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21EEB8-A6AB-443C-91AE-72849564C69E}"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descr="Image result for â«Ø¢Ø±Ù ÙØ¹Ø§ÙÙØª Ø¯Ø±ÙØ§Ù ÙØ²Ø§Ø±Øª Ø¨ÙØ¯Ø§Ø´Øªâ¬â">
            <a:extLst>
              <a:ext uri="{FF2B5EF4-FFF2-40B4-BE49-F238E27FC236}">
                <a16:creationId xmlns:a16="http://schemas.microsoft.com/office/drawing/2014/main" id="{AA5ECD37-6852-4B17-AFA9-0160B37BE58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93145" y="110913"/>
            <a:ext cx="998855" cy="797560"/>
          </a:xfrm>
          <a:prstGeom prst="rect">
            <a:avLst/>
          </a:prstGeom>
          <a:noFill/>
          <a:ln>
            <a:noFill/>
          </a:ln>
        </p:spPr>
      </p:pic>
      <p:sp>
        <p:nvSpPr>
          <p:cNvPr id="7" name="TextBox 6">
            <a:extLst>
              <a:ext uri="{FF2B5EF4-FFF2-40B4-BE49-F238E27FC236}">
                <a16:creationId xmlns:a16="http://schemas.microsoft.com/office/drawing/2014/main" id="{38091C0A-947A-4D9B-9FF2-9B48877CE4CD}"/>
              </a:ext>
            </a:extLst>
          </p:cNvPr>
          <p:cNvSpPr txBox="1"/>
          <p:nvPr/>
        </p:nvSpPr>
        <p:spPr>
          <a:xfrm>
            <a:off x="1710931" y="267269"/>
            <a:ext cx="9183374" cy="853567"/>
          </a:xfrm>
          <a:prstGeom prst="rect">
            <a:avLst/>
          </a:prstGeom>
          <a:solidFill>
            <a:schemeClr val="bg1"/>
          </a:solidFill>
        </p:spPr>
        <p:txBody>
          <a:bodyPr wrap="square">
            <a:spAutoFit/>
          </a:bodyPr>
          <a:lstStyle/>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ar-S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درصد </a:t>
            </a:r>
            <a:r>
              <a:rPr kumimoji="0" lang="fa-I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کشندگی در مراجعین بیمارستانی </a:t>
            </a:r>
            <a:r>
              <a:rPr kumimoji="0" lang="ar-S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مشکوک/محتمل/قطعی کووید-19 در پیکهای مختلف</a:t>
            </a:r>
            <a:endParaRPr kumimoji="0" lang="fa-I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endParaRPr>
          </a:p>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fa-I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 موارد فوتی مشکوک/محتمل/قطعی کووید-19 لحاظ شده است)</a:t>
            </a:r>
          </a:p>
        </p:txBody>
      </p:sp>
      <p:graphicFrame>
        <p:nvGraphicFramePr>
          <p:cNvPr id="11" name="Chart 10"/>
          <p:cNvGraphicFramePr/>
          <p:nvPr>
            <p:extLst>
              <p:ext uri="{D42A27DB-BD31-4B8C-83A1-F6EECF244321}">
                <p14:modId xmlns:p14="http://schemas.microsoft.com/office/powerpoint/2010/main" val="4054583516"/>
              </p:ext>
            </p:extLst>
          </p:nvPr>
        </p:nvGraphicFramePr>
        <p:xfrm>
          <a:off x="1617689" y="1196623"/>
          <a:ext cx="8956622" cy="49653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ounded Rectangle 9"/>
          <p:cNvSpPr/>
          <p:nvPr/>
        </p:nvSpPr>
        <p:spPr>
          <a:xfrm>
            <a:off x="1490661" y="6374373"/>
            <a:ext cx="9211734" cy="41514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50000"/>
              </a:lnSpc>
              <a:spcBef>
                <a:spcPts val="0"/>
              </a:spcBef>
              <a:spcAft>
                <a:spcPts val="800"/>
              </a:spcAft>
              <a:buClrTx/>
              <a:buSzTx/>
              <a:buFontTx/>
              <a:buNone/>
              <a:tabLst/>
              <a:defRPr/>
            </a:pPr>
            <a:r>
              <a:rPr kumimoji="0" lang="fa-I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 آمار بیماران مشکوک/محتمل/قطعی لحاظ شده است.</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511858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8425" y="110913"/>
            <a:ext cx="1477040" cy="797560"/>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21EEB8-A6AB-443C-91AE-72849564C69E}"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descr="Image result for â«Ø¢Ø±Ù ÙØ¹Ø§ÙÙØª Ø¯Ø±ÙØ§Ù ÙØ²Ø§Ø±Øª Ø¨ÙØ¯Ø§Ø´Øªâ¬â">
            <a:extLst>
              <a:ext uri="{FF2B5EF4-FFF2-40B4-BE49-F238E27FC236}">
                <a16:creationId xmlns:a16="http://schemas.microsoft.com/office/drawing/2014/main" id="{AA5ECD37-6852-4B17-AFA9-0160B37BE58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93145" y="110913"/>
            <a:ext cx="998855" cy="797560"/>
          </a:xfrm>
          <a:prstGeom prst="rect">
            <a:avLst/>
          </a:prstGeom>
          <a:noFill/>
          <a:ln>
            <a:noFill/>
          </a:ln>
        </p:spPr>
      </p:pic>
      <p:sp>
        <p:nvSpPr>
          <p:cNvPr id="7" name="TextBox 6">
            <a:extLst>
              <a:ext uri="{FF2B5EF4-FFF2-40B4-BE49-F238E27FC236}">
                <a16:creationId xmlns:a16="http://schemas.microsoft.com/office/drawing/2014/main" id="{38091C0A-947A-4D9B-9FF2-9B48877CE4CD}"/>
              </a:ext>
            </a:extLst>
          </p:cNvPr>
          <p:cNvSpPr txBox="1"/>
          <p:nvPr/>
        </p:nvSpPr>
        <p:spPr>
          <a:xfrm>
            <a:off x="1688354" y="265940"/>
            <a:ext cx="9183374" cy="750975"/>
          </a:xfrm>
          <a:prstGeom prst="rect">
            <a:avLst/>
          </a:prstGeom>
          <a:solidFill>
            <a:schemeClr val="bg1"/>
          </a:solidFill>
        </p:spPr>
        <p:txBody>
          <a:bodyPr wrap="square">
            <a:spAutoFit/>
          </a:bodyPr>
          <a:lstStyle/>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ar-S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درصد انتوباسیون در بیماران بخش ویژه و کل بیماران</a:t>
            </a:r>
            <a:r>
              <a:rPr kumimoji="0" lang="fa-I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 بستری</a:t>
            </a:r>
            <a:r>
              <a:rPr kumimoji="0" lang="ar-S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 مشکوک/محتمل/قطعی کووید-19 در پیکهای مختلف</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8" name="Chart 7"/>
          <p:cNvGraphicFramePr/>
          <p:nvPr>
            <p:extLst>
              <p:ext uri="{D42A27DB-BD31-4B8C-83A1-F6EECF244321}">
                <p14:modId xmlns:p14="http://schemas.microsoft.com/office/powerpoint/2010/main" val="245184079"/>
              </p:ext>
            </p:extLst>
          </p:nvPr>
        </p:nvGraphicFramePr>
        <p:xfrm>
          <a:off x="1427975" y="1587316"/>
          <a:ext cx="9336050" cy="4193627"/>
        </p:xfrm>
        <a:graphic>
          <a:graphicData uri="http://schemas.openxmlformats.org/drawingml/2006/chart">
            <c:chart xmlns:c="http://schemas.openxmlformats.org/drawingml/2006/chart" xmlns:r="http://schemas.openxmlformats.org/officeDocument/2006/relationships" r:id="rId4"/>
          </a:graphicData>
        </a:graphic>
      </p:graphicFrame>
      <p:sp>
        <p:nvSpPr>
          <p:cNvPr id="10" name="Rounded Rectangle 9"/>
          <p:cNvSpPr/>
          <p:nvPr/>
        </p:nvSpPr>
        <p:spPr>
          <a:xfrm>
            <a:off x="1490661" y="6374373"/>
            <a:ext cx="9211734" cy="41514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50000"/>
              </a:lnSpc>
              <a:spcBef>
                <a:spcPts val="0"/>
              </a:spcBef>
              <a:spcAft>
                <a:spcPts val="800"/>
              </a:spcAft>
              <a:buClrTx/>
              <a:buSzTx/>
              <a:buFontTx/>
              <a:buNone/>
              <a:tabLst/>
              <a:defRPr/>
            </a:pPr>
            <a:r>
              <a:rPr kumimoji="0" lang="fa-I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 آمار بیماران مشکوک/محتمل/قطعی لحاظ شده است.</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93135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8425" y="110913"/>
            <a:ext cx="1477040" cy="797560"/>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21EEB8-A6AB-443C-91AE-72849564C69E}"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descr="Image result for â«Ø¢Ø±Ù ÙØ¹Ø§ÙÙØª Ø¯Ø±ÙØ§Ù ÙØ²Ø§Ø±Øª Ø¨ÙØ¯Ø§Ø´Øªâ¬â">
            <a:extLst>
              <a:ext uri="{FF2B5EF4-FFF2-40B4-BE49-F238E27FC236}">
                <a16:creationId xmlns:a16="http://schemas.microsoft.com/office/drawing/2014/main" id="{AA5ECD37-6852-4B17-AFA9-0160B37BE58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93145" y="110913"/>
            <a:ext cx="998855" cy="797560"/>
          </a:xfrm>
          <a:prstGeom prst="rect">
            <a:avLst/>
          </a:prstGeom>
          <a:noFill/>
          <a:ln>
            <a:noFill/>
          </a:ln>
        </p:spPr>
      </p:pic>
      <p:sp>
        <p:nvSpPr>
          <p:cNvPr id="7" name="TextBox 6">
            <a:extLst>
              <a:ext uri="{FF2B5EF4-FFF2-40B4-BE49-F238E27FC236}">
                <a16:creationId xmlns:a16="http://schemas.microsoft.com/office/drawing/2014/main" id="{38091C0A-947A-4D9B-9FF2-9B48877CE4CD}"/>
              </a:ext>
            </a:extLst>
          </p:cNvPr>
          <p:cNvSpPr txBox="1"/>
          <p:nvPr/>
        </p:nvSpPr>
        <p:spPr>
          <a:xfrm>
            <a:off x="1688354" y="265940"/>
            <a:ext cx="9183374" cy="487506"/>
          </a:xfrm>
          <a:prstGeom prst="rect">
            <a:avLst/>
          </a:prstGeom>
          <a:solidFill>
            <a:schemeClr val="bg1"/>
          </a:solidFill>
        </p:spPr>
        <p:txBody>
          <a:bodyPr wrap="square">
            <a:spAutoFit/>
          </a:bodyPr>
          <a:lstStyle/>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مقایسه </a:t>
            </a:r>
            <a:r>
              <a:rPr kumimoji="0" lang="fa-IR"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متوسط اقامت</a:t>
            </a:r>
            <a:r>
              <a:rPr kumimoji="0" lang="ar-SA"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 بیماران کووید-19 در پیکهای مختلف</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10" name="Chart 9"/>
          <p:cNvGraphicFramePr/>
          <p:nvPr>
            <p:extLst>
              <p:ext uri="{D42A27DB-BD31-4B8C-83A1-F6EECF244321}">
                <p14:modId xmlns:p14="http://schemas.microsoft.com/office/powerpoint/2010/main" val="641784606"/>
              </p:ext>
            </p:extLst>
          </p:nvPr>
        </p:nvGraphicFramePr>
        <p:xfrm>
          <a:off x="750710" y="1149879"/>
          <a:ext cx="10690579" cy="4828061"/>
        </p:xfrm>
        <a:graphic>
          <a:graphicData uri="http://schemas.openxmlformats.org/drawingml/2006/chart">
            <c:chart xmlns:c="http://schemas.openxmlformats.org/drawingml/2006/chart" xmlns:r="http://schemas.openxmlformats.org/officeDocument/2006/relationships" r:id="rId4"/>
          </a:graphicData>
        </a:graphic>
      </p:graphicFrame>
      <p:sp>
        <p:nvSpPr>
          <p:cNvPr id="11" name="Rounded Rectangle 10"/>
          <p:cNvSpPr/>
          <p:nvPr/>
        </p:nvSpPr>
        <p:spPr>
          <a:xfrm>
            <a:off x="1490661" y="6374373"/>
            <a:ext cx="9211734" cy="41514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50000"/>
              </a:lnSpc>
              <a:spcBef>
                <a:spcPts val="0"/>
              </a:spcBef>
              <a:spcAft>
                <a:spcPts val="800"/>
              </a:spcAft>
              <a:buClrTx/>
              <a:buSzTx/>
              <a:buFontTx/>
              <a:buNone/>
              <a:tabLst/>
              <a:defRPr/>
            </a:pPr>
            <a:r>
              <a:rPr kumimoji="0" lang="fa-I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 آمار بیماران مشکوک/محتمل/قطعی لحاظ شده است.</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023384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8425" y="110913"/>
            <a:ext cx="1477040" cy="797560"/>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21EEB8-A6AB-443C-91AE-72849564C69E}"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descr="Image result for â«Ø¢Ø±Ù ÙØ¹Ø§ÙÙØª Ø¯Ø±ÙØ§Ù ÙØ²Ø§Ø±Øª Ø¨ÙØ¯Ø§Ø´Øªâ¬â">
            <a:extLst>
              <a:ext uri="{FF2B5EF4-FFF2-40B4-BE49-F238E27FC236}">
                <a16:creationId xmlns:a16="http://schemas.microsoft.com/office/drawing/2014/main" id="{AA5ECD37-6852-4B17-AFA9-0160B37BE58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93145" y="110913"/>
            <a:ext cx="998855" cy="797560"/>
          </a:xfrm>
          <a:prstGeom prst="rect">
            <a:avLst/>
          </a:prstGeom>
          <a:noFill/>
          <a:ln>
            <a:noFill/>
          </a:ln>
        </p:spPr>
      </p:pic>
      <p:sp>
        <p:nvSpPr>
          <p:cNvPr id="7" name="TextBox 6">
            <a:extLst>
              <a:ext uri="{FF2B5EF4-FFF2-40B4-BE49-F238E27FC236}">
                <a16:creationId xmlns:a16="http://schemas.microsoft.com/office/drawing/2014/main" id="{38091C0A-947A-4D9B-9FF2-9B48877CE4CD}"/>
              </a:ext>
            </a:extLst>
          </p:cNvPr>
          <p:cNvSpPr txBox="1"/>
          <p:nvPr/>
        </p:nvSpPr>
        <p:spPr>
          <a:xfrm>
            <a:off x="1688354" y="265940"/>
            <a:ext cx="9183374" cy="487506"/>
          </a:xfrm>
          <a:prstGeom prst="rect">
            <a:avLst/>
          </a:prstGeom>
          <a:solidFill>
            <a:schemeClr val="bg1"/>
          </a:solidFill>
        </p:spPr>
        <p:txBody>
          <a:bodyPr wrap="square">
            <a:spAutoFit/>
          </a:bodyPr>
          <a:lstStyle/>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بستری موقت در پیک پنجم (فاز صعودی) و مقایسه</a:t>
            </a:r>
            <a:r>
              <a:rPr kumimoji="0" lang="fa-IR" sz="2400" b="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 با پیکهای قبل </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10" name="Chart 9"/>
          <p:cNvGraphicFramePr/>
          <p:nvPr>
            <p:extLst>
              <p:ext uri="{D42A27DB-BD31-4B8C-83A1-F6EECF244321}">
                <p14:modId xmlns:p14="http://schemas.microsoft.com/office/powerpoint/2010/main" val="4049756293"/>
              </p:ext>
            </p:extLst>
          </p:nvPr>
        </p:nvGraphicFramePr>
        <p:xfrm>
          <a:off x="609600" y="1208173"/>
          <a:ext cx="4696178" cy="47310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extLst>
              <p:ext uri="{D42A27DB-BD31-4B8C-83A1-F6EECF244321}">
                <p14:modId xmlns:p14="http://schemas.microsoft.com/office/powerpoint/2010/main" val="292926973"/>
              </p:ext>
            </p:extLst>
          </p:nvPr>
        </p:nvGraphicFramePr>
        <p:xfrm>
          <a:off x="5757333" y="1192127"/>
          <a:ext cx="5634743" cy="4747078"/>
        </p:xfrm>
        <a:graphic>
          <a:graphicData uri="http://schemas.openxmlformats.org/drawingml/2006/chart">
            <c:chart xmlns:c="http://schemas.openxmlformats.org/drawingml/2006/chart" xmlns:r="http://schemas.openxmlformats.org/officeDocument/2006/relationships" r:id="rId5"/>
          </a:graphicData>
        </a:graphic>
      </p:graphicFrame>
      <p:sp>
        <p:nvSpPr>
          <p:cNvPr id="12" name="Rounded Rectangle 11"/>
          <p:cNvSpPr/>
          <p:nvPr/>
        </p:nvSpPr>
        <p:spPr>
          <a:xfrm>
            <a:off x="1490661" y="6374373"/>
            <a:ext cx="9211734" cy="41514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50000"/>
              </a:lnSpc>
              <a:spcBef>
                <a:spcPts val="0"/>
              </a:spcBef>
              <a:spcAft>
                <a:spcPts val="800"/>
              </a:spcAft>
              <a:buClrTx/>
              <a:buSzTx/>
              <a:buFontTx/>
              <a:buNone/>
              <a:tabLst/>
              <a:defRPr/>
            </a:pPr>
            <a:r>
              <a:rPr kumimoji="0" lang="fa-I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 آمار بیماران مشکوک/محتمل/قطعی لحاظ شده است.</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024035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8425" y="110913"/>
            <a:ext cx="1477040" cy="797560"/>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21EEB8-A6AB-443C-91AE-72849564C69E}"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descr="Image result for â«Ø¢Ø±Ù ÙØ¹Ø§ÙÙØª Ø¯Ø±ÙØ§Ù ÙØ²Ø§Ø±Øª Ø¨ÙØ¯Ø§Ø´Øªâ¬â">
            <a:extLst>
              <a:ext uri="{FF2B5EF4-FFF2-40B4-BE49-F238E27FC236}">
                <a16:creationId xmlns:a16="http://schemas.microsoft.com/office/drawing/2014/main" id="{AA5ECD37-6852-4B17-AFA9-0160B37BE58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93145" y="110913"/>
            <a:ext cx="998855" cy="797560"/>
          </a:xfrm>
          <a:prstGeom prst="rect">
            <a:avLst/>
          </a:prstGeom>
          <a:noFill/>
          <a:ln>
            <a:noFill/>
          </a:ln>
        </p:spPr>
      </p:pic>
      <p:sp>
        <p:nvSpPr>
          <p:cNvPr id="7" name="TextBox 6">
            <a:extLst>
              <a:ext uri="{FF2B5EF4-FFF2-40B4-BE49-F238E27FC236}">
                <a16:creationId xmlns:a16="http://schemas.microsoft.com/office/drawing/2014/main" id="{38091C0A-947A-4D9B-9FF2-9B48877CE4CD}"/>
              </a:ext>
            </a:extLst>
          </p:cNvPr>
          <p:cNvSpPr txBox="1"/>
          <p:nvPr/>
        </p:nvSpPr>
        <p:spPr>
          <a:xfrm>
            <a:off x="1699643" y="110913"/>
            <a:ext cx="9183374" cy="1015663"/>
          </a:xfrm>
          <a:prstGeom prst="rect">
            <a:avLst/>
          </a:prstGeom>
          <a:solidFill>
            <a:schemeClr val="bg1"/>
          </a:solidFill>
        </p:spPr>
        <p:txBody>
          <a:bodyPr wrap="square">
            <a:spAutoFit/>
          </a:bodyPr>
          <a:lstStyle/>
          <a:p>
            <a:pPr marL="0" marR="0" lvl="0" indent="0" algn="ctr" defTabSz="914400" rtl="1" eaLnBrk="1" fontAlgn="auto" latinLnBrk="0" hangingPunct="1">
              <a:lnSpc>
                <a:spcPct val="150000"/>
              </a:lnSpc>
              <a:spcBef>
                <a:spcPts val="0"/>
              </a:spcBef>
              <a:spcAft>
                <a:spcPts val="800"/>
              </a:spcAft>
              <a:buClrTx/>
              <a:buSzTx/>
              <a:buFontTx/>
              <a:buNone/>
              <a:tabLst/>
              <a:defRPr/>
            </a:pPr>
            <a:r>
              <a:rPr kumimoji="0" lang="fa-I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درصد </a:t>
            </a:r>
            <a:r>
              <a:rPr kumimoji="0" lang="fa-IR" sz="2000" b="0" i="0" u="none" strike="noStrike" kern="1200" cap="none" spc="0" normalizeH="0" baseline="0" noProof="0" dirty="0">
                <a:ln>
                  <a:noFill/>
                </a:ln>
                <a:solidFill>
                  <a:srgbClr val="FF7C80"/>
                </a:solidFill>
                <a:effectLst/>
                <a:uLnTx/>
                <a:uFillTx/>
                <a:latin typeface="Calibri" panose="020F0502020204030204" pitchFamily="34" charset="0"/>
                <a:ea typeface="Calibri" panose="020F0502020204030204" pitchFamily="34" charset="0"/>
                <a:cs typeface="B Titr" panose="00000700000000000000" pitchFamily="2" charset="-78"/>
              </a:rPr>
              <a:t>فوتی مشکوک/محتمل/ قطعی </a:t>
            </a:r>
            <a:r>
              <a:rPr kumimoji="0" lang="fa-I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در بیماران بستری مشکوک/محتمل/قطعی </a:t>
            </a:r>
            <a:r>
              <a:rPr kumimoji="0" lang="ar-S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در پیک </a:t>
            </a:r>
            <a:r>
              <a:rPr kumimoji="0" lang="fa-I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پنجم</a:t>
            </a:r>
            <a:r>
              <a:rPr kumimoji="0" lang="ar-S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 با لحاظ بیماران بستری موقت</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9" name="Chart 8"/>
          <p:cNvGraphicFramePr/>
          <p:nvPr>
            <p:extLst>
              <p:ext uri="{D42A27DB-BD31-4B8C-83A1-F6EECF244321}">
                <p14:modId xmlns:p14="http://schemas.microsoft.com/office/powerpoint/2010/main" val="1936753156"/>
              </p:ext>
            </p:extLst>
          </p:nvPr>
        </p:nvGraphicFramePr>
        <p:xfrm>
          <a:off x="1140706" y="1364263"/>
          <a:ext cx="9742311" cy="4639733"/>
        </p:xfrm>
        <a:graphic>
          <a:graphicData uri="http://schemas.openxmlformats.org/drawingml/2006/chart">
            <c:chart xmlns:c="http://schemas.openxmlformats.org/drawingml/2006/chart" xmlns:r="http://schemas.openxmlformats.org/officeDocument/2006/relationships" r:id="rId4"/>
          </a:graphicData>
        </a:graphic>
      </p:graphicFrame>
      <p:sp>
        <p:nvSpPr>
          <p:cNvPr id="10" name="Rounded Rectangle 9"/>
          <p:cNvSpPr/>
          <p:nvPr/>
        </p:nvSpPr>
        <p:spPr>
          <a:xfrm>
            <a:off x="1490661" y="6374373"/>
            <a:ext cx="9211734" cy="41514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50000"/>
              </a:lnSpc>
              <a:spcBef>
                <a:spcPts val="0"/>
              </a:spcBef>
              <a:spcAft>
                <a:spcPts val="800"/>
              </a:spcAft>
              <a:buClrTx/>
              <a:buSzTx/>
              <a:buFontTx/>
              <a:buNone/>
              <a:tabLst/>
              <a:defRPr/>
            </a:pPr>
            <a:r>
              <a:rPr kumimoji="0" lang="fa-I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 آمار بیماران مشکوک/محتمل/قطعی لحاظ شده است.</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87788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8425" y="110913"/>
            <a:ext cx="1477040" cy="797560"/>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21EEB8-A6AB-443C-91AE-72849564C69E}"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descr="Image result for â«Ø¢Ø±Ù ÙØ¹Ø§ÙÙØª Ø¯Ø±ÙØ§Ù ÙØ²Ø§Ø±Øª Ø¨ÙØ¯Ø§Ø´Øªâ¬â">
            <a:extLst>
              <a:ext uri="{FF2B5EF4-FFF2-40B4-BE49-F238E27FC236}">
                <a16:creationId xmlns:a16="http://schemas.microsoft.com/office/drawing/2014/main" id="{AA5ECD37-6852-4B17-AFA9-0160B37BE58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93145" y="110913"/>
            <a:ext cx="998855" cy="797560"/>
          </a:xfrm>
          <a:prstGeom prst="rect">
            <a:avLst/>
          </a:prstGeom>
          <a:noFill/>
          <a:ln>
            <a:noFill/>
          </a:ln>
        </p:spPr>
      </p:pic>
      <p:sp>
        <p:nvSpPr>
          <p:cNvPr id="8" name="Rounded Rectangle 7"/>
          <p:cNvSpPr/>
          <p:nvPr/>
        </p:nvSpPr>
        <p:spPr>
          <a:xfrm>
            <a:off x="1715911" y="383823"/>
            <a:ext cx="8918224" cy="138853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a-IR"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پیش بینی پیک پنجم با لحاظ تعداد بستری موقت کووید-19 در تعداد بستری</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B Titr" panose="00000700000000000000" pitchFamily="2" charset="-78"/>
            </a:endParaRPr>
          </a:p>
        </p:txBody>
      </p:sp>
      <p:sp>
        <p:nvSpPr>
          <p:cNvPr id="2" name="Rounded Rectangle 1"/>
          <p:cNvSpPr/>
          <p:nvPr/>
        </p:nvSpPr>
        <p:spPr>
          <a:xfrm>
            <a:off x="1715910" y="1862666"/>
            <a:ext cx="8918223" cy="4357512"/>
          </a:xfrm>
          <a:prstGeom prst="roundRect">
            <a:avLst/>
          </a:prstGeom>
          <a:solidFill>
            <a:srgbClr val="CDEFDE"/>
          </a:solidFill>
          <a:ln>
            <a:solidFill>
              <a:srgbClr val="A8E2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1" eaLnBrk="1" fontAlgn="auto" latinLnBrk="0" hangingPunct="1">
              <a:lnSpc>
                <a:spcPct val="200000"/>
              </a:lnSpc>
              <a:spcBef>
                <a:spcPts val="0"/>
              </a:spcBef>
              <a:spcAft>
                <a:spcPts val="0"/>
              </a:spcAft>
              <a:buClrTx/>
              <a:buSzTx/>
              <a:buFontTx/>
              <a:buNone/>
              <a:tabLst/>
              <a:defRPr/>
            </a:pPr>
            <a:r>
              <a:rPr kumimoji="0" lang="fa-IR" sz="1800" b="0" i="0" u="none" strike="noStrike" kern="1200" cap="none" spc="0" normalizeH="0" baseline="0" noProof="0" dirty="0">
                <a:ln>
                  <a:noFill/>
                </a:ln>
                <a:solidFill>
                  <a:schemeClr val="tx1"/>
                </a:solidFill>
                <a:effectLst/>
                <a:uLnTx/>
                <a:uFillTx/>
                <a:latin typeface="Calibri" panose="020F0502020204030204"/>
                <a:ea typeface="+mn-ea"/>
                <a:cs typeface="B Titr" panose="00000700000000000000" pitchFamily="2" charset="-78"/>
              </a:rPr>
              <a:t>در این سناریو موارد زیر در پیش بینی پیک پنجم در نظر گرفته شده است:</a:t>
            </a:r>
          </a:p>
          <a:p>
            <a:pPr marL="285750" marR="0" lvl="0" indent="-285750" algn="just" defTabSz="914400" rtl="1"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fa-IR" sz="1800" b="0" i="0" u="none" strike="noStrike" kern="1200" cap="none" spc="0" normalizeH="0" baseline="0" noProof="0" dirty="0">
                <a:ln>
                  <a:noFill/>
                </a:ln>
                <a:solidFill>
                  <a:schemeClr val="tx1"/>
                </a:solidFill>
                <a:effectLst/>
                <a:uLnTx/>
                <a:uFillTx/>
                <a:latin typeface="Calibri" panose="020F0502020204030204"/>
                <a:ea typeface="+mn-ea"/>
                <a:cs typeface="B Titr" panose="00000700000000000000" pitchFamily="2" charset="-78"/>
              </a:rPr>
              <a:t>تعداد بستری موقت به تعداد بستری افزوده شده است، زیرا در نبود کلینکهای تنفسی این تعداد بیماران نیاز به بستری در بیمارستان داشتند.</a:t>
            </a:r>
          </a:p>
          <a:p>
            <a:pPr marL="285750" marR="0" lvl="0" indent="-285750" algn="just" defTabSz="914400" rtl="1"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fa-IR" sz="1800" b="0" i="0" u="none" strike="noStrike" kern="1200" cap="none" spc="0" normalizeH="0" baseline="0" noProof="0" dirty="0">
                <a:ln>
                  <a:noFill/>
                </a:ln>
                <a:solidFill>
                  <a:schemeClr val="tx1"/>
                </a:solidFill>
                <a:effectLst/>
                <a:uLnTx/>
                <a:uFillTx/>
                <a:latin typeface="Calibri" panose="020F0502020204030204"/>
                <a:ea typeface="+mn-ea"/>
                <a:cs typeface="B Titr" panose="00000700000000000000" pitchFamily="2" charset="-78"/>
              </a:rPr>
              <a:t>در این سناریو شاخص درصد کشندگی فعلی در فاز</a:t>
            </a:r>
            <a:r>
              <a:rPr kumimoji="0" lang="fa-IR" sz="1800" b="0" i="0" u="none" strike="noStrike" kern="1200" cap="none" spc="0" normalizeH="0" noProof="0" dirty="0">
                <a:ln>
                  <a:noFill/>
                </a:ln>
                <a:solidFill>
                  <a:schemeClr val="tx1"/>
                </a:solidFill>
                <a:effectLst/>
                <a:uLnTx/>
                <a:uFillTx/>
                <a:latin typeface="Calibri" panose="020F0502020204030204"/>
                <a:ea typeface="+mn-ea"/>
                <a:cs typeface="B Titr" panose="00000700000000000000" pitchFamily="2" charset="-78"/>
              </a:rPr>
              <a:t> صعودی پیک پنجم (تا نیمه دوم مرداد) در نظر گرفته شده است</a:t>
            </a:r>
            <a:r>
              <a:rPr kumimoji="0" lang="fa-IR" sz="1800" b="0" i="0" u="none" strike="noStrike" kern="1200" cap="none" spc="0" normalizeH="0" baseline="0" noProof="0" dirty="0">
                <a:ln>
                  <a:noFill/>
                </a:ln>
                <a:solidFill>
                  <a:schemeClr val="tx1"/>
                </a:solidFill>
                <a:effectLst/>
                <a:uLnTx/>
                <a:uFillTx/>
                <a:latin typeface="Calibri" panose="020F0502020204030204"/>
                <a:ea typeface="+mn-ea"/>
                <a:cs typeface="B Titr" panose="00000700000000000000" pitchFamily="2" charset="-78"/>
              </a:rPr>
              <a:t>. </a:t>
            </a:r>
            <a:r>
              <a:rPr kumimoji="0" lang="fa-IR" sz="1800" b="0" i="0" u="none" strike="noStrike" kern="1200" cap="none" spc="0" normalizeH="0" noProof="0" dirty="0">
                <a:ln>
                  <a:noFill/>
                </a:ln>
                <a:solidFill>
                  <a:schemeClr val="tx1"/>
                </a:solidFill>
                <a:effectLst/>
                <a:uLnTx/>
                <a:uFillTx/>
                <a:latin typeface="Calibri" panose="020F0502020204030204"/>
                <a:ea typeface="+mn-ea"/>
                <a:cs typeface="B Titr" panose="00000700000000000000" pitchFamily="2" charset="-78"/>
              </a:rPr>
              <a:t> با فرض ثابت بودن همه شرایط، با افزوده شدن تعداد ب</a:t>
            </a:r>
            <a:r>
              <a:rPr lang="fa-IR" dirty="0">
                <a:solidFill>
                  <a:schemeClr val="tx1"/>
                </a:solidFill>
                <a:latin typeface="Calibri" panose="020F0502020204030204"/>
                <a:cs typeface="B Titr" panose="00000700000000000000" pitchFamily="2" charset="-78"/>
              </a:rPr>
              <a:t>ستری موقت به تعداد بستری، ت</a:t>
            </a:r>
            <a:r>
              <a:rPr kumimoji="0" lang="fa-IR" sz="1800" b="0" i="0" u="none" strike="noStrike" kern="1200" cap="none" spc="0" normalizeH="0" baseline="0" noProof="0" dirty="0">
                <a:ln>
                  <a:noFill/>
                </a:ln>
                <a:solidFill>
                  <a:schemeClr val="tx1"/>
                </a:solidFill>
                <a:effectLst/>
                <a:uLnTx/>
                <a:uFillTx/>
                <a:latin typeface="Calibri" panose="020F0502020204030204"/>
                <a:ea typeface="+mn-ea"/>
                <a:cs typeface="B Titr" panose="00000700000000000000" pitchFamily="2" charset="-78"/>
              </a:rPr>
              <a:t>عداد موارد مرگ و میر، بستری در بخشهای عادی و ویژه و موارد انتوباسیون چه تغییری می نمود؟</a:t>
            </a:r>
          </a:p>
          <a:p>
            <a:pPr marL="285750" marR="0" lvl="0" indent="-285750" algn="just" defTabSz="914400" rtl="1"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fa-IR" sz="1800" b="0" i="0" u="none" strike="noStrike" kern="1200" cap="none" spc="0" normalizeH="0" baseline="0" noProof="0" dirty="0">
                <a:ln>
                  <a:noFill/>
                </a:ln>
                <a:solidFill>
                  <a:schemeClr val="tx1"/>
                </a:solidFill>
                <a:effectLst/>
                <a:uLnTx/>
                <a:uFillTx/>
                <a:latin typeface="Calibri" panose="020F0502020204030204"/>
                <a:ea typeface="+mn-ea"/>
                <a:cs typeface="B Titr" panose="00000700000000000000" pitchFamily="2" charset="-78"/>
              </a:rPr>
              <a:t>با مفروضات دیده شده از چه تعداد بستری؛ مرگ، درصد اشغال جلوگیری نموده ایم؟</a:t>
            </a: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B Titr" panose="00000700000000000000" pitchFamily="2" charset="-78"/>
            </a:endParaRPr>
          </a:p>
        </p:txBody>
      </p:sp>
    </p:spTree>
    <p:extLst>
      <p:ext uri="{BB962C8B-B14F-4D97-AF65-F5344CB8AC3E}">
        <p14:creationId xmlns:p14="http://schemas.microsoft.com/office/powerpoint/2010/main" val="14698973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8425" y="110913"/>
            <a:ext cx="1477040" cy="797560"/>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21EEB8-A6AB-443C-91AE-72849564C69E}"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descr="Image result for â«Ø¢Ø±Ù ÙØ¹Ø§ÙÙØª Ø¯Ø±ÙØ§Ù ÙØ²Ø§Ø±Øª Ø¨ÙØ¯Ø§Ø´Øªâ¬â">
            <a:extLst>
              <a:ext uri="{FF2B5EF4-FFF2-40B4-BE49-F238E27FC236}">
                <a16:creationId xmlns:a16="http://schemas.microsoft.com/office/drawing/2014/main" id="{AA5ECD37-6852-4B17-AFA9-0160B37BE58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93145" y="110913"/>
            <a:ext cx="998855" cy="797560"/>
          </a:xfrm>
          <a:prstGeom prst="rect">
            <a:avLst/>
          </a:prstGeom>
          <a:noFill/>
          <a:ln>
            <a:noFill/>
          </a:ln>
        </p:spPr>
      </p:pic>
      <p:sp>
        <p:nvSpPr>
          <p:cNvPr id="7" name="TextBox 6">
            <a:extLst>
              <a:ext uri="{FF2B5EF4-FFF2-40B4-BE49-F238E27FC236}">
                <a16:creationId xmlns:a16="http://schemas.microsoft.com/office/drawing/2014/main" id="{38091C0A-947A-4D9B-9FF2-9B48877CE4CD}"/>
              </a:ext>
            </a:extLst>
          </p:cNvPr>
          <p:cNvSpPr txBox="1"/>
          <p:nvPr/>
        </p:nvSpPr>
        <p:spPr>
          <a:xfrm>
            <a:off x="1699643" y="279352"/>
            <a:ext cx="9183374" cy="1490793"/>
          </a:xfrm>
          <a:prstGeom prst="rect">
            <a:avLst/>
          </a:prstGeom>
          <a:solidFill>
            <a:schemeClr val="bg1"/>
          </a:solidFill>
        </p:spPr>
        <p:txBody>
          <a:bodyPr wrap="square">
            <a:spAutoFit/>
          </a:bodyPr>
          <a:lstStyle/>
          <a:p>
            <a:pPr marL="0" marR="0" lvl="0" indent="0" algn="ctr" defTabSz="914400" rtl="1" eaLnBrk="1" fontAlgn="auto" latinLnBrk="0" hangingPunct="1">
              <a:lnSpc>
                <a:spcPct val="150000"/>
              </a:lnSpc>
              <a:spcBef>
                <a:spcPts val="0"/>
              </a:spcBef>
              <a:spcAft>
                <a:spcPts val="800"/>
              </a:spcAft>
              <a:buClrTx/>
              <a:buSzTx/>
              <a:buFontTx/>
              <a:buNone/>
              <a:tabLst/>
              <a:defRPr/>
            </a:pPr>
            <a:r>
              <a:rPr kumimoji="0" lang="ar-S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پیش بینی تعداد بستری و موارد فوتی کووید در پیک </a:t>
            </a:r>
            <a:r>
              <a:rPr kumimoji="0" lang="fa-I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پنجم</a:t>
            </a:r>
            <a:r>
              <a:rPr kumimoji="0" lang="ar-S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 با لحاظ بیماران بستری موقت </a:t>
            </a:r>
            <a:r>
              <a:rPr kumimoji="0" lang="fa-I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در بستری </a:t>
            </a:r>
            <a:r>
              <a:rPr kumimoji="0" lang="ar-S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و شاخصها</a:t>
            </a:r>
            <a:r>
              <a:rPr kumimoji="0" lang="fa-I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ی</a:t>
            </a:r>
            <a:r>
              <a:rPr kumimoji="0" lang="fa-IR" sz="2000" b="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 پیک فعلی</a:t>
            </a:r>
            <a:endParaRPr kumimoji="0" lang="en-US" sz="1800" b="0" i="0" u="none" strike="noStrike" kern="1200" cap="none" spc="0" normalizeH="0" baseline="0" noProof="0" dirty="0">
              <a:ln>
                <a:noFill/>
              </a:ln>
              <a:solidFill>
                <a:srgbClr val="FF7C8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1" eaLnBrk="1" fontAlgn="auto" latinLnBrk="0" hangingPunct="1">
              <a:lnSpc>
                <a:spcPct val="150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11" name="Chart 10"/>
          <p:cNvGraphicFramePr/>
          <p:nvPr>
            <p:extLst>
              <p:ext uri="{D42A27DB-BD31-4B8C-83A1-F6EECF244321}">
                <p14:modId xmlns:p14="http://schemas.microsoft.com/office/powerpoint/2010/main" val="3740651062"/>
              </p:ext>
            </p:extLst>
          </p:nvPr>
        </p:nvGraphicFramePr>
        <p:xfrm>
          <a:off x="1575465" y="1490133"/>
          <a:ext cx="9307552" cy="4504268"/>
        </p:xfrm>
        <a:graphic>
          <a:graphicData uri="http://schemas.openxmlformats.org/drawingml/2006/chart">
            <c:chart xmlns:c="http://schemas.openxmlformats.org/drawingml/2006/chart" xmlns:r="http://schemas.openxmlformats.org/officeDocument/2006/relationships" r:id="rId4"/>
          </a:graphicData>
        </a:graphic>
      </p:graphicFrame>
      <p:sp>
        <p:nvSpPr>
          <p:cNvPr id="8" name="Rounded Rectangle 7"/>
          <p:cNvSpPr/>
          <p:nvPr/>
        </p:nvSpPr>
        <p:spPr>
          <a:xfrm>
            <a:off x="1344736" y="6372858"/>
            <a:ext cx="9211734" cy="41514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50000"/>
              </a:lnSpc>
              <a:spcBef>
                <a:spcPts val="0"/>
              </a:spcBef>
              <a:spcAft>
                <a:spcPts val="800"/>
              </a:spcAft>
              <a:buClrTx/>
              <a:buSzTx/>
              <a:buFontTx/>
              <a:buNone/>
              <a:tabLst/>
              <a:defRPr/>
            </a:pPr>
            <a:r>
              <a:rPr kumimoji="0" lang="fa-I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 آمار بیماران مشکوک/محتمل/قطعی لحاظ شده است.</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98602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945259-1530-4944-B4DA-5B61282DBD0E}"/>
              </a:ext>
            </a:extLst>
          </p:cNvPr>
          <p:cNvSpPr>
            <a:spLocks noGrp="1"/>
          </p:cNvSpPr>
          <p:nvPr>
            <p:ph type="sldNum" sz="quarter" idx="12"/>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1621EEB8-A6AB-443C-91AE-72849564C69E}" type="slidenum">
              <a:rPr kumimoji="0" lang="en-US" sz="1051"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4</a:t>
            </a:fld>
            <a:endParaRPr kumimoji="0" lang="en-US" sz="10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0E7E627-D997-442B-A21B-80DC0F204231}"/>
              </a:ext>
            </a:extLst>
          </p:cNvPr>
          <p:cNvSpPr>
            <a:spLocks noGrp="1"/>
          </p:cNvSpPr>
          <p:nvPr>
            <p:ph type="title" idx="4294967295"/>
          </p:nvPr>
        </p:nvSpPr>
        <p:spPr>
          <a:xfrm>
            <a:off x="1678119" y="237227"/>
            <a:ext cx="9291147" cy="704374"/>
          </a:xfrm>
        </p:spPr>
        <p:txBody>
          <a:bodyPr anchor="ctr">
            <a:noAutofit/>
          </a:bodyPr>
          <a:lstStyle/>
          <a:p>
            <a:pPr algn="ctr" rtl="1">
              <a:lnSpc>
                <a:spcPct val="150000"/>
              </a:lnSpc>
            </a:pPr>
            <a:r>
              <a:rPr lang="fa-IR" sz="2000" dirty="0">
                <a:solidFill>
                  <a:schemeClr val="tx1"/>
                </a:solidFill>
                <a:latin typeface=" b titr"/>
                <a:cs typeface="B Titr" panose="00000700000000000000" pitchFamily="2" charset="-78"/>
              </a:rPr>
              <a:t>وضعیت اشغال تختهای بیمارستانی با بیماران کووید-19(وضعیت فعلی)</a:t>
            </a:r>
            <a:endParaRPr lang="en-GB" sz="2000" dirty="0">
              <a:solidFill>
                <a:schemeClr val="tx1"/>
              </a:solidFill>
              <a:latin typeface=" b titr"/>
              <a:cs typeface="B Titr" panose="00000700000000000000" pitchFamily="2" charset="-78"/>
            </a:endParaRPr>
          </a:p>
        </p:txBody>
      </p:sp>
      <p:pic>
        <p:nvPicPr>
          <p:cNvPr id="8" name="Picture 7"/>
          <p:cNvPicPr>
            <a:picLocks noChangeAspect="1"/>
          </p:cNvPicPr>
          <p:nvPr/>
        </p:nvPicPr>
        <p:blipFill>
          <a:blip r:embed="rId2"/>
          <a:stretch>
            <a:fillRect/>
          </a:stretch>
        </p:blipFill>
        <p:spPr>
          <a:xfrm>
            <a:off x="140467" y="47138"/>
            <a:ext cx="1477040" cy="797560"/>
          </a:xfrm>
          <a:prstGeom prst="rect">
            <a:avLst/>
          </a:prstGeom>
        </p:spPr>
      </p:pic>
      <p:pic>
        <p:nvPicPr>
          <p:cNvPr id="9" name="Picture 8" descr="Image result for â«Ø¢Ø±Ù ÙØ¹Ø§ÙÙØª Ø¯Ø±ÙØ§Ù ÙØ²Ø§Ø±Øª Ø¨ÙØ¯Ø§Ø´Øªâ¬â">
            <a:extLst>
              <a:ext uri="{FF2B5EF4-FFF2-40B4-BE49-F238E27FC236}">
                <a16:creationId xmlns:a16="http://schemas.microsoft.com/office/drawing/2014/main" id="{AA5ECD37-6852-4B17-AFA9-0160B37BE58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29878" y="144041"/>
            <a:ext cx="998855" cy="797560"/>
          </a:xfrm>
          <a:prstGeom prst="rect">
            <a:avLst/>
          </a:prstGeom>
          <a:noFill/>
          <a:ln>
            <a:noFill/>
          </a:ln>
        </p:spPr>
      </p:pic>
      <p:sp>
        <p:nvSpPr>
          <p:cNvPr id="3" name="Rounded Rectangle 2"/>
          <p:cNvSpPr/>
          <p:nvPr/>
        </p:nvSpPr>
        <p:spPr>
          <a:xfrm>
            <a:off x="3230021" y="6373047"/>
            <a:ext cx="5667022" cy="404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a:cs typeface="B Titr" panose="00000700000000000000" pitchFamily="2" charset="-78"/>
              </a:rPr>
              <a:t>اطلاعات مربوط به وضعیت فعلی (نیمه مرداد 1400) است.</a:t>
            </a:r>
            <a:endParaRPr lang="en-US" dirty="0">
              <a:cs typeface="B Titr" panose="00000700000000000000" pitchFamily="2" charset="-78"/>
            </a:endParaRPr>
          </a:p>
        </p:txBody>
      </p:sp>
      <p:graphicFrame>
        <p:nvGraphicFramePr>
          <p:cNvPr id="12" name="Content Placeholder 4">
            <a:extLst>
              <a:ext uri="{FF2B5EF4-FFF2-40B4-BE49-F238E27FC236}">
                <a16:creationId xmlns:a16="http://schemas.microsoft.com/office/drawing/2014/main" id="{A1CFBDC0-0A38-49E4-A86D-2A4139E59A57}"/>
              </a:ext>
            </a:extLst>
          </p:cNvPr>
          <p:cNvGraphicFramePr>
            <a:graphicFrameLocks/>
          </p:cNvGraphicFramePr>
          <p:nvPr>
            <p:extLst>
              <p:ext uri="{D42A27DB-BD31-4B8C-83A1-F6EECF244321}">
                <p14:modId xmlns:p14="http://schemas.microsoft.com/office/powerpoint/2010/main" val="694844372"/>
              </p:ext>
            </p:extLst>
          </p:nvPr>
        </p:nvGraphicFramePr>
        <p:xfrm>
          <a:off x="1239455" y="1318149"/>
          <a:ext cx="9648153" cy="4498426"/>
        </p:xfrm>
        <a:graphic>
          <a:graphicData uri="http://schemas.openxmlformats.org/drawingml/2006/table">
            <a:tbl>
              <a:tblPr rtl="1" firstRow="1" firstCol="1" bandRow="1"/>
              <a:tblGrid>
                <a:gridCol w="1733098">
                  <a:extLst>
                    <a:ext uri="{9D8B030D-6E8A-4147-A177-3AD203B41FA5}">
                      <a16:colId xmlns:a16="http://schemas.microsoft.com/office/drawing/2014/main" val="4201306039"/>
                    </a:ext>
                  </a:extLst>
                </a:gridCol>
                <a:gridCol w="1870841">
                  <a:extLst>
                    <a:ext uri="{9D8B030D-6E8A-4147-A177-3AD203B41FA5}">
                      <a16:colId xmlns:a16="http://schemas.microsoft.com/office/drawing/2014/main" val="1731470096"/>
                    </a:ext>
                  </a:extLst>
                </a:gridCol>
                <a:gridCol w="1839310">
                  <a:extLst>
                    <a:ext uri="{9D8B030D-6E8A-4147-A177-3AD203B41FA5}">
                      <a16:colId xmlns:a16="http://schemas.microsoft.com/office/drawing/2014/main" val="846820768"/>
                    </a:ext>
                  </a:extLst>
                </a:gridCol>
                <a:gridCol w="2133600">
                  <a:extLst>
                    <a:ext uri="{9D8B030D-6E8A-4147-A177-3AD203B41FA5}">
                      <a16:colId xmlns:a16="http://schemas.microsoft.com/office/drawing/2014/main" val="3647146258"/>
                    </a:ext>
                  </a:extLst>
                </a:gridCol>
                <a:gridCol w="2071304">
                  <a:extLst>
                    <a:ext uri="{9D8B030D-6E8A-4147-A177-3AD203B41FA5}">
                      <a16:colId xmlns:a16="http://schemas.microsoft.com/office/drawing/2014/main" val="3904442665"/>
                    </a:ext>
                  </a:extLst>
                </a:gridCol>
              </a:tblGrid>
              <a:tr h="1008182">
                <a:tc>
                  <a:txBody>
                    <a:bodyPr/>
                    <a:lstStyle/>
                    <a:p>
                      <a:pPr algn="ctr" rtl="1">
                        <a:lnSpc>
                          <a:spcPct val="115000"/>
                        </a:lnSpc>
                        <a:spcAft>
                          <a:spcPts val="0"/>
                        </a:spcAft>
                      </a:pPr>
                      <a:r>
                        <a:rPr lang="fa-IR" sz="1400" dirty="0">
                          <a:solidFill>
                            <a:schemeClr val="tx1"/>
                          </a:solidFill>
                          <a:effectLst/>
                          <a:latin typeface="Calibri" panose="020F0502020204030204" pitchFamily="34" charset="0"/>
                          <a:ea typeface="Calibri" panose="020F0502020204030204" pitchFamily="34" charset="0"/>
                          <a:cs typeface="B Titr" panose="00000700000000000000" pitchFamily="2" charset="-78"/>
                        </a:rPr>
                        <a:t> </a:t>
                      </a:r>
                      <a:endParaRPr lang="en-US" sz="1400" dirty="0">
                        <a:solidFill>
                          <a:schemeClr val="tx1"/>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1">
                        <a:lnSpc>
                          <a:spcPct val="115000"/>
                        </a:lnSpc>
                        <a:spcAft>
                          <a:spcPts val="0"/>
                        </a:spcAft>
                      </a:pPr>
                      <a:r>
                        <a:rPr lang="fa-IR" sz="1400" b="1" kern="1200" dirty="0">
                          <a:solidFill>
                            <a:schemeClr val="tx1"/>
                          </a:solidFill>
                          <a:effectLst/>
                          <a:latin typeface="Calibri" panose="020F0502020204030204" pitchFamily="34" charset="0"/>
                          <a:ea typeface="Calibri" panose="020F0502020204030204" pitchFamily="34" charset="0"/>
                          <a:cs typeface="B Titr" panose="00000700000000000000" pitchFamily="2" charset="-78"/>
                        </a:rPr>
                        <a:t>تعداد</a:t>
                      </a:r>
                      <a:r>
                        <a:rPr lang="fa-IR" sz="1400" b="1" kern="1200" dirty="0">
                          <a:solidFill>
                            <a:srgbClr val="FF0000"/>
                          </a:solidFill>
                          <a:effectLst/>
                          <a:latin typeface="Calibri" panose="020F0502020204030204" pitchFamily="34" charset="0"/>
                          <a:ea typeface="Calibri" panose="020F0502020204030204" pitchFamily="34" charset="0"/>
                          <a:cs typeface="B Titr" panose="00000700000000000000" pitchFamily="2" charset="-78"/>
                        </a:rPr>
                        <a:t> تخت کل</a:t>
                      </a:r>
                      <a:r>
                        <a:rPr lang="fa-IR" sz="1400" b="1" kern="1200" baseline="0" dirty="0">
                          <a:solidFill>
                            <a:srgbClr val="FF0000"/>
                          </a:solidFill>
                          <a:effectLst/>
                          <a:latin typeface="Calibri" panose="020F0502020204030204" pitchFamily="34" charset="0"/>
                          <a:ea typeface="Calibri" panose="020F0502020204030204" pitchFamily="34" charset="0"/>
                          <a:cs typeface="B Titr" panose="00000700000000000000" pitchFamily="2" charset="-78"/>
                        </a:rPr>
                        <a:t> </a:t>
                      </a:r>
                      <a:r>
                        <a:rPr lang="fa-IR" sz="1400" b="1" kern="1200" baseline="0" dirty="0">
                          <a:solidFill>
                            <a:schemeClr val="tx1"/>
                          </a:solidFill>
                          <a:effectLst/>
                          <a:latin typeface="Calibri" panose="020F0502020204030204" pitchFamily="34" charset="0"/>
                          <a:ea typeface="Calibri" panose="020F0502020204030204" pitchFamily="34" charset="0"/>
                          <a:cs typeface="B Titr" panose="00000700000000000000" pitchFamily="2" charset="-78"/>
                        </a:rPr>
                        <a:t>اشغال شده با بیماران کووید-19 </a:t>
                      </a:r>
                      <a:endParaRPr lang="en-US" sz="1400" dirty="0">
                        <a:solidFill>
                          <a:schemeClr val="tx1"/>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تعداد تخت </a:t>
                      </a:r>
                      <a:r>
                        <a:rPr kumimoji="0" lang="en-US" sz="14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B Titr" panose="00000700000000000000" pitchFamily="2" charset="-78"/>
                        </a:rPr>
                        <a:t>ICU</a:t>
                      </a:r>
                      <a:r>
                        <a:rPr kumimoji="0" lang="fa-IR"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 اشغال شده با بیماران کووید- 19</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kumimoji="0" lang="fa-I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درصد اشغال تخت کل تخصیص داده شده به کووید-19</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kumimoji="0" lang="fa-I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درصد اشغال </a:t>
                      </a:r>
                      <a:r>
                        <a:rPr kumimoji="0" lang="fa-IR"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B Titr" panose="00000700000000000000" pitchFamily="2" charset="-78"/>
                        </a:rPr>
                        <a:t>تخت ویژه </a:t>
                      </a:r>
                      <a:r>
                        <a:rPr kumimoji="0" lang="fa-I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تخصیص داده شده به کووید-19</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557020184"/>
                  </a:ext>
                </a:extLst>
              </a:tr>
              <a:tr h="827354">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kumimoji="0" lang="fa-I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وابسته به وزارت بهداشت (دانشگاهی)</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rtl="1">
                        <a:lnSpc>
                          <a:spcPct val="80000"/>
                        </a:lnSpc>
                        <a:spcBef>
                          <a:spcPts val="0"/>
                        </a:spcBef>
                        <a:spcAft>
                          <a:spcPts val="0"/>
                        </a:spcAft>
                      </a:pPr>
                      <a:r>
                        <a:rPr lang="fa-IR" sz="1800" kern="1200" dirty="0">
                          <a:solidFill>
                            <a:schemeClr val="tx1"/>
                          </a:solidFill>
                          <a:effectLst/>
                          <a:latin typeface="Calibri" panose="020F0502020204030204" pitchFamily="34" charset="0"/>
                          <a:ea typeface="Calibri" panose="020F0502020204030204" pitchFamily="34" charset="0"/>
                          <a:cs typeface="B Titr" panose="00000700000000000000" pitchFamily="2" charset="-78"/>
                        </a:rPr>
                        <a:t>31909</a:t>
                      </a:r>
                      <a:endParaRPr lang="en-GB" sz="1800" kern="1200" dirty="0">
                        <a:solidFill>
                          <a:schemeClr val="tx1"/>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fa-IR" sz="1800" kern="1200" dirty="0">
                          <a:solidFill>
                            <a:schemeClr val="tx1"/>
                          </a:solidFill>
                          <a:effectLst/>
                          <a:latin typeface="Calibri" panose="020F0502020204030204" pitchFamily="34" charset="0"/>
                          <a:ea typeface="Calibri" panose="020F0502020204030204" pitchFamily="34" charset="0"/>
                          <a:cs typeface="B Titr" panose="00000700000000000000" pitchFamily="2" charset="-78"/>
                        </a:rPr>
                        <a:t>5282</a:t>
                      </a:r>
                      <a:endParaRPr lang="en-US" sz="1800" kern="1200" dirty="0">
                        <a:solidFill>
                          <a:schemeClr val="tx1"/>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80000"/>
                        </a:lnSpc>
                        <a:spcBef>
                          <a:spcPts val="0"/>
                        </a:spcBef>
                        <a:spcAft>
                          <a:spcPts val="0"/>
                        </a:spcAft>
                      </a:pPr>
                      <a:r>
                        <a:rPr lang="fa-IR" sz="1800" kern="1200" dirty="0">
                          <a:solidFill>
                            <a:schemeClr val="accent1">
                              <a:lumMod val="75000"/>
                            </a:schemeClr>
                          </a:solidFill>
                          <a:effectLst/>
                          <a:latin typeface="Calibri" panose="020F0502020204030204" pitchFamily="34" charset="0"/>
                          <a:ea typeface="Calibri" panose="020F0502020204030204" pitchFamily="34" charset="0"/>
                          <a:cs typeface="B Titr" panose="00000700000000000000" pitchFamily="2" charset="-78"/>
                        </a:rPr>
                        <a:t>42.6</a:t>
                      </a:r>
                      <a:endParaRPr lang="en-GB" sz="1800" kern="1200" dirty="0">
                        <a:solidFill>
                          <a:schemeClr val="accent1">
                            <a:lumMod val="75000"/>
                          </a:schemeClr>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80000"/>
                        </a:lnSpc>
                        <a:spcBef>
                          <a:spcPts val="0"/>
                        </a:spcBef>
                        <a:spcAft>
                          <a:spcPts val="0"/>
                        </a:spcAft>
                      </a:pPr>
                      <a:r>
                        <a:rPr lang="fa-IR" sz="1800" kern="1200" dirty="0">
                          <a:solidFill>
                            <a:srgbClr val="FF0000"/>
                          </a:solidFill>
                          <a:effectLst/>
                          <a:latin typeface="Calibri" panose="020F0502020204030204" pitchFamily="34" charset="0"/>
                          <a:ea typeface="Calibri" panose="020F0502020204030204" pitchFamily="34" charset="0"/>
                          <a:cs typeface="B Titr" panose="00000700000000000000" pitchFamily="2" charset="-78"/>
                        </a:rPr>
                        <a:t>88.3</a:t>
                      </a:r>
                      <a:endParaRPr lang="en-GB" sz="1800" kern="1200" dirty="0">
                        <a:solidFill>
                          <a:srgbClr val="FF0000"/>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9487941"/>
                  </a:ext>
                </a:extLst>
              </a:tr>
              <a:tr h="827354">
                <a:tc>
                  <a:txBody>
                    <a:bodyPr/>
                    <a:lstStyle/>
                    <a:p>
                      <a:pPr algn="ctr" rtl="1">
                        <a:lnSpc>
                          <a:spcPct val="115000"/>
                        </a:lnSpc>
                        <a:spcAft>
                          <a:spcPts val="0"/>
                        </a:spcAft>
                      </a:pPr>
                      <a:r>
                        <a:rPr lang="fa-IR" sz="1400" dirty="0">
                          <a:solidFill>
                            <a:schemeClr val="tx1"/>
                          </a:solidFill>
                          <a:effectLst/>
                          <a:latin typeface="Calibri" panose="020F0502020204030204" pitchFamily="34" charset="0"/>
                          <a:ea typeface="Calibri" panose="020F0502020204030204" pitchFamily="34" charset="0"/>
                          <a:cs typeface="B Titr" panose="00000700000000000000" pitchFamily="2" charset="-78"/>
                        </a:rPr>
                        <a:t>خصوصی</a:t>
                      </a:r>
                      <a:endParaRPr lang="en-US" sz="1400" dirty="0">
                        <a:solidFill>
                          <a:schemeClr val="tx1"/>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1">
                        <a:lnSpc>
                          <a:spcPct val="115000"/>
                        </a:lnSpc>
                        <a:spcAft>
                          <a:spcPts val="0"/>
                        </a:spcAft>
                      </a:pPr>
                      <a:r>
                        <a:rPr lang="fa-IR" sz="1800" dirty="0">
                          <a:solidFill>
                            <a:schemeClr val="tx1"/>
                          </a:solidFill>
                          <a:effectLst/>
                          <a:latin typeface="Calibri" panose="020F0502020204030204" pitchFamily="34" charset="0"/>
                          <a:ea typeface="Calibri" panose="020F0502020204030204" pitchFamily="34" charset="0"/>
                          <a:cs typeface="B Titr" panose="00000700000000000000" pitchFamily="2" charset="-78"/>
                        </a:rPr>
                        <a:t>3803</a:t>
                      </a:r>
                      <a:endParaRPr lang="en-US" sz="1800" dirty="0">
                        <a:solidFill>
                          <a:schemeClr val="tx1"/>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fa-IR" sz="1800" kern="1200" dirty="0">
                          <a:solidFill>
                            <a:schemeClr val="tx1"/>
                          </a:solidFill>
                          <a:effectLst/>
                          <a:latin typeface="Calibri" panose="020F0502020204030204" pitchFamily="34" charset="0"/>
                          <a:ea typeface="Calibri" panose="020F0502020204030204" pitchFamily="34" charset="0"/>
                          <a:cs typeface="B Titr" panose="00000700000000000000" pitchFamily="2" charset="-78"/>
                        </a:rPr>
                        <a:t>1066</a:t>
                      </a:r>
                      <a:endParaRPr lang="en-US" sz="1800" kern="1200" dirty="0">
                        <a:solidFill>
                          <a:schemeClr val="tx1"/>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800" dirty="0">
                          <a:solidFill>
                            <a:schemeClr val="accent1">
                              <a:lumMod val="75000"/>
                            </a:schemeClr>
                          </a:solidFill>
                          <a:effectLst/>
                          <a:latin typeface="Calibri" panose="020F0502020204030204" pitchFamily="34" charset="0"/>
                          <a:ea typeface="Calibri" panose="020F0502020204030204" pitchFamily="34" charset="0"/>
                          <a:cs typeface="B Titr" panose="00000700000000000000" pitchFamily="2" charset="-78"/>
                        </a:rPr>
                        <a:t>28.4</a:t>
                      </a:r>
                      <a:endParaRPr lang="en-US" sz="1800" dirty="0">
                        <a:solidFill>
                          <a:schemeClr val="accent1">
                            <a:lumMod val="75000"/>
                          </a:schemeClr>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800" dirty="0">
                          <a:solidFill>
                            <a:srgbClr val="FF0000"/>
                          </a:solidFill>
                          <a:effectLst/>
                          <a:latin typeface="Calibri" panose="020F0502020204030204" pitchFamily="34" charset="0"/>
                          <a:ea typeface="Calibri" panose="020F0502020204030204" pitchFamily="34" charset="0"/>
                          <a:cs typeface="B Titr" panose="00000700000000000000" pitchFamily="2" charset="-78"/>
                        </a:rPr>
                        <a:t>83</a:t>
                      </a:r>
                      <a:endParaRPr lang="en-US" sz="1800" dirty="0">
                        <a:solidFill>
                          <a:srgbClr val="FF0000"/>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69101262"/>
                  </a:ext>
                </a:extLst>
              </a:tr>
              <a:tr h="1008182">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kumimoji="0" lang="fa-I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سایر سازمانها (تامین اجتماعی، مسلح، خیریه و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endParaRPr>
                    </a:p>
                    <a:p>
                      <a:pPr algn="ctr" rtl="1">
                        <a:lnSpc>
                          <a:spcPct val="115000"/>
                        </a:lnSpc>
                        <a:spcAft>
                          <a:spcPts val="0"/>
                        </a:spcAft>
                      </a:pPr>
                      <a:endParaRPr lang="en-US" sz="1400" dirty="0">
                        <a:solidFill>
                          <a:schemeClr val="tx1"/>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1">
                        <a:lnSpc>
                          <a:spcPct val="115000"/>
                        </a:lnSpc>
                        <a:spcAft>
                          <a:spcPts val="0"/>
                        </a:spcAft>
                      </a:pPr>
                      <a:r>
                        <a:rPr lang="fa-IR" sz="1800" dirty="0">
                          <a:solidFill>
                            <a:schemeClr val="tx1"/>
                          </a:solidFill>
                          <a:effectLst/>
                          <a:latin typeface="Calibri" panose="020F0502020204030204" pitchFamily="34" charset="0"/>
                          <a:ea typeface="Calibri" panose="020F0502020204030204" pitchFamily="34" charset="0"/>
                          <a:cs typeface="B Titr" panose="00000700000000000000" pitchFamily="2" charset="-78"/>
                        </a:rPr>
                        <a:t>7990</a:t>
                      </a:r>
                      <a:endParaRPr lang="en-US" sz="1800" dirty="0">
                        <a:solidFill>
                          <a:schemeClr val="tx1"/>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fa-IR" sz="1800" kern="1200" dirty="0">
                          <a:solidFill>
                            <a:schemeClr val="tx1"/>
                          </a:solidFill>
                          <a:effectLst/>
                          <a:latin typeface="Calibri" panose="020F0502020204030204" pitchFamily="34" charset="0"/>
                          <a:ea typeface="Calibri" panose="020F0502020204030204" pitchFamily="34" charset="0"/>
                          <a:cs typeface="B Titr" panose="00000700000000000000" pitchFamily="2" charset="-78"/>
                        </a:rPr>
                        <a:t>1161</a:t>
                      </a:r>
                      <a:endParaRPr lang="en-US" sz="1800" kern="1200" dirty="0">
                        <a:solidFill>
                          <a:schemeClr val="tx1"/>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800" dirty="0">
                          <a:solidFill>
                            <a:schemeClr val="accent1">
                              <a:lumMod val="75000"/>
                            </a:schemeClr>
                          </a:solidFill>
                          <a:effectLst/>
                          <a:latin typeface="Calibri" panose="020F0502020204030204" pitchFamily="34" charset="0"/>
                          <a:ea typeface="Calibri" panose="020F0502020204030204" pitchFamily="34" charset="0"/>
                          <a:cs typeface="B Titr" panose="00000700000000000000" pitchFamily="2" charset="-78"/>
                        </a:rPr>
                        <a:t>41.8</a:t>
                      </a:r>
                      <a:endParaRPr lang="en-US" sz="1800" dirty="0">
                        <a:solidFill>
                          <a:schemeClr val="accent1">
                            <a:lumMod val="75000"/>
                          </a:schemeClr>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800" dirty="0">
                          <a:solidFill>
                            <a:srgbClr val="FF0000"/>
                          </a:solidFill>
                          <a:effectLst/>
                          <a:latin typeface="Calibri" panose="020F0502020204030204" pitchFamily="34" charset="0"/>
                          <a:ea typeface="Calibri" panose="020F0502020204030204" pitchFamily="34" charset="0"/>
                          <a:cs typeface="B Titr" panose="00000700000000000000" pitchFamily="2" charset="-78"/>
                        </a:rPr>
                        <a:t>91</a:t>
                      </a:r>
                      <a:endParaRPr lang="en-US" sz="1800" dirty="0">
                        <a:solidFill>
                          <a:srgbClr val="FF0000"/>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51240503"/>
                  </a:ext>
                </a:extLst>
              </a:tr>
              <a:tr h="827354">
                <a:tc>
                  <a:txBody>
                    <a:bodyPr/>
                    <a:lstStyle/>
                    <a:p>
                      <a:pPr algn="ctr" rtl="1">
                        <a:lnSpc>
                          <a:spcPct val="115000"/>
                        </a:lnSpc>
                        <a:spcAft>
                          <a:spcPts val="0"/>
                        </a:spcAft>
                      </a:pPr>
                      <a:r>
                        <a:rPr lang="fa-IR" sz="1400" dirty="0">
                          <a:solidFill>
                            <a:schemeClr val="tx1"/>
                          </a:solidFill>
                          <a:effectLst/>
                          <a:latin typeface="Calibri" panose="020F0502020204030204" pitchFamily="34" charset="0"/>
                          <a:ea typeface="Calibri" panose="020F0502020204030204" pitchFamily="34" charset="0"/>
                          <a:cs typeface="B Titr" panose="00000700000000000000" pitchFamily="2" charset="-78"/>
                        </a:rPr>
                        <a:t>کل</a:t>
                      </a:r>
                      <a:endParaRPr lang="en-US" sz="1400" dirty="0">
                        <a:solidFill>
                          <a:schemeClr val="tx1"/>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1">
                        <a:lnSpc>
                          <a:spcPct val="115000"/>
                        </a:lnSpc>
                        <a:spcAft>
                          <a:spcPts val="0"/>
                        </a:spcAft>
                      </a:pPr>
                      <a:r>
                        <a:rPr lang="fa-IR" sz="1800" dirty="0">
                          <a:solidFill>
                            <a:schemeClr val="tx1"/>
                          </a:solidFill>
                          <a:effectLst/>
                          <a:latin typeface="Calibri" panose="020F0502020204030204" pitchFamily="34" charset="0"/>
                          <a:ea typeface="Calibri" panose="020F0502020204030204" pitchFamily="34" charset="0"/>
                          <a:cs typeface="B Titr" panose="00000700000000000000" pitchFamily="2" charset="-78"/>
                        </a:rPr>
                        <a:t>43702</a:t>
                      </a:r>
                      <a:endParaRPr lang="en-US" sz="1800" dirty="0">
                        <a:solidFill>
                          <a:schemeClr val="tx1"/>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fa-IR" sz="1800" kern="1200" dirty="0">
                          <a:solidFill>
                            <a:schemeClr val="tx1"/>
                          </a:solidFill>
                          <a:effectLst/>
                          <a:latin typeface="Calibri" panose="020F0502020204030204" pitchFamily="34" charset="0"/>
                          <a:ea typeface="Calibri" panose="020F0502020204030204" pitchFamily="34" charset="0"/>
                          <a:cs typeface="B Titr" panose="00000700000000000000" pitchFamily="2" charset="-78"/>
                        </a:rPr>
                        <a:t>7509</a:t>
                      </a:r>
                      <a:endParaRPr lang="en-US" sz="1800" kern="1200" dirty="0">
                        <a:solidFill>
                          <a:schemeClr val="tx1"/>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800" dirty="0">
                          <a:solidFill>
                            <a:schemeClr val="accent1">
                              <a:lumMod val="75000"/>
                            </a:schemeClr>
                          </a:solidFill>
                          <a:effectLst/>
                          <a:latin typeface="Calibri" panose="020F0502020204030204" pitchFamily="34" charset="0"/>
                          <a:ea typeface="Calibri" panose="020F0502020204030204" pitchFamily="34" charset="0"/>
                          <a:cs typeface="B Titr" panose="00000700000000000000" pitchFamily="2" charset="-78"/>
                        </a:rPr>
                        <a:t>40.7</a:t>
                      </a:r>
                      <a:endParaRPr lang="en-US" sz="1800" dirty="0">
                        <a:solidFill>
                          <a:schemeClr val="accent1">
                            <a:lumMod val="75000"/>
                          </a:schemeClr>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800" dirty="0">
                          <a:solidFill>
                            <a:srgbClr val="FF0000"/>
                          </a:solidFill>
                          <a:effectLst/>
                          <a:latin typeface="Calibri" panose="020F0502020204030204" pitchFamily="34" charset="0"/>
                          <a:ea typeface="Calibri" panose="020F0502020204030204" pitchFamily="34" charset="0"/>
                          <a:cs typeface="B Titr" panose="00000700000000000000" pitchFamily="2" charset="-78"/>
                        </a:rPr>
                        <a:t>88</a:t>
                      </a:r>
                      <a:endParaRPr lang="en-US" sz="1800" dirty="0">
                        <a:solidFill>
                          <a:srgbClr val="FF0000"/>
                        </a:solidFill>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61350455"/>
                  </a:ext>
                </a:extLst>
              </a:tr>
            </a:tbl>
          </a:graphicData>
        </a:graphic>
      </p:graphicFrame>
    </p:spTree>
    <p:extLst>
      <p:ext uri="{BB962C8B-B14F-4D97-AF65-F5344CB8AC3E}">
        <p14:creationId xmlns:p14="http://schemas.microsoft.com/office/powerpoint/2010/main" val="21247492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8425" y="110913"/>
            <a:ext cx="1477040" cy="797560"/>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21EEB8-A6AB-443C-91AE-72849564C69E}"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descr="Image result for â«Ø¢Ø±Ù ÙØ¹Ø§ÙÙØª Ø¯Ø±ÙØ§Ù ÙØ²Ø§Ø±Øª Ø¨ÙØ¯Ø§Ø´Øªâ¬â">
            <a:extLst>
              <a:ext uri="{FF2B5EF4-FFF2-40B4-BE49-F238E27FC236}">
                <a16:creationId xmlns:a16="http://schemas.microsoft.com/office/drawing/2014/main" id="{AA5ECD37-6852-4B17-AFA9-0160B37BE58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93145" y="110913"/>
            <a:ext cx="998855" cy="797560"/>
          </a:xfrm>
          <a:prstGeom prst="rect">
            <a:avLst/>
          </a:prstGeom>
          <a:noFill/>
          <a:ln>
            <a:noFill/>
          </a:ln>
        </p:spPr>
      </p:pic>
      <p:sp>
        <p:nvSpPr>
          <p:cNvPr id="7" name="TextBox 6">
            <a:extLst>
              <a:ext uri="{FF2B5EF4-FFF2-40B4-BE49-F238E27FC236}">
                <a16:creationId xmlns:a16="http://schemas.microsoft.com/office/drawing/2014/main" id="{38091C0A-947A-4D9B-9FF2-9B48877CE4CD}"/>
              </a:ext>
            </a:extLst>
          </p:cNvPr>
          <p:cNvSpPr txBox="1"/>
          <p:nvPr/>
        </p:nvSpPr>
        <p:spPr>
          <a:xfrm>
            <a:off x="1575465" y="302293"/>
            <a:ext cx="9397334" cy="600164"/>
          </a:xfrm>
          <a:prstGeom prst="rect">
            <a:avLst/>
          </a:prstGeom>
          <a:solidFill>
            <a:schemeClr val="bg1"/>
          </a:solidFill>
        </p:spPr>
        <p:txBody>
          <a:bodyPr wrap="square">
            <a:spAutoFit/>
          </a:bodyPr>
          <a:lstStyle/>
          <a:p>
            <a:pPr marL="0" marR="0" lvl="0" indent="0" algn="ctr" defTabSz="914400" rtl="1" eaLnBrk="1" fontAlgn="auto" latinLnBrk="0" hangingPunct="1">
              <a:lnSpc>
                <a:spcPct val="150000"/>
              </a:lnSpc>
              <a:spcBef>
                <a:spcPts val="0"/>
              </a:spcBef>
              <a:spcAft>
                <a:spcPts val="80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تعداد موارد بستری و فوتی کاهش یافته در پیک پنجم  با لحاظ بستری موقت</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2556515665"/>
              </p:ext>
            </p:extLst>
          </p:nvPr>
        </p:nvGraphicFramePr>
        <p:xfrm>
          <a:off x="4560710" y="1188430"/>
          <a:ext cx="7168445" cy="49371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9"/>
          <p:cNvSpPr/>
          <p:nvPr/>
        </p:nvSpPr>
        <p:spPr>
          <a:xfrm>
            <a:off x="304799" y="1097324"/>
            <a:ext cx="4131734" cy="5119350"/>
          </a:xfrm>
          <a:prstGeom prst="rect">
            <a:avLst/>
          </a:prstGeom>
          <a:solidFill>
            <a:schemeClr val="accent6">
              <a:lumMod val="20000"/>
              <a:lumOff val="80000"/>
            </a:schemeClr>
          </a:solidFill>
          <a:ln>
            <a:solidFill>
              <a:schemeClr val="tx2"/>
            </a:solidFill>
          </a:ln>
        </p:spPr>
        <p:txBody>
          <a:bodyPr wrap="square">
            <a:spAutoFit/>
          </a:bodyPr>
          <a:lstStyle/>
          <a:p>
            <a:pPr marL="0" marR="0" lvl="0" indent="0" algn="just" defTabSz="914400" rtl="1" eaLnBrk="1" fontAlgn="auto" latinLnBrk="0" hangingPunct="1">
              <a:lnSpc>
                <a:spcPct val="200000"/>
              </a:lnSpc>
              <a:spcBef>
                <a:spcPts val="0"/>
              </a:spcBef>
              <a:spcAft>
                <a:spcPts val="800"/>
              </a:spcAft>
              <a:buClrTx/>
              <a:buSzTx/>
              <a:buFontTx/>
              <a:buNone/>
              <a:tabLst/>
              <a:defRPr/>
            </a:pPr>
            <a:r>
              <a:rPr kumimoji="0" lang="fa-IR"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در محاسبات  شرایط ثابت فرض شده است و این در حالی است که </a:t>
            </a:r>
            <a:r>
              <a:rPr kumimoji="0" lang="ar-SA"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افزایش مراجعین بستری در بیمارستانها باعث تکمیل ظرفیت بخشهای بیمارستانی خصوصا بخشهای ویژه می گردد. </a:t>
            </a:r>
            <a:endParaRPr kumimoji="0" lang="fa-IR"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endParaRPr>
          </a:p>
          <a:p>
            <a:pPr marL="0" marR="0" lvl="0" indent="0" algn="just" defTabSz="914400" rtl="1" eaLnBrk="1" fontAlgn="auto" latinLnBrk="0" hangingPunct="1">
              <a:lnSpc>
                <a:spcPct val="200000"/>
              </a:lnSpc>
              <a:spcBef>
                <a:spcPts val="0"/>
              </a:spcBef>
              <a:spcAft>
                <a:spcPts val="800"/>
              </a:spcAft>
              <a:buClrTx/>
              <a:buSzTx/>
              <a:buFontTx/>
              <a:buNone/>
              <a:tabLst/>
              <a:defRPr/>
            </a:pPr>
            <a:r>
              <a:rPr kumimoji="0" lang="ar-SA"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افزایش تعداد بیماران بستری با افزایش حجم کاری پرسنل، فرسودگی شغلی و کاهش کیفیت ارائه خدمات همراهی دارد و همه این موارد در افزایش مرگ و میر موثر است. با در نظر گرفتن این موارد قطعا تعداد موارد فوتی بسیار بیشتر از  </a:t>
            </a:r>
            <a:r>
              <a:rPr kumimoji="0" lang="fa-IR"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میزان </a:t>
            </a:r>
            <a:r>
              <a:rPr kumimoji="0" lang="ar-SA"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محاسبه شده بر أساس درصد کشندگی پیک </a:t>
            </a:r>
            <a:r>
              <a:rPr kumimoji="0" lang="fa-IR"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پنجم </a:t>
            </a:r>
            <a:r>
              <a:rPr kumimoji="0" lang="ar-SA"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 می شد. </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1" name="Rounded Rectangle 10"/>
          <p:cNvSpPr/>
          <p:nvPr/>
        </p:nvSpPr>
        <p:spPr>
          <a:xfrm>
            <a:off x="1344736" y="6372858"/>
            <a:ext cx="9211734" cy="41514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50000"/>
              </a:lnSpc>
              <a:spcBef>
                <a:spcPts val="0"/>
              </a:spcBef>
              <a:spcAft>
                <a:spcPts val="800"/>
              </a:spcAft>
              <a:buClrTx/>
              <a:buSzTx/>
              <a:buFontTx/>
              <a:buNone/>
              <a:tabLst/>
              <a:defRPr/>
            </a:pPr>
            <a:r>
              <a:rPr kumimoji="0" lang="fa-I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 آمار بیماران مشکوک/محتمل/قطعی لحاظ شده است.</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470597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98425" y="110913"/>
            <a:ext cx="1477040" cy="797560"/>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21EEB8-A6AB-443C-91AE-72849564C69E}"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descr="Image result for â«Ø¢Ø±Ù ÙØ¹Ø§ÙÙØª Ø¯Ø±ÙØ§Ù ÙØ²Ø§Ø±Øª Ø¨ÙØ¯Ø§Ø´Øªâ¬â">
            <a:extLst>
              <a:ext uri="{FF2B5EF4-FFF2-40B4-BE49-F238E27FC236}">
                <a16:creationId xmlns:a16="http://schemas.microsoft.com/office/drawing/2014/main" id="{AA5ECD37-6852-4B17-AFA9-0160B37BE58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93145" y="110913"/>
            <a:ext cx="998855" cy="797560"/>
          </a:xfrm>
          <a:prstGeom prst="rect">
            <a:avLst/>
          </a:prstGeom>
          <a:noFill/>
          <a:ln>
            <a:noFill/>
          </a:ln>
        </p:spPr>
      </p:pic>
      <p:sp>
        <p:nvSpPr>
          <p:cNvPr id="7" name="TextBox 6">
            <a:extLst>
              <a:ext uri="{FF2B5EF4-FFF2-40B4-BE49-F238E27FC236}">
                <a16:creationId xmlns:a16="http://schemas.microsoft.com/office/drawing/2014/main" id="{38091C0A-947A-4D9B-9FF2-9B48877CE4CD}"/>
              </a:ext>
            </a:extLst>
          </p:cNvPr>
          <p:cNvSpPr txBox="1"/>
          <p:nvPr/>
        </p:nvSpPr>
        <p:spPr>
          <a:xfrm>
            <a:off x="1575465" y="333950"/>
            <a:ext cx="9397335" cy="473206"/>
          </a:xfrm>
          <a:prstGeom prst="rect">
            <a:avLst/>
          </a:prstGeom>
          <a:solidFill>
            <a:schemeClr val="bg1"/>
          </a:solidFill>
        </p:spPr>
        <p:txBody>
          <a:bodyPr wrap="square">
            <a:spAutoFit/>
          </a:bodyPr>
          <a:lstStyle/>
          <a:p>
            <a:pPr marL="0" marR="0" lvl="0" indent="0" algn="ctr" defTabSz="914400" rtl="1" eaLnBrk="1" fontAlgn="auto" latinLnBrk="0" hangingPunct="1">
              <a:lnSpc>
                <a:spcPct val="150000"/>
              </a:lnSpc>
              <a:spcBef>
                <a:spcPts val="0"/>
              </a:spcBef>
              <a:spcAft>
                <a:spcPts val="800"/>
              </a:spcAft>
              <a:buClrTx/>
              <a:buSzTx/>
              <a:buFontTx/>
              <a:buNone/>
              <a:tabLst/>
              <a:defRPr/>
            </a:pPr>
            <a:r>
              <a:rPr kumimoji="0" lang="ar-SA"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پیش بینی میانگین روزانه تعداد بستری موجود کل، ویژه، انتوبه در پیک </a:t>
            </a:r>
            <a:r>
              <a:rPr kumimoji="0" lang="fa-IR"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پنجم </a:t>
            </a:r>
            <a:r>
              <a:rPr kumimoji="0" lang="ar-SA"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 با  لحاظ بیماران بستری موقت </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8" name="Chart 7"/>
          <p:cNvGraphicFramePr/>
          <p:nvPr>
            <p:extLst>
              <p:ext uri="{D42A27DB-BD31-4B8C-83A1-F6EECF244321}">
                <p14:modId xmlns:p14="http://schemas.microsoft.com/office/powerpoint/2010/main" val="2883476405"/>
              </p:ext>
            </p:extLst>
          </p:nvPr>
        </p:nvGraphicFramePr>
        <p:xfrm>
          <a:off x="880533" y="1275644"/>
          <a:ext cx="10312612" cy="4775200"/>
        </p:xfrm>
        <a:graphic>
          <a:graphicData uri="http://schemas.openxmlformats.org/drawingml/2006/chart">
            <c:chart xmlns:c="http://schemas.openxmlformats.org/drawingml/2006/chart" xmlns:r="http://schemas.openxmlformats.org/officeDocument/2006/relationships" r:id="rId5"/>
          </a:graphicData>
        </a:graphic>
      </p:graphicFrame>
      <p:sp>
        <p:nvSpPr>
          <p:cNvPr id="10" name="Rounded Rectangle 9"/>
          <p:cNvSpPr/>
          <p:nvPr/>
        </p:nvSpPr>
        <p:spPr>
          <a:xfrm>
            <a:off x="1344736" y="6372858"/>
            <a:ext cx="9211734" cy="41514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50000"/>
              </a:lnSpc>
              <a:spcBef>
                <a:spcPts val="0"/>
              </a:spcBef>
              <a:spcAft>
                <a:spcPts val="800"/>
              </a:spcAft>
              <a:buClrTx/>
              <a:buSzTx/>
              <a:buFontTx/>
              <a:buNone/>
              <a:tabLst/>
              <a:defRPr/>
            </a:pPr>
            <a:r>
              <a:rPr kumimoji="0" lang="fa-I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 آمار بیماران مشکوک/محتمل/قطعی لحاظ شده است.</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106753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8425" y="110913"/>
            <a:ext cx="1477040" cy="797560"/>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21EEB8-A6AB-443C-91AE-72849564C69E}"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descr="Image result for â«Ø¢Ø±Ù ÙØ¹Ø§ÙÙØª Ø¯Ø±ÙØ§Ù ÙØ²Ø§Ø±Øª Ø¨ÙØ¯Ø§Ø´Øªâ¬â">
            <a:extLst>
              <a:ext uri="{FF2B5EF4-FFF2-40B4-BE49-F238E27FC236}">
                <a16:creationId xmlns:a16="http://schemas.microsoft.com/office/drawing/2014/main" id="{AA5ECD37-6852-4B17-AFA9-0160B37BE58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93145" y="110913"/>
            <a:ext cx="998855" cy="797560"/>
          </a:xfrm>
          <a:prstGeom prst="rect">
            <a:avLst/>
          </a:prstGeom>
          <a:noFill/>
          <a:ln>
            <a:noFill/>
          </a:ln>
        </p:spPr>
      </p:pic>
      <p:sp>
        <p:nvSpPr>
          <p:cNvPr id="7" name="TextBox 6">
            <a:extLst>
              <a:ext uri="{FF2B5EF4-FFF2-40B4-BE49-F238E27FC236}">
                <a16:creationId xmlns:a16="http://schemas.microsoft.com/office/drawing/2014/main" id="{38091C0A-947A-4D9B-9FF2-9B48877CE4CD}"/>
              </a:ext>
            </a:extLst>
          </p:cNvPr>
          <p:cNvSpPr txBox="1"/>
          <p:nvPr/>
        </p:nvSpPr>
        <p:spPr>
          <a:xfrm>
            <a:off x="1575465" y="332191"/>
            <a:ext cx="9397334" cy="515526"/>
          </a:xfrm>
          <a:prstGeom prst="rect">
            <a:avLst/>
          </a:prstGeom>
          <a:solidFill>
            <a:schemeClr val="bg1"/>
          </a:solidFill>
        </p:spPr>
        <p:txBody>
          <a:bodyPr wrap="square">
            <a:spAutoFit/>
          </a:bodyPr>
          <a:lstStyle/>
          <a:p>
            <a:pPr marL="0" marR="0" lvl="0" indent="0" algn="ctr" defTabSz="914400" rtl="1" eaLnBrk="1" fontAlgn="auto" latinLnBrk="0" hangingPunct="1">
              <a:lnSpc>
                <a:spcPct val="150000"/>
              </a:lnSpc>
              <a:spcBef>
                <a:spcPts val="0"/>
              </a:spcBef>
              <a:spcAft>
                <a:spcPts val="800"/>
              </a:spcAft>
              <a:buClrTx/>
              <a:buSzTx/>
              <a:buFontTx/>
              <a:buNone/>
              <a:tabLst/>
              <a:defRPr/>
            </a:pPr>
            <a:r>
              <a:rPr kumimoji="0" lang="fa-I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میانگین بیماران بستری موجود کاهش یافته در پیک پنجم  با لحاظ بستری موقت</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715501433"/>
              </p:ext>
            </p:extLst>
          </p:nvPr>
        </p:nvGraphicFramePr>
        <p:xfrm>
          <a:off x="2732013" y="1215560"/>
          <a:ext cx="7168445" cy="49371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ounded Rectangle 8"/>
          <p:cNvSpPr/>
          <p:nvPr/>
        </p:nvSpPr>
        <p:spPr>
          <a:xfrm>
            <a:off x="1344736" y="6372858"/>
            <a:ext cx="9211734" cy="41514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50000"/>
              </a:lnSpc>
              <a:spcBef>
                <a:spcPts val="0"/>
              </a:spcBef>
              <a:spcAft>
                <a:spcPts val="800"/>
              </a:spcAft>
              <a:buClrTx/>
              <a:buSzTx/>
              <a:buFontTx/>
              <a:buNone/>
              <a:tabLst/>
              <a:defRPr/>
            </a:pPr>
            <a:r>
              <a:rPr kumimoji="0" lang="fa-I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 آمار بیماران مشکوک/محتمل/قطعی لحاظ شده است.</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338100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8425" y="110913"/>
            <a:ext cx="1477040" cy="797560"/>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21EEB8-A6AB-443C-91AE-72849564C69E}"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descr="Image result for â«Ø¢Ø±Ù ÙØ¹Ø§ÙÙØª Ø¯Ø±ÙØ§Ù ÙØ²Ø§Ø±Øª Ø¨ÙØ¯Ø§Ø´Øªâ¬â">
            <a:extLst>
              <a:ext uri="{FF2B5EF4-FFF2-40B4-BE49-F238E27FC236}">
                <a16:creationId xmlns:a16="http://schemas.microsoft.com/office/drawing/2014/main" id="{AA5ECD37-6852-4B17-AFA9-0160B37BE58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93145" y="110913"/>
            <a:ext cx="998855" cy="797560"/>
          </a:xfrm>
          <a:prstGeom prst="rect">
            <a:avLst/>
          </a:prstGeom>
          <a:noFill/>
          <a:ln>
            <a:noFill/>
          </a:ln>
        </p:spPr>
      </p:pic>
      <p:sp>
        <p:nvSpPr>
          <p:cNvPr id="7" name="TextBox 6">
            <a:extLst>
              <a:ext uri="{FF2B5EF4-FFF2-40B4-BE49-F238E27FC236}">
                <a16:creationId xmlns:a16="http://schemas.microsoft.com/office/drawing/2014/main" id="{38091C0A-947A-4D9B-9FF2-9B48877CE4CD}"/>
              </a:ext>
            </a:extLst>
          </p:cNvPr>
          <p:cNvSpPr txBox="1"/>
          <p:nvPr/>
        </p:nvSpPr>
        <p:spPr>
          <a:xfrm>
            <a:off x="1699643" y="110913"/>
            <a:ext cx="9183374" cy="1015663"/>
          </a:xfrm>
          <a:prstGeom prst="rect">
            <a:avLst/>
          </a:prstGeom>
          <a:solidFill>
            <a:schemeClr val="bg1"/>
          </a:solidFill>
        </p:spPr>
        <p:txBody>
          <a:bodyPr wrap="square">
            <a:spAutoFit/>
          </a:bodyPr>
          <a:lstStyle/>
          <a:p>
            <a:pPr marL="0" marR="0" lvl="0" indent="0" algn="ctr" defTabSz="914400" rtl="1" eaLnBrk="1" fontAlgn="auto" latinLnBrk="0" hangingPunct="1">
              <a:lnSpc>
                <a:spcPct val="150000"/>
              </a:lnSpc>
              <a:spcBef>
                <a:spcPts val="0"/>
              </a:spcBef>
              <a:spcAft>
                <a:spcPts val="800"/>
              </a:spcAft>
              <a:buClrTx/>
              <a:buSzTx/>
              <a:buFontTx/>
              <a:buNone/>
              <a:tabLst/>
              <a:defRPr/>
            </a:pPr>
            <a:r>
              <a:rPr kumimoji="0" lang="ar-S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پیش بینی میانگین روزانه درصد اشغال ماکزیمم ظرفیت بخش ویژه با بیماران کووید-19 در پیک </a:t>
            </a:r>
            <a:r>
              <a:rPr kumimoji="0" lang="fa-I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پنجم </a:t>
            </a:r>
            <a:r>
              <a:rPr kumimoji="0" lang="ar-S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با لحاظ بیماران بستری موقت</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9" name="Chart 8"/>
          <p:cNvGraphicFramePr/>
          <p:nvPr>
            <p:extLst>
              <p:ext uri="{D42A27DB-BD31-4B8C-83A1-F6EECF244321}">
                <p14:modId xmlns:p14="http://schemas.microsoft.com/office/powerpoint/2010/main" val="1078118750"/>
              </p:ext>
            </p:extLst>
          </p:nvPr>
        </p:nvGraphicFramePr>
        <p:xfrm>
          <a:off x="1004711" y="1320799"/>
          <a:ext cx="9742311" cy="4639733"/>
        </p:xfrm>
        <a:graphic>
          <a:graphicData uri="http://schemas.openxmlformats.org/drawingml/2006/chart">
            <c:chart xmlns:c="http://schemas.openxmlformats.org/drawingml/2006/chart" xmlns:r="http://schemas.openxmlformats.org/officeDocument/2006/relationships" r:id="rId4"/>
          </a:graphicData>
        </a:graphic>
      </p:graphicFrame>
      <p:sp>
        <p:nvSpPr>
          <p:cNvPr id="10" name="Rounded Rectangle 9"/>
          <p:cNvSpPr/>
          <p:nvPr/>
        </p:nvSpPr>
        <p:spPr>
          <a:xfrm>
            <a:off x="1344736" y="6372858"/>
            <a:ext cx="9211734" cy="41514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50000"/>
              </a:lnSpc>
              <a:spcBef>
                <a:spcPts val="0"/>
              </a:spcBef>
              <a:spcAft>
                <a:spcPts val="800"/>
              </a:spcAft>
              <a:buClrTx/>
              <a:buSzTx/>
              <a:buFontTx/>
              <a:buNone/>
              <a:tabLst/>
              <a:defRPr/>
            </a:pPr>
            <a:r>
              <a:rPr kumimoji="0" lang="fa-I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 آمار بیماران مشکوک/محتمل/قطعی لحاظ شده است.</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10832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8425" y="110913"/>
            <a:ext cx="1477040" cy="797560"/>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21EEB8-A6AB-443C-91AE-72849564C69E}"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descr="Image result for â«Ø¢Ø±Ù ÙØ¹Ø§ÙÙØª Ø¯Ø±ÙØ§Ù ÙØ²Ø§Ø±Øª Ø¨ÙØ¯Ø§Ø´Øªâ¬â">
            <a:extLst>
              <a:ext uri="{FF2B5EF4-FFF2-40B4-BE49-F238E27FC236}">
                <a16:creationId xmlns:a16="http://schemas.microsoft.com/office/drawing/2014/main" id="{AA5ECD37-6852-4B17-AFA9-0160B37BE58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93145" y="110913"/>
            <a:ext cx="998855" cy="797560"/>
          </a:xfrm>
          <a:prstGeom prst="rect">
            <a:avLst/>
          </a:prstGeom>
          <a:noFill/>
          <a:ln>
            <a:noFill/>
          </a:ln>
        </p:spPr>
      </p:pic>
      <p:sp>
        <p:nvSpPr>
          <p:cNvPr id="8" name="Rounded Rectangle 7"/>
          <p:cNvSpPr/>
          <p:nvPr/>
        </p:nvSpPr>
        <p:spPr>
          <a:xfrm>
            <a:off x="1919111" y="2282692"/>
            <a:ext cx="7981347" cy="1727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a-IR"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بررسی بیماران</a:t>
            </a:r>
            <a:r>
              <a:rPr kumimoji="0" lang="fa-IR"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 بستری موقت در پیک چهارم کشوری</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B Titr" panose="00000700000000000000" pitchFamily="2" charset="-78"/>
            </a:endParaRPr>
          </a:p>
        </p:txBody>
      </p:sp>
    </p:spTree>
    <p:extLst>
      <p:ext uri="{BB962C8B-B14F-4D97-AF65-F5344CB8AC3E}">
        <p14:creationId xmlns:p14="http://schemas.microsoft.com/office/powerpoint/2010/main" val="823811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8425" y="110913"/>
            <a:ext cx="1477040" cy="797560"/>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21EEB8-A6AB-443C-91AE-72849564C69E}"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descr="Image result for â«Ø¢Ø±Ù ÙØ¹Ø§ÙÙØª Ø¯Ø±ÙØ§Ù ÙØ²Ø§Ø±Øª Ø¨ÙØ¯Ø§Ø´Øªâ¬â">
            <a:extLst>
              <a:ext uri="{FF2B5EF4-FFF2-40B4-BE49-F238E27FC236}">
                <a16:creationId xmlns:a16="http://schemas.microsoft.com/office/drawing/2014/main" id="{AA5ECD37-6852-4B17-AFA9-0160B37BE58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93145" y="110913"/>
            <a:ext cx="998855" cy="797560"/>
          </a:xfrm>
          <a:prstGeom prst="rect">
            <a:avLst/>
          </a:prstGeom>
          <a:noFill/>
          <a:ln>
            <a:noFill/>
          </a:ln>
        </p:spPr>
      </p:pic>
      <p:sp>
        <p:nvSpPr>
          <p:cNvPr id="8" name="Rounded Rectangle 7"/>
          <p:cNvSpPr/>
          <p:nvPr/>
        </p:nvSpPr>
        <p:spPr>
          <a:xfrm>
            <a:off x="2150532" y="346146"/>
            <a:ext cx="7981347" cy="105367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a-IR"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راه اندازی کلینیکهای تنفسی و بستری موقت در پیک چهارم</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B Titr" panose="00000700000000000000" pitchFamily="2" charset="-78"/>
            </a:endParaRPr>
          </a:p>
        </p:txBody>
      </p:sp>
      <p:graphicFrame>
        <p:nvGraphicFramePr>
          <p:cNvPr id="7" name="Diagram 6"/>
          <p:cNvGraphicFramePr/>
          <p:nvPr>
            <p:extLst>
              <p:ext uri="{D42A27DB-BD31-4B8C-83A1-F6EECF244321}">
                <p14:modId xmlns:p14="http://schemas.microsoft.com/office/powerpoint/2010/main" val="3543891881"/>
              </p:ext>
            </p:extLst>
          </p:nvPr>
        </p:nvGraphicFramePr>
        <p:xfrm>
          <a:off x="1388534" y="1718451"/>
          <a:ext cx="9934222" cy="45042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84887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8425" y="110913"/>
            <a:ext cx="1477040" cy="797560"/>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21EEB8-A6AB-443C-91AE-72849564C69E}"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descr="Image result for â«Ø¢Ø±Ù ÙØ¹Ø§ÙÙØª Ø¯Ø±ÙØ§Ù ÙØ²Ø§Ø±Øª Ø¨ÙØ¯Ø§Ø´Øªâ¬â">
            <a:extLst>
              <a:ext uri="{FF2B5EF4-FFF2-40B4-BE49-F238E27FC236}">
                <a16:creationId xmlns:a16="http://schemas.microsoft.com/office/drawing/2014/main" id="{AA5ECD37-6852-4B17-AFA9-0160B37BE58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93145" y="110913"/>
            <a:ext cx="998855" cy="797560"/>
          </a:xfrm>
          <a:prstGeom prst="rect">
            <a:avLst/>
          </a:prstGeom>
          <a:noFill/>
          <a:ln>
            <a:noFill/>
          </a:ln>
        </p:spPr>
      </p:pic>
      <p:sp>
        <p:nvSpPr>
          <p:cNvPr id="7" name="TextBox 6">
            <a:extLst>
              <a:ext uri="{FF2B5EF4-FFF2-40B4-BE49-F238E27FC236}">
                <a16:creationId xmlns:a16="http://schemas.microsoft.com/office/drawing/2014/main" id="{38091C0A-947A-4D9B-9FF2-9B48877CE4CD}"/>
              </a:ext>
            </a:extLst>
          </p:cNvPr>
          <p:cNvSpPr txBox="1"/>
          <p:nvPr/>
        </p:nvSpPr>
        <p:spPr>
          <a:xfrm>
            <a:off x="1688354" y="265940"/>
            <a:ext cx="9183374" cy="553357"/>
          </a:xfrm>
          <a:prstGeom prst="rect">
            <a:avLst/>
          </a:prstGeom>
          <a:solidFill>
            <a:schemeClr val="bg1"/>
          </a:solidFill>
        </p:spPr>
        <p:txBody>
          <a:bodyPr wrap="square">
            <a:spAutoFit/>
          </a:bodyPr>
          <a:lstStyle/>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fa-IR"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بستری موقت</a:t>
            </a:r>
            <a:r>
              <a:rPr kumimoji="0" lang="fa-IR" sz="2800" b="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 در پیک چهارم</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10" name="Chart 9"/>
          <p:cNvGraphicFramePr/>
          <p:nvPr>
            <p:extLst>
              <p:ext uri="{D42A27DB-BD31-4B8C-83A1-F6EECF244321}">
                <p14:modId xmlns:p14="http://schemas.microsoft.com/office/powerpoint/2010/main" val="2420617528"/>
              </p:ext>
            </p:extLst>
          </p:nvPr>
        </p:nvGraphicFramePr>
        <p:xfrm>
          <a:off x="609600" y="1208173"/>
          <a:ext cx="4696178" cy="47310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extLst>
              <p:ext uri="{D42A27DB-BD31-4B8C-83A1-F6EECF244321}">
                <p14:modId xmlns:p14="http://schemas.microsoft.com/office/powerpoint/2010/main" val="3037213925"/>
              </p:ext>
            </p:extLst>
          </p:nvPr>
        </p:nvGraphicFramePr>
        <p:xfrm>
          <a:off x="5757333" y="1192127"/>
          <a:ext cx="5634743" cy="4747078"/>
        </p:xfrm>
        <a:graphic>
          <a:graphicData uri="http://schemas.openxmlformats.org/drawingml/2006/chart">
            <c:chart xmlns:c="http://schemas.openxmlformats.org/drawingml/2006/chart" xmlns:r="http://schemas.openxmlformats.org/officeDocument/2006/relationships" r:id="rId5"/>
          </a:graphicData>
        </a:graphic>
      </p:graphicFrame>
      <p:sp>
        <p:nvSpPr>
          <p:cNvPr id="12" name="Rounded Rectangle 11"/>
          <p:cNvSpPr/>
          <p:nvPr/>
        </p:nvSpPr>
        <p:spPr>
          <a:xfrm>
            <a:off x="1490661" y="6374373"/>
            <a:ext cx="9211734" cy="41514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50000"/>
              </a:lnSpc>
              <a:spcBef>
                <a:spcPts val="0"/>
              </a:spcBef>
              <a:spcAft>
                <a:spcPts val="800"/>
              </a:spcAft>
              <a:buClrTx/>
              <a:buSzTx/>
              <a:buFontTx/>
              <a:buNone/>
              <a:tabLst/>
              <a:defRPr/>
            </a:pPr>
            <a:r>
              <a:rPr kumimoji="0" lang="fa-I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 آمار بیماران مشکوک/محتمل/قطعی لحاظ شده است.</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99544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8425" y="110913"/>
            <a:ext cx="1477040" cy="797560"/>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21EEB8-A6AB-443C-91AE-72849564C69E}"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descr="Image result for â«Ø¢Ø±Ù ÙØ¹Ø§ÙÙØª Ø¯Ø±ÙØ§Ù ÙØ²Ø§Ø±Øª Ø¨ÙØ¯Ø§Ø´Øªâ¬â">
            <a:extLst>
              <a:ext uri="{FF2B5EF4-FFF2-40B4-BE49-F238E27FC236}">
                <a16:creationId xmlns:a16="http://schemas.microsoft.com/office/drawing/2014/main" id="{AA5ECD37-6852-4B17-AFA9-0160B37BE58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93145" y="110913"/>
            <a:ext cx="998855" cy="797560"/>
          </a:xfrm>
          <a:prstGeom prst="rect">
            <a:avLst/>
          </a:prstGeom>
          <a:noFill/>
          <a:ln>
            <a:noFill/>
          </a:ln>
        </p:spPr>
      </p:pic>
      <p:sp>
        <p:nvSpPr>
          <p:cNvPr id="7" name="TextBox 6">
            <a:extLst>
              <a:ext uri="{FF2B5EF4-FFF2-40B4-BE49-F238E27FC236}">
                <a16:creationId xmlns:a16="http://schemas.microsoft.com/office/drawing/2014/main" id="{38091C0A-947A-4D9B-9FF2-9B48877CE4CD}"/>
              </a:ext>
            </a:extLst>
          </p:cNvPr>
          <p:cNvSpPr txBox="1"/>
          <p:nvPr/>
        </p:nvSpPr>
        <p:spPr>
          <a:xfrm>
            <a:off x="1699643" y="110913"/>
            <a:ext cx="9183374" cy="977191"/>
          </a:xfrm>
          <a:prstGeom prst="rect">
            <a:avLst/>
          </a:prstGeom>
          <a:solidFill>
            <a:schemeClr val="bg1"/>
          </a:solidFill>
        </p:spPr>
        <p:txBody>
          <a:bodyPr wrap="square">
            <a:spAutoFit/>
          </a:bodyPr>
          <a:lstStyle/>
          <a:p>
            <a:pPr marL="0" marR="0" lvl="0" indent="0" algn="ctr" defTabSz="914400" rtl="1" eaLnBrk="1" fontAlgn="auto" latinLnBrk="0" hangingPunct="1">
              <a:lnSpc>
                <a:spcPct val="150000"/>
              </a:lnSpc>
              <a:spcBef>
                <a:spcPts val="0"/>
              </a:spcBef>
              <a:spcAft>
                <a:spcPts val="800"/>
              </a:spcAft>
              <a:buClrTx/>
              <a:buSzTx/>
              <a:buFontTx/>
              <a:buNone/>
              <a:tabLst/>
              <a:defRPr/>
            </a:pPr>
            <a:r>
              <a:rPr kumimoji="0" lang="fa-I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درصد </a:t>
            </a:r>
            <a:r>
              <a:rPr kumimoji="0" lang="fa-IR" sz="2000" b="0" i="0" u="none" strike="noStrike" kern="1200" cap="none" spc="0" normalizeH="0" baseline="0" noProof="0" dirty="0">
                <a:ln>
                  <a:noFill/>
                </a:ln>
                <a:solidFill>
                  <a:srgbClr val="FF7C80"/>
                </a:solidFill>
                <a:effectLst/>
                <a:uLnTx/>
                <a:uFillTx/>
                <a:latin typeface="Calibri" panose="020F0502020204030204" pitchFamily="34" charset="0"/>
                <a:ea typeface="Calibri" panose="020F0502020204030204" pitchFamily="34" charset="0"/>
                <a:cs typeface="B Titr" panose="00000700000000000000" pitchFamily="2" charset="-78"/>
              </a:rPr>
              <a:t>فوتی مشکوک/محتمل/ قطعی </a:t>
            </a:r>
            <a:r>
              <a:rPr kumimoji="0" lang="fa-I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در بیماران بستری مشکوک/محتمل/قطعی </a:t>
            </a:r>
            <a:r>
              <a:rPr kumimoji="0" lang="ar-S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در پیک چهارم با لحاظ بیماران بستری موقت</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9" name="Chart 8"/>
          <p:cNvGraphicFramePr/>
          <p:nvPr>
            <p:extLst>
              <p:ext uri="{D42A27DB-BD31-4B8C-83A1-F6EECF244321}">
                <p14:modId xmlns:p14="http://schemas.microsoft.com/office/powerpoint/2010/main" val="4029068701"/>
              </p:ext>
            </p:extLst>
          </p:nvPr>
        </p:nvGraphicFramePr>
        <p:xfrm>
          <a:off x="1004711" y="1320799"/>
          <a:ext cx="9742311" cy="4639733"/>
        </p:xfrm>
        <a:graphic>
          <a:graphicData uri="http://schemas.openxmlformats.org/drawingml/2006/chart">
            <c:chart xmlns:c="http://schemas.openxmlformats.org/drawingml/2006/chart" xmlns:r="http://schemas.openxmlformats.org/officeDocument/2006/relationships" r:id="rId4"/>
          </a:graphicData>
        </a:graphic>
      </p:graphicFrame>
      <p:sp>
        <p:nvSpPr>
          <p:cNvPr id="10" name="Rounded Rectangle 9"/>
          <p:cNvSpPr/>
          <p:nvPr/>
        </p:nvSpPr>
        <p:spPr>
          <a:xfrm>
            <a:off x="1490661" y="6374373"/>
            <a:ext cx="9211734" cy="41514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50000"/>
              </a:lnSpc>
              <a:spcBef>
                <a:spcPts val="0"/>
              </a:spcBef>
              <a:spcAft>
                <a:spcPts val="800"/>
              </a:spcAft>
              <a:buClrTx/>
              <a:buSzTx/>
              <a:buFontTx/>
              <a:buNone/>
              <a:tabLst/>
              <a:defRPr/>
            </a:pPr>
            <a:r>
              <a:rPr kumimoji="0" lang="fa-I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 آمار بیماران مشکوک/محتمل/قطعی لحاظ شده است.</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37466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8425" y="110913"/>
            <a:ext cx="1477040" cy="797560"/>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21EEB8-A6AB-443C-91AE-72849564C69E}"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descr="Image result for â«Ø¢Ø±Ù ÙØ¹Ø§ÙÙØª Ø¯Ø±ÙØ§Ù ÙØ²Ø§Ø±Øª Ø¨ÙØ¯Ø§Ø´Øªâ¬â">
            <a:extLst>
              <a:ext uri="{FF2B5EF4-FFF2-40B4-BE49-F238E27FC236}">
                <a16:creationId xmlns:a16="http://schemas.microsoft.com/office/drawing/2014/main" id="{AA5ECD37-6852-4B17-AFA9-0160B37BE58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93145" y="110913"/>
            <a:ext cx="998855" cy="797560"/>
          </a:xfrm>
          <a:prstGeom prst="rect">
            <a:avLst/>
          </a:prstGeom>
          <a:noFill/>
          <a:ln>
            <a:noFill/>
          </a:ln>
        </p:spPr>
      </p:pic>
      <p:sp>
        <p:nvSpPr>
          <p:cNvPr id="8" name="Rounded Rectangle 7"/>
          <p:cNvSpPr/>
          <p:nvPr/>
        </p:nvSpPr>
        <p:spPr>
          <a:xfrm>
            <a:off x="2054526" y="279681"/>
            <a:ext cx="7981347" cy="138853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a-IR"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پیش بینی پیک چهارم با لحاظ تعداد بستری موقت کووید-19 در تعداد</a:t>
            </a:r>
            <a:r>
              <a:rPr kumimoji="0" lang="fa-IR" sz="24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 بستری</a:t>
            </a:r>
            <a:r>
              <a:rPr kumimoji="0" lang="fa-IR"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 و شاخصهای پیک سوم</a:t>
            </a:r>
            <a:endParaRPr kumimoji="0" lang="en-US" sz="2400" b="0" i="0" u="none" strike="noStrike" kern="1200" cap="none" spc="0" normalizeH="0" baseline="0" noProof="0" dirty="0">
              <a:ln>
                <a:noFill/>
              </a:ln>
              <a:solidFill>
                <a:prstClr val="black"/>
              </a:solidFill>
              <a:effectLst/>
              <a:uLnTx/>
              <a:uFillTx/>
              <a:latin typeface="Calibri" panose="020F0502020204030204"/>
              <a:cs typeface="B Titr" panose="00000700000000000000" pitchFamily="2" charset="-78"/>
            </a:endParaRPr>
          </a:p>
        </p:txBody>
      </p:sp>
      <p:sp>
        <p:nvSpPr>
          <p:cNvPr id="2" name="Rounded Rectangle 1"/>
          <p:cNvSpPr/>
          <p:nvPr/>
        </p:nvSpPr>
        <p:spPr>
          <a:xfrm>
            <a:off x="1907821" y="1772355"/>
            <a:ext cx="8274756" cy="4538134"/>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lnSpc>
                <a:spcPct val="200000"/>
              </a:lnSpc>
            </a:pPr>
            <a:r>
              <a:rPr lang="fa-IR" dirty="0">
                <a:solidFill>
                  <a:schemeClr val="accent1">
                    <a:lumMod val="50000"/>
                  </a:schemeClr>
                </a:solidFill>
                <a:cs typeface="B Titr" panose="00000700000000000000" pitchFamily="2" charset="-78"/>
              </a:rPr>
              <a:t>در این سناریو موارد زیر در پیش بینی پیک چهارم در نظر گرفته شده است:</a:t>
            </a:r>
          </a:p>
          <a:p>
            <a:pPr marL="285750" indent="-285750" algn="just" rtl="1">
              <a:lnSpc>
                <a:spcPct val="200000"/>
              </a:lnSpc>
              <a:buFont typeface="Arial" panose="020B0604020202020204" pitchFamily="34" charset="0"/>
              <a:buChar char="•"/>
            </a:pPr>
            <a:r>
              <a:rPr lang="fa-IR" dirty="0">
                <a:cs typeface="B Titr" panose="00000700000000000000" pitchFamily="2" charset="-78"/>
              </a:rPr>
              <a:t>تعداد بستری موقت به تعداد بستری افزوده شده است، زیرا در نبود کلینکهای تنفسی این تعداد بیماران نیاز به بستری در بیمارستان داشتند.</a:t>
            </a:r>
          </a:p>
          <a:p>
            <a:pPr marL="285750" indent="-285750" algn="just" rtl="1">
              <a:lnSpc>
                <a:spcPct val="200000"/>
              </a:lnSpc>
              <a:buFont typeface="Arial" panose="020B0604020202020204" pitchFamily="34" charset="0"/>
              <a:buChar char="•"/>
            </a:pPr>
            <a:r>
              <a:rPr lang="fa-IR" dirty="0">
                <a:cs typeface="B Titr" panose="00000700000000000000" pitchFamily="2" charset="-78"/>
              </a:rPr>
              <a:t>در این سناریو شاخص درصد کشندگی مانند پیک سوم در نظر گرفته شده است. یعنی اگر مداخلات پیک چهارم انجام نمی شد و میزان کشندگی مانند پیک سوم بود و کلیه شرایط ثابت فرض شود، تعداد موارد مرگ و میر، بستری در بخشهای عادی و ویژه و موارد انتوباسیون چه تغییری می نمود؟</a:t>
            </a:r>
          </a:p>
          <a:p>
            <a:pPr marL="285750" indent="-285750" algn="just" rtl="1">
              <a:lnSpc>
                <a:spcPct val="200000"/>
              </a:lnSpc>
              <a:buFont typeface="Arial" panose="020B0604020202020204" pitchFamily="34" charset="0"/>
              <a:buChar char="•"/>
            </a:pPr>
            <a:r>
              <a:rPr lang="fa-IR" dirty="0">
                <a:cs typeface="B Titr" panose="00000700000000000000" pitchFamily="2" charset="-78"/>
              </a:rPr>
              <a:t>با مفروضات دیده شده از چه تعداد بستری؛ مرگ، درصد اشغال جلوگیری نموده ایم؟</a:t>
            </a:r>
            <a:endParaRPr lang="en-US" dirty="0">
              <a:cs typeface="B Titr" panose="00000700000000000000" pitchFamily="2" charset="-78"/>
            </a:endParaRPr>
          </a:p>
        </p:txBody>
      </p:sp>
    </p:spTree>
    <p:extLst>
      <p:ext uri="{BB962C8B-B14F-4D97-AF65-F5344CB8AC3E}">
        <p14:creationId xmlns:p14="http://schemas.microsoft.com/office/powerpoint/2010/main" val="2390746233"/>
      </p:ext>
    </p:extLst>
  </p:cSld>
  <p:clrMapOvr>
    <a:masterClrMapping/>
  </p:clrMapOvr>
</p:sld>
</file>

<file path=ppt/theme/theme1.xml><?xml version="1.0" encoding="utf-8"?>
<a:theme xmlns:a="http://schemas.openxmlformats.org/drawingml/2006/main" name="Retrospect">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3603</TotalTime>
  <Words>2721</Words>
  <Application>Microsoft Office PowerPoint</Application>
  <PresentationFormat>Widescreen</PresentationFormat>
  <Paragraphs>417</Paragraphs>
  <Slides>43</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 b titr</vt:lpstr>
      <vt:lpstr>Arial</vt:lpstr>
      <vt:lpstr>B Nazanin</vt:lpstr>
      <vt:lpstr>B Roya</vt:lpstr>
      <vt:lpstr>B Titr</vt:lpstr>
      <vt:lpstr>Calibri</vt:lpstr>
      <vt:lpstr>Calibri Light</vt:lpstr>
      <vt:lpstr>Courier New</vt:lpstr>
      <vt:lpstr>Times New Roman</vt:lpstr>
      <vt:lpstr>Retrospect</vt:lpstr>
      <vt:lpstr>تحلیل اطلاعات بیماران بستری و بستری موقت کووید-19</vt:lpstr>
      <vt:lpstr>PowerPoint Presentation</vt:lpstr>
      <vt:lpstr>وضعیت تختهای بیمارستانی و تخصیص تخت به بیماران کووید-19- وضعیت فعلی</vt:lpstr>
      <vt:lpstr>وضعیت اشغال تختهای بیمارستانی با بیماران کووید-19(وضعیت فعلی)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خلاصه وضعیت فعلی  بیمارستانی کووید-19  کشور</vt:lpstr>
      <vt:lpstr>بررسی هفتگی روند کشوری بستری مشکوک/محتمل/قطعی کووید-19 (از ابتدای سال 1400 لغایت 15 مرداد)</vt:lpstr>
      <vt:lpstr>بررسی روند هفتگی کشوری فوتی مشکوک/محتمل/قطعی کووید-19 (از ابتدای سال 1400 تاکنون)</vt:lpstr>
      <vt:lpstr>نمودارهای کشوری شاخصهای کووید-19 در 10 روز اخیر</vt:lpstr>
      <vt:lpstr>بررسی شاخص بستری در 100 هزار جمعیت مشکوک/محتمل/قطعی کووید-19 به تفکیک استان در 2 هفته اخیر</vt:lpstr>
      <vt:lpstr>بررسی میزان تغییرات بستری جدید مشکوک/محتمل/قطعی کووید به تفکیک استانهای مختلف به صورت هفتگی (26 تیر لغایت 15 مرداد ماه)</vt:lpstr>
      <vt:lpstr>بررسی میزان تغییرات مراجعین سرپایی بیمارستانی به تفکیک استانهای مختلف به صورت هفتگی  (26 تیر لغایت 15 مرداد ماه)</vt:lpstr>
      <vt:lpstr>بررسی میزان تغییرات مراجعین سرپایی بیمارستانی به تفکیک استانهای مختلف به صورت هفتگی  (26 تیر لغایت 15 مرداد ماه)</vt:lpstr>
      <vt:lpstr>بررسی شاخص فوتی در 100 هزار جمعیت مشکوک/محتمل/قطعی کووید-19 به تفکیک استان در 2 هفته اخیر</vt:lpstr>
      <vt:lpstr>بررسی درصد اشغال بخشهای ویژه با بیماران کووید-19 به تفکیک استانهای مختلف در 2 هفته اخیر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health.gov.ir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بهتاج دکتر فاطمه</dc:creator>
  <cp:lastModifiedBy>Reza Golpira</cp:lastModifiedBy>
  <cp:revision>948</cp:revision>
  <cp:lastPrinted>2021-06-11T09:40:14Z</cp:lastPrinted>
  <dcterms:created xsi:type="dcterms:W3CDTF">2021-04-05T08:43:37Z</dcterms:created>
  <dcterms:modified xsi:type="dcterms:W3CDTF">2021-08-09T04:30:47Z</dcterms:modified>
</cp:coreProperties>
</file>